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8" r:id="rId3"/>
    <p:sldId id="277" r:id="rId4"/>
    <p:sldId id="269" r:id="rId5"/>
    <p:sldId id="276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/>
  </p:normalViewPr>
  <p:slideViewPr>
    <p:cSldViewPr snapToGrid="0">
      <p:cViewPr varScale="1">
        <p:scale>
          <a:sx n="76" d="100"/>
          <a:sy n="76" d="100"/>
        </p:scale>
        <p:origin x="132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0">
                      <a:schemeClr val="tx1"/>
                    </a:gs>
                    <a:gs pos="68000">
                      <a:srgbClr val="F1F1F1"/>
                    </a:gs>
                    <a:gs pos="100000">
                      <a:schemeClr val="bg1">
                        <a:lumMod val="11000"/>
                        <a:lumOff val="89000"/>
                      </a:schemeClr>
                    </a:gs>
                  </a:gsLst>
                  <a:lin ang="54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</a:defRPr>
            </a:lvl1pPr>
          </a:lstStyle>
          <a:p>
            <a:pPr lvl="0" algn="r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</a:lstStyle>
          <a:p>
            <a:pPr marL="0" lvl="0" indent="0" algn="r">
              <a:buNone/>
            </a:pPr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32000"/>
                        <a:lumOff val="68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dirty="0"/>
              <a:t>Espionage and Terrorism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Crimes of Communism</a:t>
            </a:r>
          </a:p>
        </p:txBody>
      </p:sp>
    </p:spTree>
    <p:extLst>
      <p:ext uri="{BB962C8B-B14F-4D97-AF65-F5344CB8AC3E}">
        <p14:creationId xmlns:p14="http://schemas.microsoft.com/office/powerpoint/2010/main" val="2035940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EE9C7-FCC7-4C05-9E96-1F347B5D4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Espionage in the U.S.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4E306D-1FBB-4395-9CDC-6CFE36DF53A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Julian and Armand Hammer</a:t>
            </a:r>
          </a:p>
          <a:p>
            <a:endParaRPr lang="en-US" dirty="0"/>
          </a:p>
          <a:p>
            <a:r>
              <a:rPr lang="en-US" dirty="0"/>
              <a:t>NKVD and GRU presence</a:t>
            </a:r>
          </a:p>
          <a:p>
            <a:endParaRPr lang="en-US" dirty="0"/>
          </a:p>
          <a:p>
            <a:r>
              <a:rPr lang="en-US" dirty="0"/>
              <a:t>Role of CPUSA</a:t>
            </a:r>
          </a:p>
        </p:txBody>
      </p:sp>
      <p:pic>
        <p:nvPicPr>
          <p:cNvPr id="31" name="Content Placeholder 30">
            <a:extLst>
              <a:ext uri="{FF2B5EF4-FFF2-40B4-BE49-F238E27FC236}">
                <a16:creationId xmlns:a16="http://schemas.microsoft.com/office/drawing/2014/main" id="{4F2B3B85-83FE-42A0-BDB5-9663DB02A5F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118620" y="1825625"/>
            <a:ext cx="3436397" cy="4351338"/>
          </a:xfrm>
        </p:spPr>
      </p:pic>
    </p:spTree>
    <p:extLst>
      <p:ext uri="{BB962C8B-B14F-4D97-AF65-F5344CB8AC3E}">
        <p14:creationId xmlns:p14="http://schemas.microsoft.com/office/powerpoint/2010/main" val="652006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EE9C7-FCC7-4C05-9E96-1F347B5D4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Espionage in the U.S.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4E306D-1FBB-4395-9CDC-6CFE36DF53A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Infiltration of State and Treasury Departments</a:t>
            </a:r>
          </a:p>
          <a:p>
            <a:endParaRPr lang="en-US" dirty="0"/>
          </a:p>
          <a:p>
            <a:r>
              <a:rPr lang="en-US" dirty="0"/>
              <a:t>Alger Hiss and Whittaker Chambers</a:t>
            </a:r>
          </a:p>
          <a:p>
            <a:endParaRPr lang="en-US" dirty="0"/>
          </a:p>
          <a:p>
            <a:r>
              <a:rPr lang="en-US" dirty="0"/>
              <a:t>Julius and Ethel Rosenberg</a:t>
            </a:r>
          </a:p>
          <a:p>
            <a:endParaRPr lang="en-US" dirty="0"/>
          </a:p>
          <a:p>
            <a:r>
              <a:rPr lang="en-US" dirty="0"/>
              <a:t>Cold War espionage</a:t>
            </a:r>
          </a:p>
        </p:txBody>
      </p:sp>
      <p:pic>
        <p:nvPicPr>
          <p:cNvPr id="28" name="Content Placeholder 27">
            <a:extLst>
              <a:ext uri="{FF2B5EF4-FFF2-40B4-BE49-F238E27FC236}">
                <a16:creationId xmlns:a16="http://schemas.microsoft.com/office/drawing/2014/main" id="{16C00CEB-493E-4C38-90D8-F4455291354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392069" y="2096294"/>
            <a:ext cx="4889500" cy="3810000"/>
          </a:xfrm>
        </p:spPr>
      </p:pic>
    </p:spTree>
    <p:extLst>
      <p:ext uri="{BB962C8B-B14F-4D97-AF65-F5344CB8AC3E}">
        <p14:creationId xmlns:p14="http://schemas.microsoft.com/office/powerpoint/2010/main" val="3185503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E51FF-298A-4F70-AABE-DD1E3B1F7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Turn toward Terrorism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8EB68C-A752-4373-A26C-7DFAC625893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Shifting Communist strategy</a:t>
            </a:r>
          </a:p>
          <a:p>
            <a:pPr lvl="1"/>
            <a:r>
              <a:rPr lang="en-US" dirty="0"/>
              <a:t>Worldwide revolution</a:t>
            </a:r>
          </a:p>
          <a:p>
            <a:pPr lvl="1"/>
            <a:r>
              <a:rPr lang="en-US" dirty="0"/>
              <a:t>National liberation from Axis</a:t>
            </a:r>
          </a:p>
          <a:p>
            <a:pPr lvl="1"/>
            <a:r>
              <a:rPr lang="en-US" dirty="0"/>
              <a:t>Decolonization</a:t>
            </a:r>
          </a:p>
          <a:p>
            <a:pPr lvl="1"/>
            <a:endParaRPr lang="en-US" dirty="0"/>
          </a:p>
          <a:p>
            <a:r>
              <a:rPr lang="en-US" dirty="0"/>
              <a:t>Terrorism not a primary tactic; USSR showed some restraint</a:t>
            </a:r>
          </a:p>
          <a:p>
            <a:pPr lvl="1"/>
            <a:r>
              <a:rPr lang="en-US" dirty="0"/>
              <a:t>Algeria</a:t>
            </a:r>
          </a:p>
          <a:p>
            <a:pPr lvl="1"/>
            <a:r>
              <a:rPr lang="en-US" dirty="0"/>
              <a:t>IRA</a:t>
            </a:r>
          </a:p>
        </p:txBody>
      </p:sp>
      <p:pic>
        <p:nvPicPr>
          <p:cNvPr id="45" name="Content Placeholder 44">
            <a:extLst>
              <a:ext uri="{FF2B5EF4-FFF2-40B4-BE49-F238E27FC236}">
                <a16:creationId xmlns:a16="http://schemas.microsoft.com/office/drawing/2014/main" id="{9C1ECA2F-EC26-4869-BA19-AA6EE33B771E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120775" y="2150640"/>
            <a:ext cx="5024438" cy="3701307"/>
          </a:xfrm>
        </p:spPr>
      </p:pic>
    </p:spTree>
    <p:extLst>
      <p:ext uri="{BB962C8B-B14F-4D97-AF65-F5344CB8AC3E}">
        <p14:creationId xmlns:p14="http://schemas.microsoft.com/office/powerpoint/2010/main" val="151076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EE9C7-FCC7-4C05-9E96-1F347B5D4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Terrorism in the Middle East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4E306D-1FBB-4395-9CDC-6CFE36DF53A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Palestinian organizations</a:t>
            </a:r>
          </a:p>
          <a:p>
            <a:pPr lvl="1"/>
            <a:r>
              <a:rPr lang="en-US" dirty="0"/>
              <a:t>PLO</a:t>
            </a:r>
          </a:p>
          <a:p>
            <a:pPr lvl="1"/>
            <a:r>
              <a:rPr lang="en-US" dirty="0"/>
              <a:t>PFLP</a:t>
            </a:r>
          </a:p>
          <a:p>
            <a:endParaRPr lang="en-US" dirty="0"/>
          </a:p>
          <a:p>
            <a:r>
              <a:rPr lang="en-US" dirty="0" err="1"/>
              <a:t>Wadie</a:t>
            </a:r>
            <a:r>
              <a:rPr lang="en-US" dirty="0"/>
              <a:t> Haddad and “Carlos the Jackal”</a:t>
            </a:r>
          </a:p>
          <a:p>
            <a:endParaRPr lang="en-US" dirty="0"/>
          </a:p>
          <a:p>
            <a:r>
              <a:rPr lang="en-US" dirty="0"/>
              <a:t>Abu </a:t>
            </a:r>
            <a:r>
              <a:rPr lang="en-US" dirty="0" err="1"/>
              <a:t>Nidal</a:t>
            </a:r>
            <a:r>
              <a:rPr lang="en-US" dirty="0"/>
              <a:t> &amp; Fatah Revolutionary Council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31" name="Content Placeholder 30">
            <a:extLst>
              <a:ext uri="{FF2B5EF4-FFF2-40B4-BE49-F238E27FC236}">
                <a16:creationId xmlns:a16="http://schemas.microsoft.com/office/drawing/2014/main" id="{939FFD79-4210-4436-A8A6-0E24C0A58AF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303308" y="1825625"/>
            <a:ext cx="3067022" cy="4351338"/>
          </a:xfrm>
        </p:spPr>
      </p:pic>
    </p:spTree>
    <p:extLst>
      <p:ext uri="{BB962C8B-B14F-4D97-AF65-F5344CB8AC3E}">
        <p14:creationId xmlns:p14="http://schemas.microsoft.com/office/powerpoint/2010/main" val="3210588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Terrorist Groups/Acts</a:t>
            </a:r>
          </a:p>
        </p:txBody>
      </p:sp>
      <p:sp>
        <p:nvSpPr>
          <p:cNvPr id="29" name="Content Placeholder 28">
            <a:extLst>
              <a:ext uri="{FF2B5EF4-FFF2-40B4-BE49-F238E27FC236}">
                <a16:creationId xmlns:a16="http://schemas.microsoft.com/office/drawing/2014/main" id="{C72EDC25-57F1-4735-A668-4D83D87B4A2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Red Army Faction/</a:t>
            </a:r>
            <a:r>
              <a:rPr lang="en-US" dirty="0" err="1"/>
              <a:t>Baader-Meinhof</a:t>
            </a:r>
            <a:r>
              <a:rPr lang="en-US" dirty="0"/>
              <a:t> Group</a:t>
            </a:r>
          </a:p>
          <a:p>
            <a:endParaRPr lang="en-US" dirty="0"/>
          </a:p>
          <a:p>
            <a:r>
              <a:rPr lang="en-US" dirty="0" err="1"/>
              <a:t>Movimiento</a:t>
            </a:r>
            <a:r>
              <a:rPr lang="en-US" dirty="0"/>
              <a:t> de </a:t>
            </a:r>
            <a:r>
              <a:rPr lang="en-US" dirty="0" err="1"/>
              <a:t>Acción</a:t>
            </a:r>
            <a:r>
              <a:rPr lang="en-US" dirty="0"/>
              <a:t> </a:t>
            </a:r>
            <a:r>
              <a:rPr lang="en-US" dirty="0" err="1"/>
              <a:t>Revolucionairia</a:t>
            </a:r>
            <a:r>
              <a:rPr lang="en-US" dirty="0"/>
              <a:t> (MAR)</a:t>
            </a:r>
          </a:p>
          <a:p>
            <a:endParaRPr lang="en-US" dirty="0"/>
          </a:p>
          <a:p>
            <a:r>
              <a:rPr lang="en-US" dirty="0"/>
              <a:t>Revolutionary Anti-Fascist Patriotic Front (FRAP)</a:t>
            </a:r>
          </a:p>
          <a:p>
            <a:endParaRPr lang="en-US" dirty="0"/>
          </a:p>
          <a:p>
            <a:r>
              <a:rPr lang="en-US" dirty="0"/>
              <a:t>North Korean terrorism</a:t>
            </a:r>
          </a:p>
        </p:txBody>
      </p:sp>
      <p:pic>
        <p:nvPicPr>
          <p:cNvPr id="37" name="Content Placeholder 36">
            <a:extLst>
              <a:ext uri="{FF2B5EF4-FFF2-40B4-BE49-F238E27FC236}">
                <a16:creationId xmlns:a16="http://schemas.microsoft.com/office/drawing/2014/main" id="{04A500AA-7DB2-49F6-A495-559B314E647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468867" y="1825625"/>
            <a:ext cx="2735903" cy="4351338"/>
          </a:xfrm>
        </p:spPr>
      </p:pic>
    </p:spTree>
    <p:extLst>
      <p:ext uri="{BB962C8B-B14F-4D97-AF65-F5344CB8AC3E}">
        <p14:creationId xmlns:p14="http://schemas.microsoft.com/office/powerpoint/2010/main" val="137300487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B4B4B"/>
      </a:dk2>
      <a:lt2>
        <a:srgbClr val="8ED5C1"/>
      </a:lt2>
      <a:accent1>
        <a:srgbClr val="73CBB2"/>
      </a:accent1>
      <a:accent2>
        <a:srgbClr val="AACD5B"/>
      </a:accent2>
      <a:accent3>
        <a:srgbClr val="65A9E1"/>
      </a:accent3>
      <a:accent4>
        <a:srgbClr val="6274D8"/>
      </a:accent4>
      <a:accent5>
        <a:srgbClr val="AB54D7"/>
      </a:accent5>
      <a:accent6>
        <a:srgbClr val="D15B37"/>
      </a:accent6>
      <a:hlink>
        <a:srgbClr val="BFE962"/>
      </a:hlink>
      <a:folHlink>
        <a:srgbClr val="C0D591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47428100-C732-4B2E-A30A-5273F581A0F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20819</TotalTime>
  <Words>125</Words>
  <Application>Microsoft Office PowerPoint</Application>
  <PresentationFormat>Widescreen</PresentationFormat>
  <Paragraphs>41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Corbel</vt:lpstr>
      <vt:lpstr>Depth</vt:lpstr>
      <vt:lpstr>Espionage and Terrorism</vt:lpstr>
      <vt:lpstr>Espionage in the U.S.</vt:lpstr>
      <vt:lpstr>Espionage in the U.S.</vt:lpstr>
      <vt:lpstr>Turn toward Terrorism</vt:lpstr>
      <vt:lpstr>Terrorism in the Middle East</vt:lpstr>
      <vt:lpstr>Other Terrorist Groups/Acts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Foundations</dc:title>
  <dc:creator>Jason Jewell</dc:creator>
  <cp:lastModifiedBy>Jason Jewell</cp:lastModifiedBy>
  <cp:revision>55</cp:revision>
  <dcterms:created xsi:type="dcterms:W3CDTF">2021-11-06T15:06:02Z</dcterms:created>
  <dcterms:modified xsi:type="dcterms:W3CDTF">2022-07-30T17:52:16Z</dcterms:modified>
</cp:coreProperties>
</file>