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6" d="100"/>
          <a:sy n="76" d="100"/>
        </p:scale>
        <p:origin x="132"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7/26/2022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7/26/2022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7/26/2022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7/26/2022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7/26/2022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7/26/2022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7/26/2022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7/26/2022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7/26/2022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7/26/2022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7/26/2022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7/26/2022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Foundations</a:t>
            </a:r>
          </a:p>
        </p:txBody>
      </p:sp>
      <p:sp>
        <p:nvSpPr>
          <p:cNvPr id="3" name="Subtitle 2"/>
          <p:cNvSpPr>
            <a:spLocks noGrp="1"/>
          </p:cNvSpPr>
          <p:nvPr>
            <p:ph type="subTitle" idx="1"/>
          </p:nvPr>
        </p:nvSpPr>
        <p:spPr/>
        <p:txBody>
          <a:bodyPr/>
          <a:lstStyle/>
          <a:p>
            <a:r>
              <a:rPr lang="en-US" dirty="0"/>
              <a:t>Crimes of Communism</a:t>
            </a:r>
          </a:p>
        </p:txBody>
      </p:sp>
    </p:spTree>
    <p:extLst>
      <p:ext uri="{BB962C8B-B14F-4D97-AF65-F5344CB8AC3E}">
        <p14:creationId xmlns:p14="http://schemas.microsoft.com/office/powerpoint/2010/main" val="203594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Crimes of Communism</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5614" y="1825625"/>
            <a:ext cx="3274760" cy="4351338"/>
          </a:xfrm>
        </p:spPr>
      </p:pic>
      <p:sp>
        <p:nvSpPr>
          <p:cNvPr id="4" name="Content Placeholder 3"/>
          <p:cNvSpPr>
            <a:spLocks noGrp="1"/>
          </p:cNvSpPr>
          <p:nvPr>
            <p:ph sz="half" idx="2"/>
          </p:nvPr>
        </p:nvSpPr>
        <p:spPr/>
        <p:txBody>
          <a:bodyPr/>
          <a:lstStyle/>
          <a:p>
            <a:r>
              <a:rPr lang="en-US" dirty="0"/>
              <a:t>“Have you the moral strength to take upon yourself the crimes of history?”</a:t>
            </a:r>
          </a:p>
          <a:p>
            <a:endParaRPr lang="en-US" dirty="0"/>
          </a:p>
          <a:p>
            <a:r>
              <a:rPr lang="en-US" dirty="0"/>
              <a:t>Crimes of communism: crimes committed by communists in order to realize the vision of communism</a:t>
            </a:r>
          </a:p>
        </p:txBody>
      </p:sp>
    </p:spTree>
    <p:extLst>
      <p:ext uri="{BB962C8B-B14F-4D97-AF65-F5344CB8AC3E}">
        <p14:creationId xmlns:p14="http://schemas.microsoft.com/office/powerpoint/2010/main" val="259306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Overview</a:t>
            </a:r>
          </a:p>
        </p:txBody>
      </p:sp>
      <p:sp>
        <p:nvSpPr>
          <p:cNvPr id="3" name="Content Placeholder 2"/>
          <p:cNvSpPr>
            <a:spLocks noGrp="1"/>
          </p:cNvSpPr>
          <p:nvPr>
            <p:ph idx="1"/>
          </p:nvPr>
        </p:nvSpPr>
        <p:spPr/>
        <p:txBody>
          <a:bodyPr/>
          <a:lstStyle/>
          <a:p>
            <a:r>
              <a:rPr lang="en-US" dirty="0"/>
              <a:t>13 lectures</a:t>
            </a:r>
          </a:p>
          <a:p>
            <a:r>
              <a:rPr lang="en-US" dirty="0"/>
              <a:t>Lecture 1: definitions, foundations, background</a:t>
            </a:r>
          </a:p>
          <a:p>
            <a:r>
              <a:rPr lang="en-US" dirty="0"/>
              <a:t>Lectures 2-12: crimes of communism worldwide</a:t>
            </a:r>
          </a:p>
          <a:p>
            <a:pPr lvl="1"/>
            <a:r>
              <a:rPr lang="en-US" dirty="0"/>
              <a:t>Soviet Union and Communist International</a:t>
            </a:r>
          </a:p>
          <a:p>
            <a:pPr lvl="1"/>
            <a:r>
              <a:rPr lang="en-US" dirty="0"/>
              <a:t>Eastern Europe</a:t>
            </a:r>
          </a:p>
          <a:p>
            <a:pPr lvl="1"/>
            <a:r>
              <a:rPr lang="en-US" dirty="0"/>
              <a:t>East Asia &amp; SE Asia (China, North Korea, Vietnam, Cambodia, etc.)</a:t>
            </a:r>
          </a:p>
          <a:p>
            <a:pPr lvl="1"/>
            <a:r>
              <a:rPr lang="en-US" dirty="0"/>
              <a:t>The “Third World” (Latin America, Africa, Afghanistan)</a:t>
            </a:r>
          </a:p>
          <a:p>
            <a:pPr lvl="1"/>
            <a:r>
              <a:rPr lang="en-US" dirty="0"/>
              <a:t>Espionage </a:t>
            </a:r>
            <a:r>
              <a:rPr lang="en-US"/>
              <a:t>and Terrorism</a:t>
            </a:r>
            <a:endParaRPr lang="en-US" dirty="0"/>
          </a:p>
          <a:p>
            <a:r>
              <a:rPr lang="en-US" dirty="0"/>
              <a:t>Lecture 13: communism since 1991</a:t>
            </a:r>
          </a:p>
        </p:txBody>
      </p:sp>
    </p:spTree>
    <p:extLst>
      <p:ext uri="{BB962C8B-B14F-4D97-AF65-F5344CB8AC3E}">
        <p14:creationId xmlns:p14="http://schemas.microsoft.com/office/powerpoint/2010/main" val="349730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Black Book of Communism</a:t>
            </a:r>
          </a:p>
        </p:txBody>
      </p:sp>
      <p:sp>
        <p:nvSpPr>
          <p:cNvPr id="3" name="Content Placeholder 2"/>
          <p:cNvSpPr>
            <a:spLocks noGrp="1"/>
          </p:cNvSpPr>
          <p:nvPr>
            <p:ph sz="half" idx="1"/>
          </p:nvPr>
        </p:nvSpPr>
        <p:spPr/>
        <p:txBody>
          <a:bodyPr/>
          <a:lstStyle/>
          <a:p>
            <a:r>
              <a:rPr lang="en-US" dirty="0"/>
              <a:t>Communism’s death toll</a:t>
            </a:r>
          </a:p>
          <a:p>
            <a:endParaRPr lang="en-US" dirty="0"/>
          </a:p>
          <a:p>
            <a:r>
              <a:rPr lang="en-US" dirty="0"/>
              <a:t>Categories of crimes</a:t>
            </a:r>
          </a:p>
          <a:p>
            <a:pPr lvl="1"/>
            <a:r>
              <a:rPr lang="en-US" dirty="0"/>
              <a:t>Crimes against peace</a:t>
            </a:r>
          </a:p>
          <a:p>
            <a:pPr lvl="1"/>
            <a:r>
              <a:rPr lang="en-US" dirty="0"/>
              <a:t>War crimes</a:t>
            </a:r>
          </a:p>
          <a:p>
            <a:pPr lvl="1"/>
            <a:r>
              <a:rPr lang="en-US" dirty="0"/>
              <a:t>Crimes against humanity</a:t>
            </a:r>
          </a:p>
          <a:p>
            <a:endParaRPr lang="en-US" dirty="0"/>
          </a:p>
          <a:p>
            <a:r>
              <a:rPr lang="en-US" dirty="0"/>
              <a:t>Attacks on the </a:t>
            </a:r>
            <a:r>
              <a:rPr lang="en-US" i="1" dirty="0"/>
              <a:t>Black Book</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4208" y="1825625"/>
            <a:ext cx="3045222" cy="4351338"/>
          </a:xfrm>
        </p:spPr>
      </p:pic>
    </p:spTree>
    <p:extLst>
      <p:ext uri="{BB962C8B-B14F-4D97-AF65-F5344CB8AC3E}">
        <p14:creationId xmlns:p14="http://schemas.microsoft.com/office/powerpoint/2010/main" val="162387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up during the Cold War</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53649" y="1825625"/>
            <a:ext cx="3358689"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9838" y="2329180"/>
            <a:ext cx="5033962" cy="3344228"/>
          </a:xfrm>
        </p:spPr>
      </p:pic>
    </p:spTree>
    <p:extLst>
      <p:ext uri="{BB962C8B-B14F-4D97-AF65-F5344CB8AC3E}">
        <p14:creationId xmlns:p14="http://schemas.microsoft.com/office/powerpoint/2010/main" val="214356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Communism Winds Down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4033" y="1825625"/>
            <a:ext cx="3457921"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6534" y="1825625"/>
            <a:ext cx="3400570" cy="4351338"/>
          </a:xfrm>
        </p:spPr>
      </p:pic>
    </p:spTree>
    <p:extLst>
      <p:ext uri="{BB962C8B-B14F-4D97-AF65-F5344CB8AC3E}">
        <p14:creationId xmlns:p14="http://schemas.microsoft.com/office/powerpoint/2010/main" val="266098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 Will Out</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74900" y="1906853"/>
            <a:ext cx="2590800" cy="431309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39610" y="1825625"/>
            <a:ext cx="2594417" cy="4351338"/>
          </a:xfrm>
        </p:spPr>
      </p:pic>
    </p:spTree>
    <p:extLst>
      <p:ext uri="{BB962C8B-B14F-4D97-AF65-F5344CB8AC3E}">
        <p14:creationId xmlns:p14="http://schemas.microsoft.com/office/powerpoint/2010/main" val="2839707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This Course?</a:t>
            </a:r>
          </a:p>
        </p:txBody>
      </p:sp>
      <p:sp>
        <p:nvSpPr>
          <p:cNvPr id="3" name="Content Placeholder 2"/>
          <p:cNvSpPr>
            <a:spLocks noGrp="1"/>
          </p:cNvSpPr>
          <p:nvPr>
            <p:ph idx="1"/>
          </p:nvPr>
        </p:nvSpPr>
        <p:spPr/>
        <p:txBody>
          <a:bodyPr>
            <a:normAutofit/>
          </a:bodyPr>
          <a:lstStyle/>
          <a:p>
            <a:endParaRPr lang="en-US" sz="3600" dirty="0"/>
          </a:p>
          <a:p>
            <a:r>
              <a:rPr lang="en-US" sz="3600" dirty="0"/>
              <a:t>Dangers of totalitarian ideology</a:t>
            </a:r>
          </a:p>
          <a:p>
            <a:endParaRPr lang="en-US" sz="3600" dirty="0"/>
          </a:p>
          <a:p>
            <a:r>
              <a:rPr lang="en-US" sz="3600" dirty="0"/>
              <a:t>Attempts to sweep communism’s crimes under the rug</a:t>
            </a:r>
          </a:p>
        </p:txBody>
      </p:sp>
    </p:spTree>
    <p:extLst>
      <p:ext uri="{BB962C8B-B14F-4D97-AF65-F5344CB8AC3E}">
        <p14:creationId xmlns:p14="http://schemas.microsoft.com/office/powerpoint/2010/main" val="150730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sz="half" idx="1"/>
          </p:nvPr>
        </p:nvSpPr>
        <p:spPr/>
        <p:txBody>
          <a:bodyPr/>
          <a:lstStyle/>
          <a:p>
            <a:r>
              <a:rPr lang="en-US" sz="3600" dirty="0"/>
              <a:t>Marxism</a:t>
            </a:r>
          </a:p>
          <a:p>
            <a:pPr lvl="1"/>
            <a:r>
              <a:rPr lang="en-US" sz="3200" dirty="0"/>
              <a:t>Karl Marx (1818-1883)</a:t>
            </a:r>
          </a:p>
          <a:p>
            <a:pPr lvl="1"/>
            <a:r>
              <a:rPr lang="en-US" sz="3200" dirty="0"/>
              <a:t>Class struggle</a:t>
            </a:r>
          </a:p>
          <a:p>
            <a:pPr lvl="2"/>
            <a:r>
              <a:rPr lang="en-US" sz="2800" dirty="0"/>
              <a:t>Feudal nobility</a:t>
            </a:r>
          </a:p>
          <a:p>
            <a:pPr lvl="2"/>
            <a:r>
              <a:rPr lang="en-US" sz="2800" dirty="0"/>
              <a:t>Bourgeoisie</a:t>
            </a:r>
          </a:p>
          <a:p>
            <a:pPr lvl="2"/>
            <a:r>
              <a:rPr lang="en-US" sz="2800" dirty="0"/>
              <a:t>Proletariat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61150" y="1825625"/>
            <a:ext cx="4351338" cy="4351338"/>
          </a:xfrm>
        </p:spPr>
      </p:pic>
    </p:spTree>
    <p:extLst>
      <p:ext uri="{BB962C8B-B14F-4D97-AF65-F5344CB8AC3E}">
        <p14:creationId xmlns:p14="http://schemas.microsoft.com/office/powerpoint/2010/main" val="137300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sz="half" idx="1"/>
          </p:nvPr>
        </p:nvSpPr>
        <p:spPr/>
        <p:txBody>
          <a:bodyPr>
            <a:normAutofit/>
          </a:bodyPr>
          <a:lstStyle/>
          <a:p>
            <a:r>
              <a:rPr lang="en-US" sz="3200" dirty="0"/>
              <a:t>Capitalism: private ownership of the means of production</a:t>
            </a:r>
          </a:p>
          <a:p>
            <a:r>
              <a:rPr lang="en-US" sz="3200" dirty="0"/>
              <a:t>Socialism: state ownership of the means of production</a:t>
            </a:r>
          </a:p>
          <a:p>
            <a:r>
              <a:rPr lang="en-US" sz="3200" dirty="0"/>
              <a:t>Communism: state withers away, communal ownership</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61150" y="1825625"/>
            <a:ext cx="4351338" cy="4351338"/>
          </a:xfrm>
        </p:spPr>
      </p:pic>
    </p:spTree>
    <p:extLst>
      <p:ext uri="{BB962C8B-B14F-4D97-AF65-F5344CB8AC3E}">
        <p14:creationId xmlns:p14="http://schemas.microsoft.com/office/powerpoint/2010/main" val="76983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sz="half" idx="1"/>
          </p:nvPr>
        </p:nvSpPr>
        <p:spPr/>
        <p:txBody>
          <a:bodyPr>
            <a:normAutofit/>
          </a:bodyPr>
          <a:lstStyle/>
          <a:p>
            <a:r>
              <a:rPr lang="en-US" sz="3600" dirty="0"/>
              <a:t>Leninism</a:t>
            </a:r>
          </a:p>
          <a:p>
            <a:pPr lvl="1"/>
            <a:r>
              <a:rPr lang="en-US" sz="3200" dirty="0"/>
              <a:t>V.I. Lenin (1870-1924)</a:t>
            </a:r>
          </a:p>
          <a:p>
            <a:pPr lvl="1"/>
            <a:r>
              <a:rPr lang="en-US" sz="3200" dirty="0"/>
              <a:t>Focus on Communist Party</a:t>
            </a:r>
          </a:p>
          <a:p>
            <a:pPr lvl="1"/>
            <a:r>
              <a:rPr lang="en-US" sz="3200" dirty="0"/>
              <a:t>“Proletarian dictatorship”</a:t>
            </a:r>
          </a:p>
          <a:p>
            <a:pPr lvl="1"/>
            <a:r>
              <a:rPr lang="en-US" sz="3200" dirty="0"/>
              <a:t>“Marxism-Leninism”</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86311" y="1825625"/>
            <a:ext cx="3301015" cy="4351338"/>
          </a:xfrm>
        </p:spPr>
      </p:pic>
    </p:spTree>
    <p:extLst>
      <p:ext uri="{BB962C8B-B14F-4D97-AF65-F5344CB8AC3E}">
        <p14:creationId xmlns:p14="http://schemas.microsoft.com/office/powerpoint/2010/main" val="53297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Rebranding of </a:t>
            </a:r>
            <a:r>
              <a:rPr lang="en-US" dirty="0" err="1"/>
              <a:t>Socalism</a:t>
            </a:r>
            <a:endParaRPr lang="en-US" dirty="0"/>
          </a:p>
        </p:txBody>
      </p:sp>
      <p:sp>
        <p:nvSpPr>
          <p:cNvPr id="3" name="Content Placeholder 2"/>
          <p:cNvSpPr>
            <a:spLocks noGrp="1"/>
          </p:cNvSpPr>
          <p:nvPr>
            <p:ph idx="1"/>
          </p:nvPr>
        </p:nvSpPr>
        <p:spPr/>
        <p:txBody>
          <a:bodyPr/>
          <a:lstStyle/>
          <a:p>
            <a:r>
              <a:rPr lang="en-US" dirty="0"/>
              <a:t>“A theory or system of social organization based on state or collective ownership and regulation of the means of production, distribution, and exchange for the common benefit of all members of society; advocacy or practice of such a system, esp. as a political movement. Now also: any of various systems of liberal social democracy which retain a commitment to social justice and social reform, or feature some degree of state intervention in the running of the economy.”</a:t>
            </a:r>
          </a:p>
        </p:txBody>
      </p:sp>
    </p:spTree>
    <p:extLst>
      <p:ext uri="{BB962C8B-B14F-4D97-AF65-F5344CB8AC3E}">
        <p14:creationId xmlns:p14="http://schemas.microsoft.com/office/powerpoint/2010/main" val="181565889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docProps/app.xml><?xml version="1.0" encoding="utf-8"?>
<Properties xmlns="http://schemas.openxmlformats.org/officeDocument/2006/extended-properties" xmlns:vt="http://schemas.openxmlformats.org/officeDocument/2006/docPropsVTypes">
  <Template>TM04033923[[fn=Depth]]</Template>
  <TotalTime>14779</TotalTime>
  <Words>306</Words>
  <Application>Microsoft Office PowerPoint</Application>
  <PresentationFormat>Widescreen</PresentationFormat>
  <Paragraphs>52</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Corbel</vt:lpstr>
      <vt:lpstr>Depth</vt:lpstr>
      <vt:lpstr>Foundations</vt:lpstr>
      <vt:lpstr>Growing up during the Cold War</vt:lpstr>
      <vt:lpstr>Communism Winds Down</vt:lpstr>
      <vt:lpstr>Truth Will Out</vt:lpstr>
      <vt:lpstr>Why This Course?</vt:lpstr>
      <vt:lpstr>Definitions</vt:lpstr>
      <vt:lpstr>Definitions</vt:lpstr>
      <vt:lpstr>Definitions</vt:lpstr>
      <vt:lpstr>The Rebranding of Socalism</vt:lpstr>
      <vt:lpstr>Crimes of Communism</vt:lpstr>
      <vt:lpstr>Course Overview</vt:lpstr>
      <vt:lpstr>Black Book of Communism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dc:title>
  <dc:creator>Jason Jewell</dc:creator>
  <cp:lastModifiedBy>Jason Jewell</cp:lastModifiedBy>
  <cp:revision>8</cp:revision>
  <dcterms:created xsi:type="dcterms:W3CDTF">2021-11-06T15:06:02Z</dcterms:created>
  <dcterms:modified xsi:type="dcterms:W3CDTF">2022-07-26T13:12:13Z</dcterms:modified>
</cp:coreProperties>
</file>