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F6A88-0CB0-437E-A5E8-60109CAC37DD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8459D-695A-437A-92FB-66537D65C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67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38459D-695A-437A-92FB-66537D65C3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90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4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33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4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662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3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6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8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52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60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03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0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9A045-3F83-43A4-A035-E7107A05BAB7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B972A-0069-4423-B166-F6800BF3F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2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American Revolution:</a:t>
            </a:r>
            <a:br>
              <a:rPr lang="en-US" dirty="0" smtClean="0"/>
            </a:br>
            <a:r>
              <a:rPr lang="en-US" dirty="0" smtClean="0"/>
              <a:t>Retrospect and Prospect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83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Fruits of the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I.  Independence</a:t>
            </a:r>
          </a:p>
          <a:p>
            <a:r>
              <a:rPr lang="en-US" dirty="0" smtClean="0"/>
              <a:t>II.  Self-Determination Via Elections</a:t>
            </a:r>
          </a:p>
          <a:p>
            <a:r>
              <a:rPr lang="en-US" dirty="0" smtClean="0"/>
              <a:t>III.   Written Constitutions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Popularly Ratified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New Conception of Sovereignty</a:t>
            </a:r>
          </a:p>
          <a:p>
            <a:r>
              <a:rPr lang="en-US" dirty="0" smtClean="0"/>
              <a:t>IV.  Republican Political Economy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Free-Market Focus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Subordination of Military to Civil Authorities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Union and Non-Intervention</a:t>
            </a:r>
          </a:p>
        </p:txBody>
      </p:sp>
    </p:spTree>
    <p:extLst>
      <p:ext uri="{BB962C8B-B14F-4D97-AF65-F5344CB8AC3E}">
        <p14:creationId xmlns:p14="http://schemas.microsoft.com/office/powerpoint/2010/main" val="380878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Contemporary Legacy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Growing </a:t>
            </a:r>
            <a:r>
              <a:rPr lang="en-US" dirty="0" err="1" smtClean="0"/>
              <a:t>Superordination</a:t>
            </a:r>
            <a:r>
              <a:rPr lang="en-US" dirty="0" smtClean="0"/>
              <a:t> of Equality to Liberty</a:t>
            </a:r>
          </a:p>
          <a:p>
            <a:r>
              <a:rPr lang="en-US" dirty="0" smtClean="0"/>
              <a:t>Radically Attenuated Popular Memory of the Revolution and Its Legacy</a:t>
            </a:r>
          </a:p>
          <a:p>
            <a:pPr lvl="1"/>
            <a:r>
              <a:rPr lang="en-US" sz="2800" dirty="0" smtClean="0"/>
              <a:t>Conyers on “The Good &amp; Plenty Clause”</a:t>
            </a:r>
          </a:p>
          <a:p>
            <a:pPr lvl="1"/>
            <a:r>
              <a:rPr lang="en-US" sz="2800" dirty="0" smtClean="0"/>
              <a:t>Schumer on Jefferson’s Authorship of the First Amendment</a:t>
            </a:r>
          </a:p>
          <a:p>
            <a:pPr lvl="1"/>
            <a:r>
              <a:rPr lang="en-US" sz="2800" dirty="0" smtClean="0"/>
              <a:t>Growing Tendency to Look to the President for Solutions to Problems</a:t>
            </a:r>
          </a:p>
          <a:p>
            <a:pPr lvl="2"/>
            <a:r>
              <a:rPr lang="en-US" sz="2800" dirty="0" smtClean="0"/>
              <a:t>Floods in New Orleans</a:t>
            </a:r>
          </a:p>
          <a:p>
            <a:pPr lvl="2"/>
            <a:r>
              <a:rPr lang="en-US" sz="2800" dirty="0" smtClean="0"/>
              <a:t>Illegality of Illegal Immigration</a:t>
            </a:r>
          </a:p>
          <a:p>
            <a:pPr lvl="1"/>
            <a:r>
              <a:rPr lang="en-US" sz="2800" dirty="0" smtClean="0"/>
              <a:t>Devotion of Elite to Subsuming American </a:t>
            </a:r>
            <a:r>
              <a:rPr lang="en-US" sz="2800" dirty="0" smtClean="0"/>
              <a:t>Decision-making Processes Into </a:t>
            </a:r>
            <a:r>
              <a:rPr lang="en-US" sz="2800" dirty="0" smtClean="0"/>
              <a:t>International Institutions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595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 smtClean="0"/>
              <a:t>Independence at Risk</a:t>
            </a:r>
          </a:p>
          <a:p>
            <a:r>
              <a:rPr lang="en-US" sz="2600" dirty="0" smtClean="0"/>
              <a:t>Political Economy Greatly at Odds With the Jeffersonian Republicans’</a:t>
            </a:r>
          </a:p>
          <a:p>
            <a:pPr lvl="1"/>
            <a:r>
              <a:rPr lang="en-US" sz="2600" dirty="0" smtClean="0"/>
              <a:t>Hyper-Interventionist in Economics</a:t>
            </a:r>
          </a:p>
          <a:p>
            <a:pPr lvl="2"/>
            <a:r>
              <a:rPr lang="en-US" sz="2600" dirty="0" smtClean="0"/>
              <a:t>Legislation</a:t>
            </a:r>
          </a:p>
          <a:p>
            <a:pPr lvl="2"/>
            <a:r>
              <a:rPr lang="en-US" sz="2600" dirty="0" smtClean="0"/>
              <a:t>Monetary Policy</a:t>
            </a:r>
          </a:p>
          <a:p>
            <a:pPr lvl="1"/>
            <a:r>
              <a:rPr lang="en-US" sz="2600" dirty="0" smtClean="0"/>
              <a:t>Hyper-Interventionist in Foreign Policy</a:t>
            </a:r>
          </a:p>
          <a:p>
            <a:pPr marL="228600" lvl="1">
              <a:spcBef>
                <a:spcPts val="1000"/>
              </a:spcBef>
            </a:pPr>
            <a:r>
              <a:rPr lang="en-US" sz="2600" dirty="0" smtClean="0"/>
              <a:t>Essentially Opposed to Freedom of Association</a:t>
            </a:r>
          </a:p>
          <a:p>
            <a:pPr marL="228600" lvl="1">
              <a:spcBef>
                <a:spcPts val="1000"/>
              </a:spcBef>
            </a:pPr>
            <a:r>
              <a:rPr lang="en-US" sz="2600" dirty="0" smtClean="0"/>
              <a:t>Scornful of Conscientious Objection</a:t>
            </a:r>
          </a:p>
          <a:p>
            <a:pPr marL="228600" lvl="1">
              <a:spcBef>
                <a:spcPts val="1000"/>
              </a:spcBef>
            </a:pPr>
            <a:r>
              <a:rPr lang="en-US" sz="2600" dirty="0" smtClean="0"/>
              <a:t>Written Constitutions Essentially Abandoned</a:t>
            </a:r>
          </a:p>
          <a:p>
            <a:pPr marL="228600" lvl="1">
              <a:spcBef>
                <a:spcPts val="1000"/>
              </a:spcBef>
            </a:pPr>
            <a:r>
              <a:rPr lang="en-US" sz="2600" dirty="0" smtClean="0"/>
              <a:t>Unpopular (Implicit) Immigration Policies Destructive of Political Consensus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95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Prospects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Other Hand</a:t>
            </a:r>
          </a:p>
          <a:p>
            <a:pPr lvl="1"/>
            <a:r>
              <a:rPr lang="en-US" sz="2800" dirty="0" smtClean="0"/>
              <a:t>Military Still Subordinate to Civilians</a:t>
            </a:r>
          </a:p>
          <a:p>
            <a:pPr lvl="1"/>
            <a:r>
              <a:rPr lang="en-US" sz="2800" dirty="0" smtClean="0"/>
              <a:t>Religion Still Not Established</a:t>
            </a:r>
            <a:endParaRPr lang="en-US" sz="2800" dirty="0"/>
          </a:p>
          <a:p>
            <a:pPr lvl="1"/>
            <a:r>
              <a:rPr lang="en-US" sz="2800" dirty="0" smtClean="0"/>
              <a:t>Elective Principle Still Respected</a:t>
            </a:r>
          </a:p>
          <a:p>
            <a:pPr lvl="1"/>
            <a:r>
              <a:rPr lang="en-US" sz="2800" dirty="0" smtClean="0"/>
              <a:t>The Fiscal Picture Means a Reckoning Is Coming, or, You Can Have It Now, or You Can Have It Later, But You Will Certainly Have a Government More Like </a:t>
            </a:r>
            <a:r>
              <a:rPr lang="en-US" sz="2800" dirty="0" smtClean="0"/>
              <a:t>the Revolutionaries Created Eventually</a:t>
            </a:r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r>
              <a:rPr lang="en-US" sz="1600" dirty="0" smtClean="0"/>
              <a:t>	finis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41388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1764</TotalTime>
  <Words>217</Words>
  <Application>Microsoft Office PowerPoint</Application>
  <PresentationFormat>Widescreen</PresentationFormat>
  <Paragraphs>41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The American Revolution: Retrospect and Prospect</vt:lpstr>
      <vt:lpstr>Fruits of the Revolution</vt:lpstr>
      <vt:lpstr>Contemporary Legacy</vt:lpstr>
      <vt:lpstr>Prospects</vt:lpstr>
      <vt:lpstr>Prospects (cont’d)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gutzmank</dc:creator>
  <cp:lastModifiedBy>gutzmank</cp:lastModifiedBy>
  <cp:revision>10</cp:revision>
  <dcterms:created xsi:type="dcterms:W3CDTF">2014-06-04T15:24:40Z</dcterms:created>
  <dcterms:modified xsi:type="dcterms:W3CDTF">2014-06-16T20:12:49Z</dcterms:modified>
</cp:coreProperties>
</file>