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6A12C-CE67-4549-8AC2-648DBDB9124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B031B-7F96-46A1-80D9-F56A79123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42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6A12C-CE67-4549-8AC2-648DBDB9124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B031B-7F96-46A1-80D9-F56A79123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132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6A12C-CE67-4549-8AC2-648DBDB9124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B031B-7F96-46A1-80D9-F56A79123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865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6A12C-CE67-4549-8AC2-648DBDB9124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B031B-7F96-46A1-80D9-F56A79123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900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6A12C-CE67-4549-8AC2-648DBDB9124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B031B-7F96-46A1-80D9-F56A79123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164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6A12C-CE67-4549-8AC2-648DBDB9124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B031B-7F96-46A1-80D9-F56A79123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229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6A12C-CE67-4549-8AC2-648DBDB9124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B031B-7F96-46A1-80D9-F56A79123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163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6A12C-CE67-4549-8AC2-648DBDB9124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B031B-7F96-46A1-80D9-F56A79123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52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6A12C-CE67-4549-8AC2-648DBDB9124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B031B-7F96-46A1-80D9-F56A79123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77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6A12C-CE67-4549-8AC2-648DBDB9124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B031B-7F96-46A1-80D9-F56A79123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414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6A12C-CE67-4549-8AC2-648DBDB9124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B031B-7F96-46A1-80D9-F56A79123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224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6A12C-CE67-4549-8AC2-648DBDB9124F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B031B-7F96-46A1-80D9-F56A79123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72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James Madison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700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President Madison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Last Weeks of TJ’s Presidency</a:t>
            </a:r>
          </a:p>
          <a:p>
            <a:r>
              <a:rPr lang="en-US" dirty="0" smtClean="0"/>
              <a:t>Grande Dame </a:t>
            </a:r>
            <a:r>
              <a:rPr lang="en-US" dirty="0" err="1" smtClean="0"/>
              <a:t>Dolley</a:t>
            </a:r>
            <a:r>
              <a:rPr lang="en-US" dirty="0" smtClean="0"/>
              <a:t> and the Shrinking Violet President</a:t>
            </a:r>
          </a:p>
          <a:p>
            <a:r>
              <a:rPr lang="en-US" dirty="0" smtClean="0"/>
              <a:t>Thwarted in Attempt to Elevate Gallatin—By Fellow Republicans</a:t>
            </a:r>
          </a:p>
          <a:p>
            <a:r>
              <a:rPr lang="en-US" dirty="0" smtClean="0"/>
              <a:t>Ongoing Foreign Policy Failures</a:t>
            </a:r>
          </a:p>
          <a:p>
            <a:r>
              <a:rPr lang="en-US" dirty="0" smtClean="0"/>
              <a:t>The War Message of 1812</a:t>
            </a:r>
          </a:p>
        </p:txBody>
      </p:sp>
    </p:spTree>
    <p:extLst>
      <p:ext uri="{BB962C8B-B14F-4D97-AF65-F5344CB8AC3E}">
        <p14:creationId xmlns:p14="http://schemas.microsoft.com/office/powerpoint/2010/main" val="1968190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War of 1812, or The Grand Debacle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Jefferson and Monroe Forecast Quick Conquest of Canada</a:t>
            </a:r>
          </a:p>
          <a:p>
            <a:r>
              <a:rPr lang="en-US" dirty="0" smtClean="0"/>
              <a:t>Eastern Incursions Fail</a:t>
            </a:r>
          </a:p>
          <a:p>
            <a:r>
              <a:rPr lang="en-US" dirty="0" smtClean="0"/>
              <a:t>Western Burns York, Ontario</a:t>
            </a:r>
          </a:p>
          <a:p>
            <a:r>
              <a:rPr lang="en-US" dirty="0" smtClean="0"/>
              <a:t>Minor Naval Triumphs</a:t>
            </a:r>
          </a:p>
          <a:p>
            <a:r>
              <a:rPr lang="en-US" dirty="0" smtClean="0"/>
              <a:t>Disloyal New England on Verge of Secession</a:t>
            </a:r>
          </a:p>
          <a:p>
            <a:r>
              <a:rPr lang="en-US" dirty="0" smtClean="0"/>
              <a:t>1814:  British invade Maryland, March Virtually Unopposed into DC, Burn Down Capitol and White House—Avenging York, Ontario</a:t>
            </a:r>
          </a:p>
          <a:p>
            <a:r>
              <a:rPr lang="en-US" dirty="0" smtClean="0"/>
              <a:t>Treaty of Ghent Awards Restoration of Status Quo Ante—Because Britain Considers America Not Worth the Effort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323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Aftermath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Battle of New Orleans (1815)</a:t>
            </a:r>
          </a:p>
          <a:p>
            <a:r>
              <a:rPr lang="en-US" dirty="0" smtClean="0"/>
              <a:t>The Second B.U.S. (1816)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/>
              <a:t>Movement Toward </a:t>
            </a:r>
            <a:r>
              <a:rPr lang="en-US" dirty="0" err="1" smtClean="0"/>
              <a:t>Recharter</a:t>
            </a:r>
            <a:r>
              <a:rPr lang="en-US" dirty="0" smtClean="0"/>
              <a:t> in 1811, but Madison Held Back from Endorsing</a:t>
            </a:r>
          </a:p>
          <a:p>
            <a:r>
              <a:rPr lang="en-US" dirty="0" smtClean="0"/>
              <a:t>Debt Not Extinguished Until 1830s</a:t>
            </a:r>
          </a:p>
          <a:p>
            <a:r>
              <a:rPr lang="en-US" dirty="0" err="1" smtClean="0"/>
              <a:t>Dolley</a:t>
            </a:r>
            <a:r>
              <a:rPr lang="en-US" dirty="0" smtClean="0"/>
              <a:t> Insists on Capital Remaining in DC, and It Does</a:t>
            </a:r>
          </a:p>
          <a:p>
            <a:r>
              <a:rPr lang="en-US" dirty="0" smtClean="0"/>
              <a:t>Retirement in 1817, Monroe’s Ascension</a:t>
            </a:r>
          </a:p>
        </p:txBody>
      </p:sp>
    </p:spTree>
    <p:extLst>
      <p:ext uri="{BB962C8B-B14F-4D97-AF65-F5344CB8AC3E}">
        <p14:creationId xmlns:p14="http://schemas.microsoft.com/office/powerpoint/2010/main" val="3865165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President of the American </a:t>
            </a:r>
            <a:r>
              <a:rPr lang="en-US" dirty="0" err="1" smtClean="0"/>
              <a:t>Colonizaton</a:t>
            </a:r>
            <a:r>
              <a:rPr lang="en-US" dirty="0" smtClean="0"/>
              <a:t> Society</a:t>
            </a:r>
          </a:p>
          <a:p>
            <a:r>
              <a:rPr lang="en-US" dirty="0" smtClean="0"/>
              <a:t>Critic of John Marshall’s Supreme Court</a:t>
            </a:r>
          </a:p>
          <a:p>
            <a:pPr marL="685800" lvl="2">
              <a:spcBef>
                <a:spcPts val="1000"/>
              </a:spcBef>
            </a:pPr>
            <a:r>
              <a:rPr lang="en-US" i="1" dirty="0" smtClean="0"/>
              <a:t>McCulloch v. Maryland</a:t>
            </a:r>
            <a:r>
              <a:rPr lang="en-US" dirty="0" smtClean="0"/>
              <a:t> (1819)</a:t>
            </a:r>
          </a:p>
          <a:p>
            <a:r>
              <a:rPr lang="en-US" dirty="0" smtClean="0"/>
              <a:t>Very Upset Over the Missouri Crisis</a:t>
            </a:r>
          </a:p>
          <a:p>
            <a:r>
              <a:rPr lang="en-US" dirty="0" smtClean="0"/>
              <a:t>Delegate to the Virginia Constitutional Convention of 1829-30 (Where He’s the Sole 1776 Delegate in Attendance)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/>
              <a:t>Splits the Difference</a:t>
            </a:r>
          </a:p>
        </p:txBody>
      </p:sp>
    </p:spTree>
    <p:extLst>
      <p:ext uri="{BB962C8B-B14F-4D97-AF65-F5344CB8AC3E}">
        <p14:creationId xmlns:p14="http://schemas.microsoft.com/office/powerpoint/2010/main" val="1755205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Retirement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Critic of Nullification</a:t>
            </a:r>
          </a:p>
          <a:p>
            <a:pPr lvl="1"/>
            <a:r>
              <a:rPr lang="en-US" dirty="0" smtClean="0"/>
              <a:t>Denies Republicans Used the Word in ’98—and TJ’s Grandson Exposes Him</a:t>
            </a:r>
          </a:p>
          <a:p>
            <a:pPr lvl="1"/>
            <a:r>
              <a:rPr lang="en-US" dirty="0" smtClean="0"/>
              <a:t>Contradicts Himself Abundantly in “Notes on Nullification”</a:t>
            </a:r>
          </a:p>
          <a:p>
            <a:pPr lvl="1"/>
            <a:r>
              <a:rPr lang="en-US" dirty="0" smtClean="0"/>
              <a:t>Laments Being Called “Heretic and Apostate” in Virginia</a:t>
            </a:r>
          </a:p>
          <a:p>
            <a:r>
              <a:rPr lang="en-US" dirty="0" smtClean="0"/>
              <a:t>Tries to Provide for </a:t>
            </a:r>
            <a:r>
              <a:rPr lang="en-US" dirty="0" err="1" smtClean="0"/>
              <a:t>Dolley</a:t>
            </a:r>
            <a:r>
              <a:rPr lang="en-US" dirty="0" smtClean="0"/>
              <a:t> Via Collection of Selected Papers—Which in the End Fetch About 30% of His Target Amount</a:t>
            </a:r>
          </a:p>
          <a:p>
            <a:r>
              <a:rPr lang="en-US" dirty="0" smtClean="0"/>
              <a:t>Supposedly Arranges That </a:t>
            </a:r>
            <a:r>
              <a:rPr lang="en-US" dirty="0" err="1" smtClean="0"/>
              <a:t>Dolley</a:t>
            </a:r>
            <a:r>
              <a:rPr lang="en-US" dirty="0" smtClean="0"/>
              <a:t> Will Free His Slaves—Which She Doesn’t</a:t>
            </a:r>
          </a:p>
          <a:p>
            <a:r>
              <a:rPr lang="en-US" dirty="0" smtClean="0"/>
              <a:t>Dies in 1836, is Buried in Long-Unmarked </a:t>
            </a:r>
            <a:r>
              <a:rPr lang="en-US" dirty="0" smtClean="0"/>
              <a:t>Grave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1600" dirty="0" smtClean="0"/>
              <a:t>finis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0418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Piedmont VA Aristocrat, on Both Sides</a:t>
            </a:r>
          </a:p>
          <a:p>
            <a:r>
              <a:rPr lang="en-US" dirty="0" smtClean="0"/>
              <a:t>Private Tutors, Princeton (Because Sickly)</a:t>
            </a:r>
          </a:p>
          <a:p>
            <a:r>
              <a:rPr lang="en-US" dirty="0" smtClean="0"/>
              <a:t>Virginia Convention of 1776</a:t>
            </a:r>
          </a:p>
          <a:p>
            <a:pPr lvl="1"/>
            <a:r>
              <a:rPr lang="en-US" dirty="0" smtClean="0"/>
              <a:t>Virginia Constitution</a:t>
            </a:r>
          </a:p>
          <a:p>
            <a:pPr lvl="1"/>
            <a:r>
              <a:rPr lang="en-US" dirty="0" smtClean="0"/>
              <a:t>Virginia Declaration of Rights</a:t>
            </a:r>
          </a:p>
        </p:txBody>
      </p:sp>
    </p:spTree>
    <p:extLst>
      <p:ext uri="{BB962C8B-B14F-4D97-AF65-F5344CB8AC3E}">
        <p14:creationId xmlns:p14="http://schemas.microsoft.com/office/powerpoint/2010/main" val="1571696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the Fore, 1777-86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in the Military</a:t>
            </a:r>
          </a:p>
          <a:p>
            <a:r>
              <a:rPr lang="en-US" dirty="0" smtClean="0"/>
              <a:t>Governor’s Council:  Henry and Jefferson</a:t>
            </a:r>
          </a:p>
          <a:p>
            <a:r>
              <a:rPr lang="en-US" dirty="0" smtClean="0"/>
              <a:t>Congress (1780-83, then Term-Limited)</a:t>
            </a:r>
          </a:p>
          <a:p>
            <a:r>
              <a:rPr lang="en-US" dirty="0" smtClean="0"/>
              <a:t>House of Delegates</a:t>
            </a:r>
          </a:p>
          <a:p>
            <a:pPr lvl="1"/>
            <a:r>
              <a:rPr lang="en-US" dirty="0" smtClean="0"/>
              <a:t>Against the General Assessment (1785)</a:t>
            </a:r>
          </a:p>
          <a:p>
            <a:pPr lvl="2"/>
            <a:r>
              <a:rPr lang="en-US" dirty="0" smtClean="0"/>
              <a:t>“Memorial and Remonstrance:  Against Religious Assessments”</a:t>
            </a:r>
          </a:p>
          <a:p>
            <a:pPr lvl="1"/>
            <a:r>
              <a:rPr lang="en-US" dirty="0" smtClean="0"/>
              <a:t>Virginia Statute for Religious Freedom (1786)</a:t>
            </a:r>
          </a:p>
          <a:p>
            <a:r>
              <a:rPr lang="en-US" dirty="0" smtClean="0"/>
              <a:t>Annapolis Convention (1786)</a:t>
            </a:r>
          </a:p>
        </p:txBody>
      </p:sp>
    </p:spTree>
    <p:extLst>
      <p:ext uri="{BB962C8B-B14F-4D97-AF65-F5344CB8AC3E}">
        <p14:creationId xmlns:p14="http://schemas.microsoft.com/office/powerpoint/2010/main" val="2242966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Philadelphia Convention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“Vices of the Political System…”</a:t>
            </a:r>
          </a:p>
          <a:p>
            <a:r>
              <a:rPr lang="en-US" dirty="0" smtClean="0"/>
              <a:t>“Notes on Confederacies”</a:t>
            </a:r>
          </a:p>
          <a:p>
            <a:r>
              <a:rPr lang="en-US" dirty="0" smtClean="0"/>
              <a:t>Persuading GW to Attend</a:t>
            </a:r>
          </a:p>
          <a:p>
            <a:r>
              <a:rPr lang="en-US" dirty="0" smtClean="0"/>
              <a:t>“The Virginia Plan”</a:t>
            </a:r>
          </a:p>
          <a:p>
            <a:r>
              <a:rPr lang="en-US" dirty="0" smtClean="0"/>
              <a:t>Success—to an Extent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831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Ratification, 1787-88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 Congress</a:t>
            </a:r>
          </a:p>
          <a:p>
            <a:r>
              <a:rPr lang="en-US" dirty="0" smtClean="0"/>
              <a:t>In New York</a:t>
            </a:r>
          </a:p>
          <a:p>
            <a:pPr lvl="1"/>
            <a:r>
              <a:rPr lang="en-US" dirty="0" smtClean="0"/>
              <a:t>Continental Coordination</a:t>
            </a:r>
          </a:p>
          <a:p>
            <a:pPr lvl="1"/>
            <a:r>
              <a:rPr lang="en-US" i="1" dirty="0" smtClean="0"/>
              <a:t>The Federalist</a:t>
            </a:r>
          </a:p>
          <a:p>
            <a:r>
              <a:rPr lang="en-US" dirty="0" smtClean="0"/>
              <a:t>In Virginia</a:t>
            </a:r>
          </a:p>
          <a:p>
            <a:pPr lvl="1"/>
            <a:r>
              <a:rPr lang="en-US" dirty="0" smtClean="0"/>
              <a:t>Persuading Randolph</a:t>
            </a:r>
          </a:p>
          <a:p>
            <a:pPr lvl="1"/>
            <a:r>
              <a:rPr lang="en-US" dirty="0" smtClean="0"/>
              <a:t>Correspondence with Jefferson</a:t>
            </a:r>
          </a:p>
          <a:p>
            <a:pPr lvl="1"/>
            <a:r>
              <a:rPr lang="en-US" dirty="0" smtClean="0"/>
              <a:t>Using Washington</a:t>
            </a:r>
          </a:p>
          <a:p>
            <a:pPr lvl="1"/>
            <a:r>
              <a:rPr lang="en-US" dirty="0" smtClean="0"/>
              <a:t>With Randolph, Nicholas, et al., vs. Henry, Mason, and Company</a:t>
            </a:r>
          </a:p>
          <a:p>
            <a:r>
              <a:rPr lang="en-US" dirty="0" smtClean="0"/>
              <a:t>Madison’s Argument</a:t>
            </a:r>
          </a:p>
          <a:p>
            <a:pPr lvl="1"/>
            <a:r>
              <a:rPr lang="en-US" dirty="0" smtClean="0"/>
              <a:t>This is Pretty Good</a:t>
            </a:r>
          </a:p>
          <a:p>
            <a:pPr lvl="1"/>
            <a:r>
              <a:rPr lang="en-US" dirty="0" smtClean="0"/>
              <a:t>You Have No Better</a:t>
            </a:r>
          </a:p>
          <a:p>
            <a:pPr lvl="1"/>
            <a:r>
              <a:rPr lang="en-US" dirty="0" smtClean="0"/>
              <a:t>Sub Rasa (per:  Monroe):  “… his influence….”</a:t>
            </a:r>
          </a:p>
          <a:p>
            <a:pPr lvl="1"/>
            <a:r>
              <a:rPr lang="en-US" dirty="0" smtClean="0"/>
              <a:t>The Massachusetts Gambit</a:t>
            </a:r>
          </a:p>
        </p:txBody>
      </p:sp>
    </p:spTree>
    <p:extLst>
      <p:ext uri="{BB962C8B-B14F-4D97-AF65-F5344CB8AC3E}">
        <p14:creationId xmlns:p14="http://schemas.microsoft.com/office/powerpoint/2010/main" val="3260619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Washington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Constitution Narrowly Approved in 11 States</a:t>
            </a:r>
          </a:p>
          <a:p>
            <a:r>
              <a:rPr lang="en-US" dirty="0" smtClean="0"/>
              <a:t>Washington Unanimous Choice</a:t>
            </a:r>
          </a:p>
          <a:p>
            <a:r>
              <a:rPr lang="en-US" dirty="0" smtClean="0"/>
              <a:t>Madison Defeated for Senate, Hard-Fought Victor for House</a:t>
            </a:r>
          </a:p>
          <a:p>
            <a:r>
              <a:rPr lang="en-US" dirty="0" smtClean="0"/>
              <a:t>Madison Chief Advisor</a:t>
            </a:r>
          </a:p>
          <a:p>
            <a:pPr lvl="1"/>
            <a:r>
              <a:rPr lang="en-US" dirty="0" smtClean="0"/>
              <a:t>Inaugural Address</a:t>
            </a:r>
          </a:p>
          <a:p>
            <a:pPr lvl="1"/>
            <a:r>
              <a:rPr lang="en-US" dirty="0" smtClean="0"/>
              <a:t>Congressional Response</a:t>
            </a:r>
          </a:p>
          <a:p>
            <a:pPr lvl="1"/>
            <a:r>
              <a:rPr lang="en-US" dirty="0" smtClean="0"/>
              <a:t>GW’s Reply</a:t>
            </a:r>
          </a:p>
          <a:p>
            <a:pPr lvl="1"/>
            <a:r>
              <a:rPr lang="en-US" dirty="0" smtClean="0"/>
              <a:t>Personnel Choices for Executive Branch and Judicial Branch Positions</a:t>
            </a:r>
          </a:p>
        </p:txBody>
      </p:sp>
    </p:spTree>
    <p:extLst>
      <p:ext uri="{BB962C8B-B14F-4D97-AF65-F5344CB8AC3E}">
        <p14:creationId xmlns:p14="http://schemas.microsoft.com/office/powerpoint/2010/main" val="1681586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Republican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Assumption and DC (1790)</a:t>
            </a:r>
          </a:p>
          <a:p>
            <a:pPr lvl="1"/>
            <a:r>
              <a:rPr lang="en-US" dirty="0" smtClean="0"/>
              <a:t>A Sweet Deal for VA</a:t>
            </a:r>
          </a:p>
          <a:p>
            <a:r>
              <a:rPr lang="en-US" dirty="0" smtClean="0"/>
              <a:t>Madison vs. the Bank Bill (1791)</a:t>
            </a:r>
          </a:p>
          <a:p>
            <a:r>
              <a:rPr lang="en-US" dirty="0" smtClean="0"/>
              <a:t>A Proto-Party (by 1792)</a:t>
            </a:r>
          </a:p>
          <a:p>
            <a:r>
              <a:rPr lang="en-US" dirty="0" smtClean="0"/>
              <a:t>With Jefferson to New York (1792)</a:t>
            </a:r>
          </a:p>
          <a:p>
            <a:r>
              <a:rPr lang="en-US" dirty="0" smtClean="0"/>
              <a:t>Drafts GW a Farewell Address—and Tells Him He Mustn’t Publish It (1792)</a:t>
            </a:r>
          </a:p>
          <a:p>
            <a:r>
              <a:rPr lang="en-US" dirty="0" smtClean="0"/>
              <a:t>Vs. the Neutrality Proclamation</a:t>
            </a:r>
            <a:r>
              <a:rPr lang="en-US" dirty="0"/>
              <a:t> </a:t>
            </a:r>
            <a:r>
              <a:rPr lang="en-US" dirty="0" smtClean="0"/>
              <a:t>(1793)</a:t>
            </a:r>
          </a:p>
          <a:p>
            <a:r>
              <a:rPr lang="en-US" dirty="0" smtClean="0"/>
              <a:t>Vs. the Jay Treaty (1795)</a:t>
            </a:r>
          </a:p>
          <a:p>
            <a:r>
              <a:rPr lang="en-US" dirty="0" smtClean="0"/>
              <a:t>Retirement (1796)</a:t>
            </a:r>
          </a:p>
        </p:txBody>
      </p:sp>
    </p:spTree>
    <p:extLst>
      <p:ext uri="{BB962C8B-B14F-4D97-AF65-F5344CB8AC3E}">
        <p14:creationId xmlns:p14="http://schemas.microsoft.com/office/powerpoint/2010/main" val="3945443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Alien &amp; Sedition Acts Crisis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XYZ Affair</a:t>
            </a:r>
          </a:p>
          <a:p>
            <a:r>
              <a:rPr lang="en-US" dirty="0" smtClean="0"/>
              <a:t>Quasi War with France (1798-1801)</a:t>
            </a:r>
          </a:p>
          <a:p>
            <a:r>
              <a:rPr lang="en-US" dirty="0" smtClean="0"/>
              <a:t>Federalist Reforms of 1798</a:t>
            </a:r>
          </a:p>
          <a:p>
            <a:r>
              <a:rPr lang="en-US" dirty="0" smtClean="0"/>
              <a:t>Virginia and Kentucky Resolutions of 1798</a:t>
            </a:r>
          </a:p>
          <a:p>
            <a:pPr lvl="1"/>
            <a:r>
              <a:rPr lang="en-US" dirty="0" smtClean="0"/>
              <a:t>Madison’s for Virginia Reputedly More Moderate</a:t>
            </a:r>
          </a:p>
          <a:p>
            <a:pPr lvl="1"/>
            <a:r>
              <a:rPr lang="en-US" dirty="0" smtClean="0"/>
              <a:t>Madison Wanted Them to Be, to Taylor’s Chagrin</a:t>
            </a:r>
          </a:p>
          <a:p>
            <a:pPr lvl="1"/>
            <a:r>
              <a:rPr lang="en-US" dirty="0" smtClean="0"/>
              <a:t>But They Weren’t</a:t>
            </a:r>
          </a:p>
          <a:p>
            <a:r>
              <a:rPr lang="en-US" dirty="0" smtClean="0"/>
              <a:t>Federalist Response</a:t>
            </a:r>
          </a:p>
        </p:txBody>
      </p:sp>
    </p:spTree>
    <p:extLst>
      <p:ext uri="{BB962C8B-B14F-4D97-AF65-F5344CB8AC3E}">
        <p14:creationId xmlns:p14="http://schemas.microsoft.com/office/powerpoint/2010/main" val="1894762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Alien &amp; Sedition Acts Crisis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Out of Retirement</a:t>
            </a:r>
          </a:p>
          <a:p>
            <a:r>
              <a:rPr lang="en-US" dirty="0" smtClean="0"/>
              <a:t>The Report of 1800</a:t>
            </a:r>
          </a:p>
          <a:p>
            <a:r>
              <a:rPr lang="en-US" dirty="0" smtClean="0"/>
              <a:t>Jefferson Elected</a:t>
            </a:r>
          </a:p>
          <a:p>
            <a:r>
              <a:rPr lang="en-US" dirty="0" smtClean="0"/>
              <a:t>Jefferson’s First Inaugural—No Madison Participation Known, but It Would Be Unsurprising If He Had Been Involved</a:t>
            </a:r>
          </a:p>
          <a:p>
            <a:r>
              <a:rPr lang="en-US" dirty="0" smtClean="0"/>
              <a:t>Secretary of State</a:t>
            </a:r>
          </a:p>
          <a:p>
            <a:pPr lvl="1"/>
            <a:r>
              <a:rPr lang="en-US" i="1" dirty="0" smtClean="0"/>
              <a:t>Marbury v. Madison</a:t>
            </a:r>
            <a:endParaRPr lang="en-US" dirty="0" smtClean="0"/>
          </a:p>
          <a:p>
            <a:pPr lvl="1"/>
            <a:r>
              <a:rPr lang="en-US" dirty="0" smtClean="0"/>
              <a:t>The Louisiana Purchase and the Constitution</a:t>
            </a:r>
          </a:p>
          <a:p>
            <a:pPr lvl="1"/>
            <a:r>
              <a:rPr lang="en-US" dirty="0" smtClean="0"/>
              <a:t>The Yazoo Commission</a:t>
            </a:r>
          </a:p>
          <a:p>
            <a:pPr lvl="1"/>
            <a:r>
              <a:rPr lang="en-US" dirty="0" smtClean="0"/>
              <a:t>The Grand Experiment in Non-Coercive Foreign Policy</a:t>
            </a:r>
          </a:p>
          <a:p>
            <a:pPr lvl="1"/>
            <a:r>
              <a:rPr lang="en-US" dirty="0" smtClean="0"/>
              <a:t>The Pamphleteer Secretary</a:t>
            </a:r>
          </a:p>
          <a:p>
            <a:pPr lvl="1"/>
            <a:r>
              <a:rPr lang="en-US" dirty="0" smtClean="0"/>
              <a:t>The Embargo Debacle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293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993</TotalTime>
  <Words>672</Words>
  <Application>Microsoft Office PowerPoint</Application>
  <PresentationFormat>Widescreen</PresentationFormat>
  <Paragraphs>115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James Madison</vt:lpstr>
      <vt:lpstr>Youth</vt:lpstr>
      <vt:lpstr>To the Fore, 1777-86</vt:lpstr>
      <vt:lpstr>The Philadelphia Convention</vt:lpstr>
      <vt:lpstr>Ratification, 1787-88</vt:lpstr>
      <vt:lpstr>The Washington Administration</vt:lpstr>
      <vt:lpstr>The Republican Interest</vt:lpstr>
      <vt:lpstr>The Alien &amp; Sedition Acts Crisis</vt:lpstr>
      <vt:lpstr>The Alien &amp; Sedition Acts Crisis (cont’d)</vt:lpstr>
      <vt:lpstr>President Madison</vt:lpstr>
      <vt:lpstr>The War of 1812, or The Grand Debacle</vt:lpstr>
      <vt:lpstr>Aftermath</vt:lpstr>
      <vt:lpstr>Retirement</vt:lpstr>
      <vt:lpstr>Retirement (cont’d)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gutzmank</dc:creator>
  <cp:lastModifiedBy>gutzmank</cp:lastModifiedBy>
  <cp:revision>11</cp:revision>
  <dcterms:created xsi:type="dcterms:W3CDTF">2013-12-20T20:31:07Z</dcterms:created>
  <dcterms:modified xsi:type="dcterms:W3CDTF">2014-06-16T21:43:43Z</dcterms:modified>
</cp:coreProperties>
</file>