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55" d="100"/>
          <a:sy n="55" d="100"/>
        </p:scale>
        <p:origin x="61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B27C1-03E6-4EE4-BBC8-B09A0A5974CC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CA59D09-AECA-42A8-87CB-FAE4384D63C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84942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59D09-AECA-42A8-87CB-FAE4384D63C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29674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59D09-AECA-42A8-87CB-FAE4384D63C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0358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A59D09-AECA-42A8-87CB-FAE4384D63C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13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48730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9222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877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6846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24141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033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203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747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6237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9195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6324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85A8C-CB37-492C-891C-457F603401E9}" type="datetimeFigureOut">
              <a:rPr lang="en-US" smtClean="0"/>
              <a:t>6/15/2014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926402-CF1F-45B5-B00E-BE4CA33F8A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043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Counter-Revolution?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568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Though Not a Counter-Revolution, the US Constitution Certainly Was a Step Back from Some of the Revolution’s Leading </a:t>
            </a:r>
            <a:r>
              <a:rPr lang="en-US" dirty="0" smtClean="0"/>
              <a:t>Commitments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	</a:t>
            </a:r>
            <a:r>
              <a:rPr lang="en-US" sz="1600" dirty="0" smtClean="0"/>
              <a:t>finis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6428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“Critical Period” Thesis re: 1783-89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Confederation Government Weak</a:t>
            </a:r>
          </a:p>
          <a:p>
            <a:pPr lvl="1"/>
            <a:r>
              <a:rPr lang="en-US" dirty="0" smtClean="0"/>
              <a:t>No Taxing Power</a:t>
            </a:r>
          </a:p>
          <a:p>
            <a:pPr lvl="1"/>
            <a:r>
              <a:rPr lang="en-US" dirty="0" smtClean="0"/>
              <a:t>No Levying Power</a:t>
            </a:r>
          </a:p>
          <a:p>
            <a:pPr lvl="1"/>
            <a:r>
              <a:rPr lang="en-US" dirty="0" smtClean="0"/>
              <a:t>No Executive</a:t>
            </a:r>
          </a:p>
          <a:p>
            <a:pPr lvl="1"/>
            <a:r>
              <a:rPr lang="en-US" dirty="0" smtClean="0"/>
              <a:t>No Judiciary</a:t>
            </a:r>
          </a:p>
          <a:p>
            <a:pPr lvl="1"/>
            <a:r>
              <a:rPr lang="en-US" dirty="0" smtClean="0"/>
              <a:t>Congressmen Beholden to State Legislators</a:t>
            </a:r>
          </a:p>
          <a:p>
            <a:r>
              <a:rPr lang="en-US" dirty="0" smtClean="0"/>
              <a:t>State Governments Poorly Structured</a:t>
            </a:r>
          </a:p>
          <a:p>
            <a:pPr lvl="1"/>
            <a:r>
              <a:rPr lang="en-US" dirty="0" smtClean="0"/>
              <a:t>Weak Governors (If Any)</a:t>
            </a:r>
          </a:p>
          <a:p>
            <a:pPr lvl="1"/>
            <a:r>
              <a:rPr lang="en-US" dirty="0" smtClean="0"/>
              <a:t>Weak Judiciaries</a:t>
            </a:r>
          </a:p>
          <a:p>
            <a:pPr lvl="1"/>
            <a:r>
              <a:rPr lang="en-US" dirty="0" smtClean="0"/>
              <a:t>Even Unicameralism</a:t>
            </a:r>
          </a:p>
          <a:p>
            <a:r>
              <a:rPr lang="en-US" dirty="0" smtClean="0"/>
              <a:t>State Governments Prone to “Agrarian Laws”</a:t>
            </a:r>
          </a:p>
          <a:p>
            <a:pPr lvl="1"/>
            <a:r>
              <a:rPr lang="en-US" dirty="0" smtClean="0"/>
              <a:t>Paper Money Laws</a:t>
            </a:r>
          </a:p>
          <a:p>
            <a:pPr lvl="1"/>
            <a:r>
              <a:rPr lang="en-US" dirty="0" smtClean="0"/>
              <a:t>Legal Tender Laws</a:t>
            </a:r>
          </a:p>
          <a:p>
            <a:pPr lvl="1"/>
            <a:r>
              <a:rPr lang="en-US" dirty="0" smtClean="0"/>
              <a:t>Stay Laws</a:t>
            </a:r>
          </a:p>
          <a:p>
            <a:r>
              <a:rPr lang="en-US" dirty="0" smtClean="0"/>
              <a:t>Stronger Central Government the “Solution”</a:t>
            </a:r>
          </a:p>
        </p:txBody>
      </p:sp>
    </p:spTree>
    <p:extLst>
      <p:ext uri="{BB962C8B-B14F-4D97-AF65-F5344CB8AC3E}">
        <p14:creationId xmlns:p14="http://schemas.microsoft.com/office/powerpoint/2010/main" val="152212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“Critical Period” Thesis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Treaty of Paris Was </a:t>
            </a:r>
            <a:r>
              <a:rPr lang="en-US" smtClean="0"/>
              <a:t>Very </a:t>
            </a:r>
            <a:r>
              <a:rPr lang="en-US" smtClean="0"/>
              <a:t>Pro-</a:t>
            </a:r>
            <a:r>
              <a:rPr lang="en-US" smtClean="0"/>
              <a:t>Credi</a:t>
            </a:r>
            <a:r>
              <a:rPr lang="en-US" smtClean="0"/>
              <a:t>tor</a:t>
            </a:r>
            <a:endParaRPr lang="en-US" dirty="0" smtClean="0"/>
          </a:p>
          <a:p>
            <a:pPr lvl="1"/>
            <a:r>
              <a:rPr lang="en-US" dirty="0" smtClean="0"/>
              <a:t>Required That British Debts Be Enforced</a:t>
            </a:r>
          </a:p>
          <a:p>
            <a:pPr lvl="1"/>
            <a:r>
              <a:rPr lang="en-US" dirty="0" smtClean="0"/>
              <a:t>No Allowance for Wartime Dislocation</a:t>
            </a:r>
          </a:p>
          <a:p>
            <a:r>
              <a:rPr lang="en-US" dirty="0" smtClean="0"/>
              <a:t>State Government Legislatures and Judiciaries Commonly Responded by Impeding Implementation</a:t>
            </a:r>
          </a:p>
          <a:p>
            <a:r>
              <a:rPr lang="en-US" dirty="0" smtClean="0"/>
              <a:t>Frontier Tax Collection Was Sporadic</a:t>
            </a:r>
          </a:p>
          <a:p>
            <a:pPr lvl="1"/>
            <a:r>
              <a:rPr lang="en-US" dirty="0" smtClean="0"/>
              <a:t>Not Only in the Case of Shays’ Rebellion (1786)</a:t>
            </a:r>
          </a:p>
          <a:p>
            <a:r>
              <a:rPr lang="en-US" dirty="0" smtClean="0"/>
              <a:t>Some of the Pro-Creditor Measures Were Manifestly Unjust</a:t>
            </a:r>
          </a:p>
          <a:p>
            <a:pPr lvl="1"/>
            <a:r>
              <a:rPr lang="en-US" dirty="0" smtClean="0"/>
              <a:t>The Case of Thomas Jefferson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1387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Federalist Movement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Term “Federalist” Referred to Advocates of Strengthening the Federal Government—the Confederation</a:t>
            </a:r>
          </a:p>
          <a:p>
            <a:r>
              <a:rPr lang="en-US" dirty="0" smtClean="0"/>
              <a:t>Percolating Even Before the Articles of Confederation Were Ratified</a:t>
            </a:r>
          </a:p>
          <a:p>
            <a:r>
              <a:rPr lang="en-US" dirty="0" smtClean="0"/>
              <a:t>Contention is That Diplomatic Difficulties, Indian Threat, Economic Fluctuations Could Be Resolved Via Stronger Government</a:t>
            </a:r>
          </a:p>
          <a:p>
            <a:r>
              <a:rPr lang="en-US" dirty="0" smtClean="0"/>
              <a:t>Generally Supported by Creditors and the Propertied, Especially in Coastal Areas</a:t>
            </a:r>
          </a:p>
          <a:p>
            <a:r>
              <a:rPr lang="en-US" dirty="0" smtClean="0"/>
              <a:t>Prominent Members Include Former Military Officers, Congressmen, High State Officials—Particularly General Washington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122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Federalism and Its Critics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Tried Repeatedly to Amend Articles to Empower Congress to Levy a Tariff</a:t>
            </a:r>
          </a:p>
          <a:p>
            <a:r>
              <a:rPr lang="en-US" dirty="0" smtClean="0"/>
              <a:t>Ultimately Thwarted by Rhode Island, Then Virginia</a:t>
            </a:r>
          </a:p>
          <a:p>
            <a:r>
              <a:rPr lang="en-US" dirty="0" smtClean="0"/>
              <a:t>Attempted to Facilitate Debt Suits, Thwarted by Legislators, Judges, and Juries</a:t>
            </a:r>
          </a:p>
          <a:p>
            <a:r>
              <a:rPr lang="en-US" dirty="0" smtClean="0"/>
              <a:t>Weakened Significantly Inland by News of the Jay-</a:t>
            </a:r>
            <a:r>
              <a:rPr lang="en-US" dirty="0" err="1" smtClean="0"/>
              <a:t>Gardoqui</a:t>
            </a:r>
            <a:r>
              <a:rPr lang="en-US" dirty="0" smtClean="0"/>
              <a:t> Negotiations of 1786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9405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Philadelphia Convention Aborning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Called by Congress at the Behest of the Annapolis Convention of 1786</a:t>
            </a:r>
          </a:p>
          <a:p>
            <a:r>
              <a:rPr lang="en-US" dirty="0" smtClean="0"/>
              <a:t>Assigned Task:  to Propose Amendments to the Articles of Confederation</a:t>
            </a:r>
          </a:p>
          <a:p>
            <a:r>
              <a:rPr lang="en-US" dirty="0" smtClean="0"/>
              <a:t>Real Goal: to Substitute Something Distinctly Different</a:t>
            </a:r>
          </a:p>
          <a:p>
            <a:pPr lvl="1"/>
            <a:r>
              <a:rPr lang="en-US" dirty="0" smtClean="0"/>
              <a:t>Governor Clinton Kept Jay Home, Sent a Two-Thirds </a:t>
            </a:r>
            <a:r>
              <a:rPr lang="en-US" dirty="0" err="1" smtClean="0"/>
              <a:t>Localist</a:t>
            </a:r>
            <a:r>
              <a:rPr lang="en-US" dirty="0" smtClean="0"/>
              <a:t> Delegation</a:t>
            </a:r>
          </a:p>
          <a:p>
            <a:pPr lvl="1"/>
            <a:r>
              <a:rPr lang="en-US" dirty="0" smtClean="0"/>
              <a:t>Patrick Henry “Smelt a Rat”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4331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Attempted Coup de Régime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Close the Doors, Swear to Secrecy</a:t>
            </a:r>
          </a:p>
          <a:p>
            <a:r>
              <a:rPr lang="en-US" dirty="0" smtClean="0"/>
              <a:t>The Virginia Plan as Elite Masterstroke</a:t>
            </a:r>
          </a:p>
          <a:p>
            <a:pPr lvl="1"/>
            <a:r>
              <a:rPr lang="en-US" dirty="0" smtClean="0"/>
              <a:t>Long Terms</a:t>
            </a:r>
          </a:p>
          <a:p>
            <a:pPr lvl="1"/>
            <a:r>
              <a:rPr lang="en-US" dirty="0" smtClean="0"/>
              <a:t>Large Districts/Few Legislators</a:t>
            </a:r>
          </a:p>
          <a:p>
            <a:pPr lvl="1"/>
            <a:r>
              <a:rPr lang="en-US" dirty="0" smtClean="0"/>
              <a:t>State Legislators Cut Out of Congressional Election Process</a:t>
            </a:r>
          </a:p>
          <a:p>
            <a:pPr lvl="1"/>
            <a:r>
              <a:rPr lang="en-US" dirty="0" smtClean="0"/>
              <a:t>Indirect Elections or Appointments for Most Officials</a:t>
            </a:r>
          </a:p>
          <a:p>
            <a:pPr lvl="1"/>
            <a:r>
              <a:rPr lang="en-US" dirty="0" smtClean="0"/>
              <a:t>Congressional Veto Over State Laws</a:t>
            </a:r>
          </a:p>
          <a:p>
            <a:pPr lvl="1"/>
            <a:r>
              <a:rPr lang="en-US" dirty="0" smtClean="0"/>
              <a:t>Ban on Paper Money Laws and Stay Laws</a:t>
            </a:r>
          </a:p>
          <a:p>
            <a:pPr lvl="1"/>
            <a:r>
              <a:rPr lang="en-US" dirty="0" smtClean="0"/>
              <a:t>Supreme Court With Appellate Jurisdiction Over Law </a:t>
            </a:r>
            <a:r>
              <a:rPr lang="en-US" i="1" dirty="0" smtClean="0"/>
              <a:t>and Fact</a:t>
            </a:r>
            <a:endParaRPr lang="en-US" dirty="0" smtClean="0"/>
          </a:p>
          <a:p>
            <a:pPr lvl="1"/>
            <a:r>
              <a:rPr lang="en-US" dirty="0" smtClean="0"/>
              <a:t>Supremacy Clause</a:t>
            </a:r>
          </a:p>
          <a:p>
            <a:pPr lvl="1"/>
            <a:r>
              <a:rPr lang="en-US" dirty="0" smtClean="0"/>
              <a:t>Oath of State Officeholders to Uphold the Constitution</a:t>
            </a:r>
          </a:p>
          <a:p>
            <a:pPr lvl="1"/>
            <a:r>
              <a:rPr lang="en-US" dirty="0" smtClean="0"/>
              <a:t>Popular Ratification</a:t>
            </a:r>
          </a:p>
          <a:p>
            <a:pPr lvl="1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273499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Ratification Struggle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The Philadelphia Convention’s Product Not to Madison’s Liking, Much—Because Inadequately National (too Responsible)</a:t>
            </a:r>
          </a:p>
          <a:p>
            <a:r>
              <a:rPr lang="en-US" dirty="0" smtClean="0"/>
              <a:t>Antifederalists Spelled Out Ways That the Federal Government Might Abuse its Delegated Powers to Convert a Federal Constitution into a National One</a:t>
            </a:r>
          </a:p>
          <a:p>
            <a:r>
              <a:rPr lang="en-US" dirty="0" smtClean="0"/>
              <a:t>Federalists Insisted Most of These Warnings Lacked Merit</a:t>
            </a:r>
          </a:p>
          <a:p>
            <a:r>
              <a:rPr lang="en-US" dirty="0" smtClean="0"/>
              <a:t>In Regard to Treaties, However, They Said That Untrammeled Central Power Was Essential</a:t>
            </a:r>
          </a:p>
          <a:p>
            <a:r>
              <a:rPr lang="en-US" dirty="0" smtClean="0"/>
              <a:t>Madison and Others Forthrightly Trumpeted Large Electoral Districts as Apt to Produce More Aristocratic Officials—Which Such as George Mason Lamented</a:t>
            </a:r>
          </a:p>
          <a:p>
            <a:r>
              <a:rPr lang="en-US" dirty="0" smtClean="0"/>
              <a:t>Antifederalists Extracted Promises of Limited Powers, Proposed Amendments, and a Right to Secede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55961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Judiciary Act of 1789 Was a Kind of Compromise, With Substantial </a:t>
            </a:r>
            <a:r>
              <a:rPr lang="en-US" dirty="0" err="1" smtClean="0"/>
              <a:t>Localist</a:t>
            </a:r>
            <a:r>
              <a:rPr lang="en-US" dirty="0" smtClean="0"/>
              <a:t> Features Such as a District Court in Every State, a Jurisdictional Minimum, and Denial to the Supreme Court of Appellate Authority Regarding Facts</a:t>
            </a:r>
          </a:p>
          <a:p>
            <a:r>
              <a:rPr lang="en-US" dirty="0" smtClean="0"/>
              <a:t>Congress’s Proposed Amendments, However, Were “A Tub to the Whale,” as Grayson and Lee Lamented</a:t>
            </a:r>
          </a:p>
          <a:p>
            <a:r>
              <a:rPr lang="en-US" dirty="0" smtClean="0"/>
              <a:t>Soon Enough, Assumption of State Debts and Chartering a National Bank Made the Government’s Tenor Clear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43452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205</TotalTime>
  <Words>576</Words>
  <Application>Microsoft Office PowerPoint</Application>
  <PresentationFormat>Widescreen</PresentationFormat>
  <Paragraphs>75</Paragraphs>
  <Slides>10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Counter-Revolution?</vt:lpstr>
      <vt:lpstr>The “Critical Period” Thesis re: 1783-89</vt:lpstr>
      <vt:lpstr>The “Critical Period” Thesis (cont’d)</vt:lpstr>
      <vt:lpstr>The Federalist Movement</vt:lpstr>
      <vt:lpstr>Federalism and Its Critics</vt:lpstr>
      <vt:lpstr>The Philadelphia Convention Aborning</vt:lpstr>
      <vt:lpstr>Attempted Coup de Régime</vt:lpstr>
      <vt:lpstr>The Ratification Struggle</vt:lpstr>
      <vt:lpstr>Implementation</vt:lpstr>
      <vt:lpstr>Summary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gutzmank</dc:creator>
  <cp:lastModifiedBy>gutzmank</cp:lastModifiedBy>
  <cp:revision>15</cp:revision>
  <dcterms:created xsi:type="dcterms:W3CDTF">2014-01-06T21:15:54Z</dcterms:created>
  <dcterms:modified xsi:type="dcterms:W3CDTF">2014-06-16T03:30:14Z</dcterms:modified>
</cp:coreProperties>
</file>