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2AD291-2F7F-4ED6-8CD0-48C034242811}" type="datetimeFigureOut">
              <a:rPr lang="en-US" smtClean="0"/>
              <a:t>6/15/2014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453101-3B7F-4371-B358-04EC7E461957}" type="slidenum">
              <a:rPr lang="en-US" smtClean="0"/>
              <a:t>‹#›</a:t>
            </a:fld>
            <a:endParaRPr lang="en-US"/>
          </a:p>
        </p:txBody>
      </p:sp>
    </p:spTree>
    <p:extLst>
      <p:ext uri="{BB962C8B-B14F-4D97-AF65-F5344CB8AC3E}">
        <p14:creationId xmlns:p14="http://schemas.microsoft.com/office/powerpoint/2010/main" val="3193237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453101-3B7F-4371-B358-04EC7E461957}" type="slidenum">
              <a:rPr lang="en-US" smtClean="0"/>
              <a:t>1</a:t>
            </a:fld>
            <a:endParaRPr lang="en-US"/>
          </a:p>
        </p:txBody>
      </p:sp>
    </p:spTree>
    <p:extLst>
      <p:ext uri="{BB962C8B-B14F-4D97-AF65-F5344CB8AC3E}">
        <p14:creationId xmlns:p14="http://schemas.microsoft.com/office/powerpoint/2010/main" val="2790089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453101-3B7F-4371-B358-04EC7E461957}" type="slidenum">
              <a:rPr lang="en-US" smtClean="0"/>
              <a:t>2</a:t>
            </a:fld>
            <a:endParaRPr lang="en-US"/>
          </a:p>
        </p:txBody>
      </p:sp>
    </p:spTree>
    <p:extLst>
      <p:ext uri="{BB962C8B-B14F-4D97-AF65-F5344CB8AC3E}">
        <p14:creationId xmlns:p14="http://schemas.microsoft.com/office/powerpoint/2010/main" val="4087060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453101-3B7F-4371-B358-04EC7E461957}" type="slidenum">
              <a:rPr lang="en-US" smtClean="0"/>
              <a:t>3</a:t>
            </a:fld>
            <a:endParaRPr lang="en-US"/>
          </a:p>
        </p:txBody>
      </p:sp>
    </p:spTree>
    <p:extLst>
      <p:ext uri="{BB962C8B-B14F-4D97-AF65-F5344CB8AC3E}">
        <p14:creationId xmlns:p14="http://schemas.microsoft.com/office/powerpoint/2010/main" val="3351053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453101-3B7F-4371-B358-04EC7E461957}" type="slidenum">
              <a:rPr lang="en-US" smtClean="0"/>
              <a:t>4</a:t>
            </a:fld>
            <a:endParaRPr lang="en-US"/>
          </a:p>
        </p:txBody>
      </p:sp>
    </p:spTree>
    <p:extLst>
      <p:ext uri="{BB962C8B-B14F-4D97-AF65-F5344CB8AC3E}">
        <p14:creationId xmlns:p14="http://schemas.microsoft.com/office/powerpoint/2010/main" val="1186043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833BE9-DB02-48C3-8E2D-DC4B83973C90}" type="datetimeFigureOut">
              <a:rPr lang="en-US" smtClean="0"/>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233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833BE9-DB02-48C3-8E2D-DC4B83973C90}" type="datetimeFigureOut">
              <a:rPr lang="en-US" smtClean="0"/>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365226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833BE9-DB02-48C3-8E2D-DC4B83973C90}" type="datetimeFigureOut">
              <a:rPr lang="en-US" smtClean="0"/>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3652080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833BE9-DB02-48C3-8E2D-DC4B83973C90}" type="datetimeFigureOut">
              <a:rPr lang="en-US" smtClean="0"/>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578689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833BE9-DB02-48C3-8E2D-DC4B83973C90}" type="datetimeFigureOut">
              <a:rPr lang="en-US" smtClean="0"/>
              <a:t>6/15/2014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149299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833BE9-DB02-48C3-8E2D-DC4B83973C90}" type="datetimeFigureOut">
              <a:rPr lang="en-US" smtClean="0"/>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1887309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833BE9-DB02-48C3-8E2D-DC4B83973C90}" type="datetimeFigureOut">
              <a:rPr lang="en-US" smtClean="0"/>
              <a:t>6/15/2014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1307696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833BE9-DB02-48C3-8E2D-DC4B83973C90}" type="datetimeFigureOut">
              <a:rPr lang="en-US" smtClean="0"/>
              <a:t>6/15/2014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990106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33BE9-DB02-48C3-8E2D-DC4B83973C90}" type="datetimeFigureOut">
              <a:rPr lang="en-US" smtClean="0"/>
              <a:t>6/15/2014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220137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833BE9-DB02-48C3-8E2D-DC4B83973C90}" type="datetimeFigureOut">
              <a:rPr lang="en-US" smtClean="0"/>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1163345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833BE9-DB02-48C3-8E2D-DC4B83973C90}" type="datetimeFigureOut">
              <a:rPr lang="en-US" smtClean="0"/>
              <a:t>6/15/2014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A4D67-3670-4208-9BC5-8570C360D23E}" type="slidenum">
              <a:rPr lang="en-US" smtClean="0"/>
              <a:t>‹#›</a:t>
            </a:fld>
            <a:endParaRPr lang="en-US"/>
          </a:p>
        </p:txBody>
      </p:sp>
    </p:spTree>
    <p:extLst>
      <p:ext uri="{BB962C8B-B14F-4D97-AF65-F5344CB8AC3E}">
        <p14:creationId xmlns:p14="http://schemas.microsoft.com/office/powerpoint/2010/main" val="111980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33BE9-DB02-48C3-8E2D-DC4B83973C90}" type="datetimeFigureOut">
              <a:rPr lang="en-US" smtClean="0"/>
              <a:t>6/15/2014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A4D67-3670-4208-9BC5-8570C360D23E}" type="slidenum">
              <a:rPr lang="en-US" smtClean="0"/>
              <a:t>‹#›</a:t>
            </a:fld>
            <a:endParaRPr lang="en-US"/>
          </a:p>
        </p:txBody>
      </p:sp>
    </p:spTree>
    <p:extLst>
      <p:ext uri="{BB962C8B-B14F-4D97-AF65-F5344CB8AC3E}">
        <p14:creationId xmlns:p14="http://schemas.microsoft.com/office/powerpoint/2010/main" val="2449343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Long Slog to Victory</a:t>
            </a:r>
            <a:endParaRPr lang="en-US" dirty="0"/>
          </a:p>
        </p:txBody>
      </p:sp>
      <p:sp>
        <p:nvSpPr>
          <p:cNvPr id="3" name="Subtitle 2"/>
          <p:cNvSpPr>
            <a:spLocks noGrp="1"/>
          </p:cNvSpPr>
          <p:nvPr>
            <p:ph type="subTitle" idx="1"/>
          </p:nvPr>
        </p:nvSpPr>
        <p:spPr/>
        <p:txBody>
          <a:bodyPr/>
          <a:lstStyle/>
          <a:p>
            <a:r>
              <a:rPr lang="en-US" dirty="0" smtClean="0"/>
              <a:t>Lecture 14</a:t>
            </a:r>
            <a:endParaRPr lang="en-US" dirty="0"/>
          </a:p>
        </p:txBody>
      </p:sp>
    </p:spTree>
    <p:extLst>
      <p:ext uri="{BB962C8B-B14F-4D97-AF65-F5344CB8AC3E}">
        <p14:creationId xmlns:p14="http://schemas.microsoft.com/office/powerpoint/2010/main" val="29880080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Yorktown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Against Clinton’s Wishes, Cornwallis Moved to Keep All of His Troops at Yorktown.</a:t>
            </a:r>
          </a:p>
          <a:p>
            <a:r>
              <a:rPr lang="en-US" dirty="0" smtClean="0"/>
              <a:t>Clinton, Receiving an Admonition From Whitehall to Be More Active in the Chesapeake, Decided to Let Cornwallis Have His Way.</a:t>
            </a:r>
          </a:p>
          <a:p>
            <a:r>
              <a:rPr lang="en-US" dirty="0" smtClean="0"/>
              <a:t>Meanwhile, Vergennes Agreed to Send Another French Fleet to North America.  Washington and Rochambeau Planned to Use it to Dislodge the British From New York.</a:t>
            </a:r>
          </a:p>
          <a:p>
            <a:r>
              <a:rPr lang="en-US" dirty="0" smtClean="0"/>
              <a:t>Hearing of Cornwallis’s Maneuvers, Rochambeau Persuaded Washington to Refocus on Yorktown.</a:t>
            </a:r>
          </a:p>
          <a:p>
            <a:r>
              <a:rPr lang="en-US" dirty="0" smtClean="0"/>
              <a:t>Seeing Washington’s Men Assembled by de Grasse Disembark to Join Lafayette’s and de Grasse’s, Cornwallis Recognized the Straits He Was In.  He Decided to Await Succor From the Royal Navy.  It Failed to Provide It.</a:t>
            </a:r>
            <a:endParaRPr lang="en-US" dirty="0"/>
          </a:p>
        </p:txBody>
      </p:sp>
    </p:spTree>
    <p:extLst>
      <p:ext uri="{BB962C8B-B14F-4D97-AF65-F5344CB8AC3E}">
        <p14:creationId xmlns:p14="http://schemas.microsoft.com/office/powerpoint/2010/main" val="2933642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Washington Triumphs</a:t>
            </a:r>
            <a:endParaRPr lang="en-US" dirty="0"/>
          </a:p>
        </p:txBody>
      </p:sp>
      <p:sp>
        <p:nvSpPr>
          <p:cNvPr id="3" name="Content Placeholder 2"/>
          <p:cNvSpPr>
            <a:spLocks noGrp="1"/>
          </p:cNvSpPr>
          <p:nvPr>
            <p:ph idx="1"/>
          </p:nvPr>
        </p:nvSpPr>
        <p:spPr/>
        <p:txBody>
          <a:bodyPr>
            <a:normAutofit/>
          </a:bodyPr>
          <a:lstStyle/>
          <a:p>
            <a:r>
              <a:rPr lang="en-US" dirty="0" smtClean="0"/>
              <a:t>September 28:  Washington Set Up His Siege Lines Outside Cornwallis’s Entrenchments.</a:t>
            </a:r>
          </a:p>
          <a:p>
            <a:r>
              <a:rPr lang="en-US" dirty="0" smtClean="0"/>
              <a:t>October 6:  The First Patriot Parallel is Opened.</a:t>
            </a:r>
          </a:p>
          <a:p>
            <a:r>
              <a:rPr lang="en-US" dirty="0" smtClean="0"/>
              <a:t>October 9:  Patriot Cannon and Mortar Fire Begin to Answer.</a:t>
            </a:r>
          </a:p>
          <a:p>
            <a:r>
              <a:rPr lang="en-US" dirty="0" smtClean="0"/>
              <a:t>October 11:  Second Patriot Parallel Opened Within 300 Yards of the Enemy.  One American Says, “A tremendous fire now opened from all the new works, French and American.  The heavy cannon directed against the embrasures and guns of the enemy.  Their pieces were soon silenced, broke and dismantled.”</a:t>
            </a:r>
            <a:endParaRPr lang="en-US" dirty="0"/>
          </a:p>
        </p:txBody>
      </p:sp>
    </p:spTree>
    <p:extLst>
      <p:ext uri="{BB962C8B-B14F-4D97-AF65-F5344CB8AC3E}">
        <p14:creationId xmlns:p14="http://schemas.microsoft.com/office/powerpoint/2010/main" val="117063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Washington Triumphs (cont’d)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October 15:  Patriot Forces Captured Two of Cornwallis’s Last Redoubts.</a:t>
            </a:r>
          </a:p>
          <a:p>
            <a:r>
              <a:rPr lang="en-US" dirty="0" smtClean="0"/>
              <a:t>October 16:  Cornwallis Exhausted His Artillery Ammunition Under Heavy Allied Bombardment.</a:t>
            </a:r>
          </a:p>
          <a:p>
            <a:r>
              <a:rPr lang="en-US" dirty="0" smtClean="0"/>
              <a:t>October 17:  A first-hand American Account Says, “In the morning, before relief came, had the pleasure of seeing a drummer mount the enemy’s parapet, and beat a parley, and immediately an officer, holding up a white handkerchief, made his appearance outside their works.”  Cornwallis, “Indisposed,” Left it to a Subordinate to Surrender.  Washington Allowed the American General Who Had Surrendered Charleston—and His Own Sword—To Receive It.</a:t>
            </a:r>
          </a:p>
          <a:p>
            <a:r>
              <a:rPr lang="en-US" dirty="0" smtClean="0"/>
              <a:t>At the Surrender Ceremony, the British Band Played “The World Turned Upside Down”/”The </a:t>
            </a:r>
            <a:r>
              <a:rPr lang="en-US" dirty="0" err="1" smtClean="0"/>
              <a:t>King’ll</a:t>
            </a:r>
            <a:r>
              <a:rPr lang="en-US" dirty="0" smtClean="0"/>
              <a:t> Come Into His Own Again.”</a:t>
            </a:r>
          </a:p>
          <a:p>
            <a:r>
              <a:rPr lang="en-US" dirty="0" smtClean="0"/>
              <a:t>De Grasse, Seeing His North American Work Done, Turned Down Washington’s Request for Help in South Carolina or New York and Headed Back to the Caribbean</a:t>
            </a:r>
            <a:endParaRPr lang="en-US" dirty="0"/>
          </a:p>
        </p:txBody>
      </p:sp>
    </p:spTree>
    <p:extLst>
      <p:ext uri="{BB962C8B-B14F-4D97-AF65-F5344CB8AC3E}">
        <p14:creationId xmlns:p14="http://schemas.microsoft.com/office/powerpoint/2010/main" val="2108793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John Jay’s Triumph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Ben Franklin Had Long Been on the Scene.  He Was, as He Remains, a French Favorite.</a:t>
            </a:r>
          </a:p>
          <a:p>
            <a:r>
              <a:rPr lang="en-US" dirty="0" smtClean="0"/>
              <a:t>John Adams, Sent to Help, Disliked Both Franklin and Jay—as Was His Wont.</a:t>
            </a:r>
          </a:p>
          <a:p>
            <a:r>
              <a:rPr lang="en-US" dirty="0" smtClean="0"/>
              <a:t>Congress Had Instructed the Negotiators to Run Any Agreement by Vergennes Before Accepting It.</a:t>
            </a:r>
          </a:p>
          <a:p>
            <a:r>
              <a:rPr lang="en-US" dirty="0" smtClean="0"/>
              <a:t>Jay, Anti-French Scion of Exiled Huguenots, Bucked These Instructions.  The Result Was the Greatest Diplomatic Achievement in American History:  The Mississippi Rather Than the Appalachians as the Western Boundary.</a:t>
            </a:r>
          </a:p>
          <a:p>
            <a:r>
              <a:rPr lang="en-US" dirty="0" smtClean="0"/>
              <a:t>France Was Shocked, Spain Appalled by This Development</a:t>
            </a:r>
            <a:r>
              <a:rPr lang="en-US" dirty="0" smtClean="0"/>
              <a:t>.</a:t>
            </a:r>
          </a:p>
          <a:p>
            <a:pPr marL="0" indent="0">
              <a:buNone/>
            </a:pPr>
            <a:r>
              <a:rPr lang="en-US" dirty="0"/>
              <a:t>	</a:t>
            </a:r>
            <a:r>
              <a:rPr lang="en-US" sz="1600" dirty="0" smtClean="0"/>
              <a:t>finis</a:t>
            </a:r>
            <a:endParaRPr lang="en-US" dirty="0"/>
          </a:p>
        </p:txBody>
      </p:sp>
    </p:spTree>
    <p:extLst>
      <p:ext uri="{BB962C8B-B14F-4D97-AF65-F5344CB8AC3E}">
        <p14:creationId xmlns:p14="http://schemas.microsoft.com/office/powerpoint/2010/main" val="2016854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Valley Forge</a:t>
            </a:r>
            <a:endParaRPr lang="en-US" dirty="0"/>
          </a:p>
        </p:txBody>
      </p:sp>
      <p:sp>
        <p:nvSpPr>
          <p:cNvPr id="3" name="Content Placeholder 2"/>
          <p:cNvSpPr>
            <a:spLocks noGrp="1"/>
          </p:cNvSpPr>
          <p:nvPr>
            <p:ph idx="1"/>
          </p:nvPr>
        </p:nvSpPr>
        <p:spPr/>
        <p:txBody>
          <a:bodyPr/>
          <a:lstStyle/>
          <a:p>
            <a:r>
              <a:rPr lang="en-US" dirty="0" smtClean="0"/>
              <a:t>American Forces Famously Suffered Terrible Privation in Their Winter Encampment in 1777-78</a:t>
            </a:r>
          </a:p>
          <a:p>
            <a:r>
              <a:rPr lang="en-US" dirty="0" smtClean="0"/>
              <a:t>2,500 of the 11,000 Troops </a:t>
            </a:r>
            <a:r>
              <a:rPr lang="en-US" dirty="0" smtClean="0"/>
              <a:t>There </a:t>
            </a:r>
            <a:r>
              <a:rPr lang="en-US" dirty="0" smtClean="0"/>
              <a:t>Died of Starvation, Exposure, and/or Disease</a:t>
            </a:r>
          </a:p>
          <a:p>
            <a:r>
              <a:rPr lang="en-US" dirty="0" smtClean="0"/>
              <a:t>Not Only Washington, but also Alexander Hamilton, John Marshall, and Others Learned a Lesson From It:  That the Federal Government Was Inadequate, and That Popular Zeal Could Not be Counted Upon to Support Even a Necessary War</a:t>
            </a:r>
            <a:endParaRPr lang="en-US" dirty="0"/>
          </a:p>
        </p:txBody>
      </p:sp>
    </p:spTree>
    <p:extLst>
      <p:ext uri="{BB962C8B-B14F-4D97-AF65-F5344CB8AC3E}">
        <p14:creationId xmlns:p14="http://schemas.microsoft.com/office/powerpoint/2010/main" val="2256926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1778</a:t>
            </a:r>
            <a:endParaRPr lang="en-US" dirty="0"/>
          </a:p>
        </p:txBody>
      </p:sp>
      <p:sp>
        <p:nvSpPr>
          <p:cNvPr id="3" name="Content Placeholder 2"/>
          <p:cNvSpPr>
            <a:spLocks noGrp="1"/>
          </p:cNvSpPr>
          <p:nvPr>
            <p:ph idx="1"/>
          </p:nvPr>
        </p:nvSpPr>
        <p:spPr/>
        <p:txBody>
          <a:bodyPr/>
          <a:lstStyle/>
          <a:p>
            <a:r>
              <a:rPr lang="en-US" dirty="0" smtClean="0"/>
              <a:t>On March 13, the French Minister Gave Official Notice of the French Alliance.  Lord North Endeavored to Resign in Favor of Chatham, But George III Refused.</a:t>
            </a:r>
          </a:p>
          <a:p>
            <a:r>
              <a:rPr lang="en-US" dirty="0" smtClean="0"/>
              <a:t>Also In March, the British Government Offered To Meet Pre-1776 Colonial Demands.  The Offer Was Rebuffed.  Only Independence Was Acceptable.</a:t>
            </a:r>
          </a:p>
          <a:p>
            <a:r>
              <a:rPr lang="en-US" dirty="0" smtClean="0"/>
              <a:t>Under Orders, Sir Henry Clinton Abandoned Philadelphia for New York, Winning Over Washington at Monmouth Courthouse En Route.</a:t>
            </a:r>
          </a:p>
          <a:p>
            <a:r>
              <a:rPr lang="en-US" dirty="0" smtClean="0"/>
              <a:t>By Year’s End, Britain Invaded Georgia, Taking Savannah as Their New Base of Operations.</a:t>
            </a:r>
            <a:endParaRPr lang="en-US" dirty="0"/>
          </a:p>
        </p:txBody>
      </p:sp>
    </p:spTree>
    <p:extLst>
      <p:ext uri="{BB962C8B-B14F-4D97-AF65-F5344CB8AC3E}">
        <p14:creationId xmlns:p14="http://schemas.microsoft.com/office/powerpoint/2010/main" val="44241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1779</a:t>
            </a:r>
            <a:endParaRPr lang="en-US" dirty="0"/>
          </a:p>
        </p:txBody>
      </p:sp>
      <p:sp>
        <p:nvSpPr>
          <p:cNvPr id="3" name="Content Placeholder 2"/>
          <p:cNvSpPr>
            <a:spLocks noGrp="1"/>
          </p:cNvSpPr>
          <p:nvPr>
            <p:ph idx="1"/>
          </p:nvPr>
        </p:nvSpPr>
        <p:spPr/>
        <p:txBody>
          <a:bodyPr/>
          <a:lstStyle/>
          <a:p>
            <a:r>
              <a:rPr lang="en-US" dirty="0" smtClean="0"/>
              <a:t>The Conquest of Augusta on January 29, 1779 Led Sir James Wright to Return From London to His Georgia Governorship.</a:t>
            </a:r>
          </a:p>
          <a:p>
            <a:r>
              <a:rPr lang="en-US" dirty="0" smtClean="0"/>
              <a:t>Besides This Foray, Britain Also Redirected North American Forces to the Caribbean—Thereby Depriving Its Army at New York of Power to Conquer Other American Targets.</a:t>
            </a:r>
          </a:p>
          <a:p>
            <a:r>
              <a:rPr lang="en-US" dirty="0" smtClean="0"/>
              <a:t>The Bourbons Controlled the </a:t>
            </a:r>
            <a:r>
              <a:rPr lang="en-US" smtClean="0"/>
              <a:t>English </a:t>
            </a:r>
            <a:r>
              <a:rPr lang="en-US" smtClean="0"/>
              <a:t>Channel </a:t>
            </a:r>
            <a:r>
              <a:rPr lang="en-US" dirty="0" smtClean="0"/>
              <a:t>in Summer 1779, but to No Avail.</a:t>
            </a:r>
          </a:p>
        </p:txBody>
      </p:sp>
    </p:spTree>
    <p:extLst>
      <p:ext uri="{BB962C8B-B14F-4D97-AF65-F5344CB8AC3E}">
        <p14:creationId xmlns:p14="http://schemas.microsoft.com/office/powerpoint/2010/main" val="2155131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Benedict Arnold:  Traitor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is No Exaggeration to Call Arnold “America’s Most Successful Revolutionary General.”</a:t>
            </a:r>
          </a:p>
          <a:p>
            <a:r>
              <a:rPr lang="en-US" dirty="0" smtClean="0"/>
              <a:t>Widower, Remarried to the Daughter of a Tory Philadelphia Family.</a:t>
            </a:r>
          </a:p>
          <a:p>
            <a:r>
              <a:rPr lang="en-US" dirty="0" smtClean="0"/>
              <a:t>Irked Over Slow Promotion—Though a Major General.  (Only Washington Held Higher Rank.)</a:t>
            </a:r>
          </a:p>
          <a:p>
            <a:r>
              <a:rPr lang="en-US" dirty="0" smtClean="0"/>
              <a:t>Funded Some American Efforts, Was Not Compensated by Congress.</a:t>
            </a:r>
          </a:p>
          <a:p>
            <a:r>
              <a:rPr lang="en-US" dirty="0" smtClean="0"/>
              <a:t>Indebted.  Negotiated For Sixteen Months.</a:t>
            </a:r>
          </a:p>
          <a:p>
            <a:r>
              <a:rPr lang="en-US" dirty="0" smtClean="0"/>
              <a:t>Endeavored to Turn Over West Point; Would Have Succeeded if Andre’ Had Not Been Discovered.</a:t>
            </a:r>
          </a:p>
          <a:p>
            <a:r>
              <a:rPr lang="en-US" dirty="0" smtClean="0"/>
              <a:t>Barely Escaped, Leaving His Wife to Cover With Washington (&amp; Hamilton)</a:t>
            </a:r>
            <a:endParaRPr lang="en-US" dirty="0"/>
          </a:p>
        </p:txBody>
      </p:sp>
    </p:spTree>
    <p:extLst>
      <p:ext uri="{BB962C8B-B14F-4D97-AF65-F5344CB8AC3E}">
        <p14:creationId xmlns:p14="http://schemas.microsoft.com/office/powerpoint/2010/main" val="2125247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Deep South, 1780-81</a:t>
            </a:r>
            <a:endParaRPr lang="en-US" dirty="0"/>
          </a:p>
        </p:txBody>
      </p:sp>
      <p:sp>
        <p:nvSpPr>
          <p:cNvPr id="3" name="Content Placeholder 2"/>
          <p:cNvSpPr>
            <a:spLocks noGrp="1"/>
          </p:cNvSpPr>
          <p:nvPr>
            <p:ph idx="1"/>
          </p:nvPr>
        </p:nvSpPr>
        <p:spPr/>
        <p:txBody>
          <a:bodyPr/>
          <a:lstStyle/>
          <a:p>
            <a:r>
              <a:rPr lang="en-US" dirty="0" smtClean="0"/>
              <a:t>Success in Georgia Sucked More Troops Into That Theater, and They Captured Charleston on May 12, 1781—to No Great Effect.</a:t>
            </a:r>
          </a:p>
          <a:p>
            <a:r>
              <a:rPr lang="en-US" dirty="0" smtClean="0"/>
              <a:t>May 29, 1781 Saw Tarleton Capturing 350 Continentals Near the North Carolina Border, Giving Many “Tarleton’s Quarter”:  Killing Them Despite Their Having Thrown Down Their Arms and Hoisted a White Flag.</a:t>
            </a:r>
          </a:p>
          <a:p>
            <a:r>
              <a:rPr lang="en-US" dirty="0" smtClean="0"/>
              <a:t>Even Henry Middleton, Formerly American President, Swore Loyalty to George III.  In South Carolina, Too, Royal Government Was Restored.</a:t>
            </a:r>
          </a:p>
          <a:p>
            <a:r>
              <a:rPr lang="en-US" dirty="0" smtClean="0"/>
              <a:t>Perhaps Florida, Georgia, and South Carolina Would Remain British.</a:t>
            </a:r>
          </a:p>
          <a:p>
            <a:endParaRPr lang="en-US" dirty="0"/>
          </a:p>
        </p:txBody>
      </p:sp>
    </p:spTree>
    <p:extLst>
      <p:ext uri="{BB962C8B-B14F-4D97-AF65-F5344CB8AC3E}">
        <p14:creationId xmlns:p14="http://schemas.microsoft.com/office/powerpoint/2010/main" val="4081977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Cornwallis Debacle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Clinton Deputed Charles, Lord Cornwallis to Command in South Carolina and Himself Returned to New York.</a:t>
            </a:r>
          </a:p>
          <a:p>
            <a:r>
              <a:rPr lang="en-US" dirty="0" smtClean="0"/>
              <a:t>Clinton Told Him to Hold What Had Been Gained and Authorized Safe Expansion of British-Controlled Territory.</a:t>
            </a:r>
          </a:p>
          <a:p>
            <a:r>
              <a:rPr lang="en-US" dirty="0" smtClean="0"/>
              <a:t>Cornwallis, Rather Than Placate, Repressed.  This Helped Governor John Rutledge Rouse Resistance to Occupation—Sumter, Marion, Pickens, et al.</a:t>
            </a:r>
          </a:p>
          <a:p>
            <a:r>
              <a:rPr lang="en-US" dirty="0" smtClean="0"/>
              <a:t>Gates, Sent to Command Patriot Forces in the South, Acquitted Himself Poorly at Camden on August 16.  Seeing Militia Beaten Back, He Abandoned His Continentals on the Field.  His Army Was Crushed in Detail in the Pursuit.</a:t>
            </a:r>
          </a:p>
          <a:p>
            <a:r>
              <a:rPr lang="en-US" dirty="0" smtClean="0"/>
              <a:t>Cornwallis Was on the Offensive.</a:t>
            </a:r>
            <a:endParaRPr lang="en-US" dirty="0"/>
          </a:p>
        </p:txBody>
      </p:sp>
    </p:spTree>
    <p:extLst>
      <p:ext uri="{BB962C8B-B14F-4D97-AF65-F5344CB8AC3E}">
        <p14:creationId xmlns:p14="http://schemas.microsoft.com/office/powerpoint/2010/main" val="3705818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Cornwallis (cont’d)</a:t>
            </a:r>
            <a:endParaRPr lang="en-US" dirty="0"/>
          </a:p>
        </p:txBody>
      </p:sp>
      <p:sp>
        <p:nvSpPr>
          <p:cNvPr id="3" name="Content Placeholder 2"/>
          <p:cNvSpPr>
            <a:spLocks noGrp="1"/>
          </p:cNvSpPr>
          <p:nvPr>
            <p:ph idx="1"/>
          </p:nvPr>
        </p:nvSpPr>
        <p:spPr/>
        <p:txBody>
          <a:bodyPr>
            <a:normAutofit fontScale="92500"/>
          </a:bodyPr>
          <a:lstStyle/>
          <a:p>
            <a:r>
              <a:rPr lang="en-US" dirty="0" smtClean="0"/>
              <a:t>As Cornwallis Headed into North Carolina After Camden, Major Patrick Ferguson’s 1,200 Loyalists Were Decimated by Patriot Militia at King’s Mountain.  Recalling Tarleton’s and Ferguson’s Atrocities, They Killed Some Who Had Surrendered and Hanged Nine for Supposed Atrocities.</a:t>
            </a:r>
          </a:p>
          <a:p>
            <a:r>
              <a:rPr lang="en-US" dirty="0" smtClean="0"/>
              <a:t>Congress Replaced Gates With Washington’s Choice, Nathanael Greene.</a:t>
            </a:r>
          </a:p>
          <a:p>
            <a:r>
              <a:rPr lang="en-US" dirty="0" smtClean="0"/>
              <a:t>At The Cowpens in Upcountry South Carolina, Daniel Morgan on January 17 Defeated the Attacking Tarleton, Who Fled Back to Cornwallis.</a:t>
            </a:r>
          </a:p>
          <a:p>
            <a:r>
              <a:rPr lang="en-US" dirty="0" smtClean="0"/>
              <a:t>On March 15, 1781, Cornwallis Attacked Greene at Guilford Courthouse.  Green Inflicted Enormous Losses and Retreated.  Cornwallis, Down to &lt;2,000 Men, Fled Eastward.</a:t>
            </a:r>
            <a:endParaRPr lang="en-US" dirty="0"/>
          </a:p>
        </p:txBody>
      </p:sp>
    </p:spTree>
    <p:extLst>
      <p:ext uri="{BB962C8B-B14F-4D97-AF65-F5344CB8AC3E}">
        <p14:creationId xmlns:p14="http://schemas.microsoft.com/office/powerpoint/2010/main" val="3976158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 Yorktown</a:t>
            </a:r>
            <a:endParaRPr lang="en-US" dirty="0"/>
          </a:p>
        </p:txBody>
      </p:sp>
      <p:sp>
        <p:nvSpPr>
          <p:cNvPr id="3" name="Content Placeholder 2"/>
          <p:cNvSpPr>
            <a:spLocks noGrp="1"/>
          </p:cNvSpPr>
          <p:nvPr>
            <p:ph idx="1"/>
          </p:nvPr>
        </p:nvSpPr>
        <p:spPr/>
        <p:txBody>
          <a:bodyPr/>
          <a:lstStyle/>
          <a:p>
            <a:r>
              <a:rPr lang="en-US" dirty="0" smtClean="0"/>
              <a:t>As Cornwallis Retreated to the North, Greene Went Southward and Cleaned Out South Carolina.  Wilmington, Charleston, and Savannah Were All He Did Not Retake.</a:t>
            </a:r>
          </a:p>
          <a:p>
            <a:r>
              <a:rPr lang="en-US" dirty="0" smtClean="0"/>
              <a:t>Reinforced by a Detachment Sent by Clinton, Cornwallis Claimed Command and Headed on an Aimless Venture into Virginia.  Clinton Had Not Intended to Promote Cornwallis or Make Virginia the Scene of a Major Battle, and He Lamented Cornwallis’s Acts.</a:t>
            </a:r>
          </a:p>
          <a:p>
            <a:r>
              <a:rPr lang="en-US" dirty="0" smtClean="0"/>
              <a:t>The Marquis de Lafayette Took Command of the Americans.</a:t>
            </a:r>
          </a:p>
          <a:p>
            <a:r>
              <a:rPr lang="en-US" dirty="0" smtClean="0"/>
              <a:t>Cornwallis’s 7,000 Men Harassed Jefferson From Monticello, Then Headed to Williamsburg.</a:t>
            </a:r>
          </a:p>
          <a:p>
            <a:endParaRPr lang="en-US" dirty="0"/>
          </a:p>
        </p:txBody>
      </p:sp>
    </p:spTree>
    <p:extLst>
      <p:ext uri="{BB962C8B-B14F-4D97-AF65-F5344CB8AC3E}">
        <p14:creationId xmlns:p14="http://schemas.microsoft.com/office/powerpoint/2010/main" val="39280767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4566</TotalTime>
  <Words>1228</Words>
  <Application>Microsoft Office PowerPoint</Application>
  <PresentationFormat>Widescreen</PresentationFormat>
  <Paragraphs>72</Paragraphs>
  <Slides>13</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A Long Slog to Victory</vt:lpstr>
      <vt:lpstr>Valley Forge</vt:lpstr>
      <vt:lpstr>1778</vt:lpstr>
      <vt:lpstr>1779</vt:lpstr>
      <vt:lpstr>Benedict Arnold:  Traitor</vt:lpstr>
      <vt:lpstr>The Deep South, 1780-81</vt:lpstr>
      <vt:lpstr>The Cornwallis Debacle</vt:lpstr>
      <vt:lpstr>Cornwallis (cont’d)</vt:lpstr>
      <vt:lpstr>To Yorktown</vt:lpstr>
      <vt:lpstr>Yorktown</vt:lpstr>
      <vt:lpstr>Washington Triumphs</vt:lpstr>
      <vt:lpstr>Washington Triumphs (cont’d)</vt:lpstr>
      <vt:lpstr>John Jay’s Triumph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Long Slog to Victory</dc:title>
  <dc:creator>gutzmank</dc:creator>
  <cp:lastModifiedBy>gutzmank</cp:lastModifiedBy>
  <cp:revision>25</cp:revision>
  <dcterms:created xsi:type="dcterms:W3CDTF">2014-05-23T18:59:04Z</dcterms:created>
  <dcterms:modified xsi:type="dcterms:W3CDTF">2014-06-15T04:31:40Z</dcterms:modified>
</cp:coreProperties>
</file>