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33E3F-4B59-4297-A75C-EFF581D6C1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5BECA-45A1-4AB6-B649-427C13FB1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30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5BECA-45A1-4AB6-B649-427C13FB13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90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5BECA-45A1-4AB6-B649-427C13FB134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04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5BECA-45A1-4AB6-B649-427C13FB13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1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33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2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7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2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5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51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110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4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1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0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8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735F1-6EA2-4691-A24C-AD9DBF416890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2A1F9-E387-411E-A74E-BD7613D6E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Saratoga:  The Tide Turns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9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“Gentleman Johnny” Burgoyne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Gentleman</a:t>
            </a:r>
          </a:p>
          <a:p>
            <a:r>
              <a:rPr lang="en-US" dirty="0" smtClean="0"/>
              <a:t>A Dandy—Drinker and Gambler</a:t>
            </a:r>
          </a:p>
          <a:p>
            <a:r>
              <a:rPr lang="en-US" dirty="0" smtClean="0"/>
              <a:t>Had Eloped With an Earl’s Daughter</a:t>
            </a:r>
          </a:p>
          <a:p>
            <a:r>
              <a:rPr lang="en-US" dirty="0" smtClean="0"/>
              <a:t>An MP</a:t>
            </a:r>
          </a:p>
          <a:p>
            <a:r>
              <a:rPr lang="en-US" dirty="0" smtClean="0"/>
              <a:t>A Cavalry Officer, Successful Against Spanish Forces in Portugal in 1762</a:t>
            </a:r>
          </a:p>
          <a:p>
            <a:r>
              <a:rPr lang="en-US" dirty="0" smtClean="0"/>
              <a:t>Had Never Held Independent Command Before Arriving in North America in 1775</a:t>
            </a:r>
          </a:p>
          <a:p>
            <a:r>
              <a:rPr lang="en-US" dirty="0" smtClean="0"/>
              <a:t>General Sir Guy Carleton Asked for 4,000 More Troops to Invade America; Burgoyne Said He Could Do Without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87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Stage is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British Established Alliances With Four of the Six Nations</a:t>
            </a:r>
          </a:p>
          <a:p>
            <a:r>
              <a:rPr lang="en-US" dirty="0" smtClean="0"/>
              <a:t>Burgoyne Easily Recaptured Fort Ticonderoga, Setting </a:t>
            </a:r>
            <a:r>
              <a:rPr lang="en-US" smtClean="0"/>
              <a:t>the </a:t>
            </a:r>
            <a:r>
              <a:rPr lang="en-US" smtClean="0"/>
              <a:t>Stage </a:t>
            </a:r>
            <a:r>
              <a:rPr lang="en-US" dirty="0" smtClean="0"/>
              <a:t>for His Planned Descent to Albany—Chief Settlement in Upstate New York</a:t>
            </a:r>
          </a:p>
          <a:p>
            <a:r>
              <a:rPr lang="en-US" dirty="0" smtClean="0"/>
              <a:t>He Had 70 Miles to Cross En Route to Albany</a:t>
            </a:r>
          </a:p>
          <a:p>
            <a:r>
              <a:rPr lang="en-US" dirty="0" smtClean="0"/>
              <a:t>The Route Was Crossed by Numerous Streams, and Its Poor Roads Ran Through Thick Forest</a:t>
            </a:r>
          </a:p>
          <a:p>
            <a:r>
              <a:rPr lang="en-US" dirty="0" smtClean="0"/>
              <a:t>Burgoyne Had No Horse and 52 Cannon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9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Benington</a:t>
            </a:r>
            <a:r>
              <a:rPr lang="en-US" dirty="0" smtClean="0"/>
              <a:t>:  August 16, 1777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Burgoyne Agreed to </a:t>
            </a:r>
            <a:r>
              <a:rPr lang="en-US" dirty="0" smtClean="0"/>
              <a:t>General </a:t>
            </a:r>
            <a:r>
              <a:rPr lang="en-US" dirty="0" err="1" smtClean="0"/>
              <a:t>Riedesel’s</a:t>
            </a:r>
            <a:r>
              <a:rPr lang="en-US" dirty="0" smtClean="0"/>
              <a:t> </a:t>
            </a:r>
            <a:r>
              <a:rPr lang="en-US" dirty="0" smtClean="0"/>
              <a:t>Request for a Raid on Vermont, Where Stores and Horses Might be Found</a:t>
            </a:r>
          </a:p>
          <a:p>
            <a:r>
              <a:rPr lang="en-US" dirty="0" smtClean="0"/>
              <a:t>The Hessian Commander Mistook Encircling American Units for Tories—Until They Attacked</a:t>
            </a:r>
          </a:p>
          <a:p>
            <a:r>
              <a:rPr lang="en-US" dirty="0" smtClean="0"/>
              <a:t>His Canadian, Indian, and Tory Elements Fled, Leaving Only Germans and British</a:t>
            </a:r>
          </a:p>
          <a:p>
            <a:r>
              <a:rPr lang="en-US" dirty="0" smtClean="0"/>
              <a:t>The German Commander Was Killed, and His Force Surrendered</a:t>
            </a:r>
          </a:p>
          <a:p>
            <a:r>
              <a:rPr lang="en-US" dirty="0" smtClean="0"/>
              <a:t>Both Sides Received Reinforcement, and for the Second Time, the Americans Won the Day:  Having Exhausted Their Ammunition, the British Fled</a:t>
            </a:r>
          </a:p>
          <a:p>
            <a:r>
              <a:rPr lang="en-US" dirty="0" smtClean="0"/>
              <a:t>For 70 Casualties, the Patriots Had Inflicted 200 Deaths and Captured 700 of Burgoyne’s 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Noose Tightens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Heading East Along the Mohawk, A British Force Was Stopped by Benedict Arnold and Other Patriots at Fort </a:t>
            </a:r>
            <a:r>
              <a:rPr lang="en-US" dirty="0" err="1" smtClean="0"/>
              <a:t>Stanwix</a:t>
            </a:r>
            <a:endParaRPr lang="en-US" dirty="0" smtClean="0"/>
          </a:p>
          <a:p>
            <a:r>
              <a:rPr lang="en-US" dirty="0" smtClean="0"/>
              <a:t>By September 1, Burgoyne’s Indian Elements Had Deserted Him</a:t>
            </a:r>
          </a:p>
          <a:p>
            <a:r>
              <a:rPr lang="en-US" dirty="0" smtClean="0"/>
              <a:t>Horatio Gates, Commanding the Americans, Took a Strong Position at Bemis Heights, Just South of Saratoga—His Left a Thick Wood, His Right the Hudson River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302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First Freeman’s Farm:  September 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Burgoyne Attacked Frontally:  </a:t>
            </a:r>
            <a:r>
              <a:rPr lang="en-US" dirty="0" err="1" smtClean="0"/>
              <a:t>Riedesel’s</a:t>
            </a:r>
            <a:r>
              <a:rPr lang="en-US" dirty="0" smtClean="0"/>
              <a:t> </a:t>
            </a:r>
            <a:r>
              <a:rPr lang="en-US" dirty="0" smtClean="0"/>
              <a:t>1,200 Against the American Right Flank, Hamilton’s British 1,200 Against the American Left Wing, and Fraser’s Mixed 2,200 British, Tories, and Indians Around the Left Wing.</a:t>
            </a:r>
          </a:p>
          <a:p>
            <a:r>
              <a:rPr lang="en-US" dirty="0" smtClean="0"/>
              <a:t>At Arnold’s Urging, Gates Responded to the British Movements by Reinforcing His Left</a:t>
            </a:r>
          </a:p>
          <a:p>
            <a:r>
              <a:rPr lang="en-US" dirty="0" smtClean="0"/>
              <a:t>Fraser Got Cut Off in the Forest and Took Scant Part in the Battle</a:t>
            </a:r>
          </a:p>
          <a:p>
            <a:r>
              <a:rPr lang="en-US" dirty="0" smtClean="0"/>
              <a:t>Hamilton and </a:t>
            </a:r>
            <a:r>
              <a:rPr lang="en-US" dirty="0" err="1" smtClean="0"/>
              <a:t>Riedesel</a:t>
            </a:r>
            <a:r>
              <a:rPr lang="en-US" dirty="0" smtClean="0"/>
              <a:t> </a:t>
            </a:r>
            <a:r>
              <a:rPr lang="en-US" dirty="0" smtClean="0"/>
              <a:t>Were Driven Back</a:t>
            </a:r>
          </a:p>
          <a:p>
            <a:r>
              <a:rPr lang="en-US" dirty="0" smtClean="0"/>
              <a:t>Burgoyne, Having Lost About Twice the Patriots’ 300, Retreated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171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Second Freeman’s Farm:  October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 October 5, </a:t>
            </a:r>
            <a:r>
              <a:rPr lang="en-US" dirty="0" err="1" smtClean="0"/>
              <a:t>Riedesel</a:t>
            </a:r>
            <a:r>
              <a:rPr lang="en-US" dirty="0" smtClean="0"/>
              <a:t> </a:t>
            </a:r>
            <a:r>
              <a:rPr lang="en-US" dirty="0" smtClean="0"/>
              <a:t>and Fraser Counseled Retreat to Canada</a:t>
            </a:r>
          </a:p>
          <a:p>
            <a:r>
              <a:rPr lang="en-US" dirty="0" smtClean="0"/>
              <a:t>Burgoyne Led 1,500 British and 600 Indians and Tories Against the Americans</a:t>
            </a:r>
          </a:p>
          <a:p>
            <a:r>
              <a:rPr lang="en-US" dirty="0" smtClean="0"/>
              <a:t>Arnold Drove the Americans Against Burgoyne’s Right Flank Successfully.  Only Nightfall Saved the British.</a:t>
            </a:r>
          </a:p>
          <a:p>
            <a:r>
              <a:rPr lang="en-US" dirty="0" smtClean="0"/>
              <a:t>To America’s 150 Casualties, Burgoyne Had Lost 700—Including General Fraser.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American Soldier Recalled, “General Fraser, mounted on a gray horse a little to the right of their center and greatly distinguishing himself by his activity, received a rifle shot through his body (supposed to be from one of Colonel Morgan’s sharpshooters)”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7351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Capitulation:  October 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American Militia Were Coming Out of the Woodwork:  Gates’ Total Strength by October 12 Exceeded 12,000</a:t>
            </a:r>
          </a:p>
          <a:p>
            <a:r>
              <a:rPr lang="en-US" dirty="0" smtClean="0"/>
              <a:t>Burgoyne Retreated to Saratoga and Prayed for Succor.  None Arrived</a:t>
            </a:r>
          </a:p>
          <a:p>
            <a:r>
              <a:rPr lang="en-US" dirty="0" smtClean="0"/>
              <a:t>A Council of War on October 12 Decided to Retreat to Canada</a:t>
            </a:r>
          </a:p>
          <a:p>
            <a:r>
              <a:rPr lang="en-US" dirty="0" smtClean="0"/>
              <a:t>Seeing That He Was Cut Off, Burgoyne Sent Gates Word on October 13 That He Would Negotiate Laying Down His Arms</a:t>
            </a:r>
          </a:p>
          <a:p>
            <a:r>
              <a:rPr lang="en-US" dirty="0" smtClean="0"/>
              <a:t>Gates Demanded Surrender</a:t>
            </a:r>
          </a:p>
          <a:p>
            <a:r>
              <a:rPr lang="en-US" dirty="0" smtClean="0"/>
              <a:t>On October 14, Burgoyne Offered to Lay Down His Weapons and Pledge His Men to Quit North America</a:t>
            </a:r>
          </a:p>
          <a:p>
            <a:r>
              <a:rPr lang="en-US" dirty="0" smtClean="0"/>
              <a:t>October 17, Gates Accepted, and Burgoyne’s Army Laid Down its Arms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39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Aftermath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France, Impressed That the Americans Could Win, Entered into an Alliance</a:t>
            </a:r>
          </a:p>
          <a:p>
            <a:r>
              <a:rPr lang="en-US" dirty="0" smtClean="0"/>
              <a:t>Spain Would Soon Follow</a:t>
            </a:r>
          </a:p>
          <a:p>
            <a:r>
              <a:rPr lang="en-US" dirty="0" smtClean="0"/>
              <a:t>Some in Congress Argued for Gates to Succeed Washington</a:t>
            </a:r>
          </a:p>
          <a:p>
            <a:r>
              <a:rPr lang="en-US" dirty="0" smtClean="0"/>
              <a:t>Burgoyne’s Troops Soon Were Held as POWs in Charlottesville, Virginia—Where </a:t>
            </a:r>
            <a:r>
              <a:rPr lang="en-US" dirty="0" err="1" smtClean="0"/>
              <a:t>Riedesel</a:t>
            </a:r>
            <a:r>
              <a:rPr lang="en-US" dirty="0" smtClean="0"/>
              <a:t> </a:t>
            </a:r>
            <a:r>
              <a:rPr lang="en-US" dirty="0" smtClean="0"/>
              <a:t>Became a Friend of Thomas Jefferson</a:t>
            </a:r>
          </a:p>
          <a:p>
            <a:pPr lvl="1"/>
            <a:r>
              <a:rPr lang="en-US" dirty="0" smtClean="0"/>
              <a:t>Today, a Major Thoroughfare in That Town, Home of UVA, is Named “Barracks Road” in Memory of the Fact That the POWs Once Lived on </a:t>
            </a:r>
            <a:r>
              <a:rPr lang="en-US" dirty="0" smtClean="0"/>
              <a:t>It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2000" dirty="0" smtClean="0"/>
              <a:t>finis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681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676</Words>
  <Application>Microsoft Office PowerPoint</Application>
  <PresentationFormat>Widescreen</PresentationFormat>
  <Paragraphs>58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Saratoga:  The Tide Turns</vt:lpstr>
      <vt:lpstr>General “Gentleman Johnny” Burgoyne</vt:lpstr>
      <vt:lpstr>The Stage is Set</vt:lpstr>
      <vt:lpstr>Benington:  August 16, 1777</vt:lpstr>
      <vt:lpstr>The Noose Tightens</vt:lpstr>
      <vt:lpstr>First Freeman’s Farm:  September 19</vt:lpstr>
      <vt:lpstr>Second Freeman’s Farm:  October 7</vt:lpstr>
      <vt:lpstr>Capitulation:  October 17</vt:lpstr>
      <vt:lpstr>Aftermath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gutzmank</dc:creator>
  <cp:lastModifiedBy>gutzmank</cp:lastModifiedBy>
  <cp:revision>21</cp:revision>
  <dcterms:created xsi:type="dcterms:W3CDTF">2014-05-22T18:31:13Z</dcterms:created>
  <dcterms:modified xsi:type="dcterms:W3CDTF">2014-06-10T21:43:37Z</dcterms:modified>
</cp:coreProperties>
</file>