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9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6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0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03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9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3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1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7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3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1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67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EDD-F932-4EA3-A2DC-E643C911E27F}" type="datetimeFigureOut">
              <a:rPr lang="en-US" smtClean="0"/>
              <a:t>6/14/2014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DD310-8270-43E4-8FFC-3970A2C5A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5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Independence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40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Ritt</a:t>
            </a:r>
            <a:r>
              <a:rPr lang="en-US" dirty="0" smtClean="0"/>
              <a:t>” Lee’s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Richard Henry Lee</a:t>
            </a:r>
          </a:p>
          <a:p>
            <a:pPr lvl="1"/>
            <a:r>
              <a:rPr lang="en-US" dirty="0" smtClean="0"/>
              <a:t>One of the Burgesses’ Two Great Leaders, Of a Fine Old FFV Family</a:t>
            </a:r>
          </a:p>
          <a:p>
            <a:pPr lvl="1"/>
            <a:r>
              <a:rPr lang="en-US" dirty="0" smtClean="0"/>
              <a:t>Long-Time Supporter of Massachusetts Radicalism</a:t>
            </a:r>
          </a:p>
          <a:p>
            <a:pPr lvl="1"/>
            <a:r>
              <a:rPr lang="en-US" dirty="0" smtClean="0"/>
              <a:t>Injured in a Hunting Accident, Spoke With a Silk Scarf Over One Hand</a:t>
            </a:r>
          </a:p>
          <a:p>
            <a:pPr lvl="1"/>
            <a:r>
              <a:rPr lang="en-US" dirty="0" smtClean="0"/>
              <a:t>Cicero to Henry’s Demosthenes</a:t>
            </a:r>
          </a:p>
          <a:p>
            <a:pPr lvl="2"/>
            <a:r>
              <a:rPr lang="en-US" dirty="0" smtClean="0"/>
              <a:t>Lee’s Speaking Style Was “very chaste,” He “did not ravish your senses </a:t>
            </a:r>
            <a:r>
              <a:rPr lang="en-US" dirty="0" err="1" smtClean="0"/>
              <a:t>nore</a:t>
            </a:r>
            <a:r>
              <a:rPr lang="en-US" dirty="0" smtClean="0"/>
              <a:t> carry away your judgment by storm…. He was like a beautiful … which never overflowed its banks.”</a:t>
            </a:r>
          </a:p>
          <a:p>
            <a:pPr lvl="1"/>
            <a:r>
              <a:rPr lang="en-US" dirty="0" smtClean="0"/>
              <a:t>Rose In Congress on June 7, 1776 With the Virginia Convention’s Three Resolutions</a:t>
            </a:r>
          </a:p>
          <a:p>
            <a:pPr lvl="2"/>
            <a:r>
              <a:rPr lang="en-US" dirty="0"/>
              <a:t>“these united colonies are, and of right ought to be, free and independent states”</a:t>
            </a:r>
          </a:p>
          <a:p>
            <a:pPr lvl="2"/>
            <a:r>
              <a:rPr lang="en-US" dirty="0"/>
              <a:t>For “articles of confederation and perpetual union”</a:t>
            </a:r>
          </a:p>
          <a:p>
            <a:pPr lvl="2"/>
            <a:r>
              <a:rPr lang="en-US" dirty="0"/>
              <a:t>For Envoys to Be Sent to Form European </a:t>
            </a:r>
            <a:r>
              <a:rPr lang="en-US" dirty="0" smtClean="0"/>
              <a:t>Alliances</a:t>
            </a:r>
          </a:p>
          <a:p>
            <a:pPr lvl="1"/>
            <a:r>
              <a:rPr lang="en-US" dirty="0" smtClean="0"/>
              <a:t>As Carl Becker Notes in His 1922 Book, it Was in Voting for Lee’s Resolution That Congress Made the Step for Independence.  As Maier Says in </a:t>
            </a:r>
            <a:r>
              <a:rPr lang="en-US" i="1" dirty="0" smtClean="0"/>
              <a:t>American Scripture</a:t>
            </a:r>
            <a:r>
              <a:rPr lang="en-US" dirty="0" smtClean="0"/>
              <a:t>, the Declaration Merely Declared.</a:t>
            </a:r>
          </a:p>
        </p:txBody>
      </p:sp>
    </p:spTree>
    <p:extLst>
      <p:ext uri="{BB962C8B-B14F-4D97-AF65-F5344CB8AC3E}">
        <p14:creationId xmlns:p14="http://schemas.microsoft.com/office/powerpoint/2010/main" val="11719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Committee Is Appointed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Adams of Massachusetts, Long Independence’s Most Vociferous Proponent and Cousin of Samuel Adams, in the Chair</a:t>
            </a:r>
          </a:p>
          <a:p>
            <a:r>
              <a:rPr lang="en-US" dirty="0" smtClean="0"/>
              <a:t>Benjamin Franklin of Pennsylvania, America’s Leading Figure After Washington</a:t>
            </a:r>
          </a:p>
          <a:p>
            <a:r>
              <a:rPr lang="en-US" dirty="0" smtClean="0"/>
              <a:t>William Livingston of New York</a:t>
            </a:r>
          </a:p>
          <a:p>
            <a:r>
              <a:rPr lang="en-US" dirty="0" smtClean="0"/>
              <a:t>Roger Sherman of Connecticut</a:t>
            </a:r>
          </a:p>
          <a:p>
            <a:r>
              <a:rPr lang="en-US" dirty="0" smtClean="0"/>
              <a:t>Virginia’s Thomas Jefferson</a:t>
            </a:r>
          </a:p>
        </p:txBody>
      </p:sp>
    </p:spTree>
    <p:extLst>
      <p:ext uri="{BB962C8B-B14F-4D97-AF65-F5344CB8AC3E}">
        <p14:creationId xmlns:p14="http://schemas.microsoft.com/office/powerpoint/2010/main" val="47803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Jefferson as Draftsman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He’s a Junior Congressman, and Adams and Franklin are Busy</a:t>
            </a:r>
          </a:p>
          <a:p>
            <a:r>
              <a:rPr lang="en-US" dirty="0" smtClean="0"/>
              <a:t>As He Recalled it in His </a:t>
            </a:r>
            <a:r>
              <a:rPr lang="en-US" i="1" dirty="0" smtClean="0"/>
              <a:t>Autobiography</a:t>
            </a:r>
            <a:r>
              <a:rPr lang="en-US" dirty="0" smtClean="0"/>
              <a:t>, “The committee for drawing the Declaration of Independence, desired me to do it.  It was accordingly done, and being approved by them I reported it to the House on Friday, the 28</a:t>
            </a:r>
            <a:r>
              <a:rPr lang="en-US" baseline="30000" dirty="0" smtClean="0"/>
              <a:t>th</a:t>
            </a:r>
            <a:r>
              <a:rPr lang="en-US" dirty="0" smtClean="0"/>
              <a:t> of June, when it was read.”</a:t>
            </a:r>
          </a:p>
          <a:p>
            <a:r>
              <a:rPr lang="en-US" dirty="0" smtClean="0"/>
              <a:t>This Exaggerates Jefferson’s Role, as the Committee Made Significant Alterations.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42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Congress and the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Adams, Glorying in the Role, Defended His Committee’s Work.</a:t>
            </a:r>
          </a:p>
          <a:p>
            <a:r>
              <a:rPr lang="en-US" dirty="0"/>
              <a:t>John Dickinson, Long Dragging His Feet, Opposed the Declaration.  Rather Than Vote, He Resigned.  Though a Quaker, He Joined the Army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Famously, Jefferson Suffered Through Congress’s “Mutilations” of His Draft—Which Historians Agree Improved the Declaration</a:t>
            </a:r>
          </a:p>
          <a:p>
            <a:r>
              <a:rPr lang="en-US" dirty="0" smtClean="0"/>
              <a:t>Consider the Declaration’s Message:  Congress Is Only Doing What Has “Become Necessary,” What “a decent respect to the opinions of mankind requires.”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076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Declaration’s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Purpose of Government is to “effect [the]safety and happiness” of the Governed.</a:t>
            </a:r>
          </a:p>
          <a:p>
            <a:r>
              <a:rPr lang="en-US" dirty="0" smtClean="0"/>
              <a:t>George III’s Office, Defeasible in the End, is Being Denied Him for Reasons Similar to Those That Had Been Applied to James II Per:  Locke.</a:t>
            </a:r>
          </a:p>
          <a:p>
            <a:r>
              <a:rPr lang="en-US" dirty="0" smtClean="0"/>
              <a:t>Jefferson Later Said He Hoped to Capture the American Mind, and Surely the Whig Account of 1688 Would Have Rung in Educated Listeners’ Ears.</a:t>
            </a:r>
          </a:p>
          <a:p>
            <a:r>
              <a:rPr lang="en-US" dirty="0" smtClean="0"/>
              <a:t>Not Only is it “their right, it is their duty, to throw off such government.”  Congress Has Been Forced To This Pass.</a:t>
            </a:r>
          </a:p>
        </p:txBody>
      </p:sp>
    </p:spTree>
    <p:extLst>
      <p:ext uri="{BB962C8B-B14F-4D97-AF65-F5344CB8AC3E}">
        <p14:creationId xmlns:p14="http://schemas.microsoft.com/office/powerpoint/2010/main" val="245994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Declaration’s Content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“Necessity,” the Declaration Continues, “constrains them to alter their former systems of government.”</a:t>
            </a:r>
          </a:p>
          <a:p>
            <a:r>
              <a:rPr lang="en-US" dirty="0" smtClean="0"/>
              <a:t>Repeatedly in the Balance of the Declaration, “George III’s” Acts and Other Englishmen’s Endorsement of Same Leave the Americans No Recourse Other Than Independence.</a:t>
            </a:r>
          </a:p>
          <a:p>
            <a:r>
              <a:rPr lang="en-US" dirty="0" smtClean="0"/>
              <a:t>“In every stage of these oppressions,” Jefferson Moans, “we have petitioned for redress in the most humble terms; our repeated petitions have been answered only by repeated injury.”  If Only Britain Had Heard Americans’ Rightful Demands, This Step Might Have Been Avoided.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636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Declaration’s Content (cont’d 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In Its Climax, the Declaration Says That “they are absolved from all allegiance to the British Crown.”  Note the Passive Verb:  Allegiance Flows From Right Conduct, and in the Absence of Right Conduct, Subjects Are Absolved.  They Note These Developments Passively.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460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Jefferson’s Key Role in the Declaration’s Authorship Remained Little-Noted For Nearly Two Decades.</a:t>
            </a:r>
          </a:p>
          <a:p>
            <a:r>
              <a:rPr lang="en-US" dirty="0" smtClean="0"/>
              <a:t>Independence Had Indeed More Come Upon the Colonists Than Been Decided Upon.</a:t>
            </a:r>
          </a:p>
          <a:p>
            <a:r>
              <a:rPr lang="en-US" dirty="0" smtClean="0"/>
              <a:t>The War Continued.</a:t>
            </a:r>
          </a:p>
          <a:p>
            <a:r>
              <a:rPr lang="en-US" dirty="0" smtClean="0"/>
              <a:t>Diplomatic Effects Flowed Almost </a:t>
            </a:r>
            <a:r>
              <a:rPr lang="en-US" smtClean="0"/>
              <a:t>Immediately</a:t>
            </a:r>
            <a:r>
              <a:rPr lang="en-US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600" dirty="0" smtClean="0"/>
              <a:t>finis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86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684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Independence</vt:lpstr>
      <vt:lpstr>“Ritt” Lee’s Moment</vt:lpstr>
      <vt:lpstr>A Committee Is Appointed</vt:lpstr>
      <vt:lpstr>Jefferson as Draftsman</vt:lpstr>
      <vt:lpstr>Congress and the Declaration</vt:lpstr>
      <vt:lpstr>The Declaration’s Content</vt:lpstr>
      <vt:lpstr>The Declaration’s Content (cont’d)</vt:lpstr>
      <vt:lpstr>The Declaration’s Content (cont’d again)</vt:lpstr>
      <vt:lpstr>Effects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19</cp:revision>
  <dcterms:created xsi:type="dcterms:W3CDTF">2014-01-08T17:05:47Z</dcterms:created>
  <dcterms:modified xsi:type="dcterms:W3CDTF">2014-06-15T02:53:02Z</dcterms:modified>
</cp:coreProperties>
</file>