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5" d="100"/>
          <a:sy n="55" d="100"/>
        </p:scale>
        <p:origin x="61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0230D-2D86-40B6-B5C4-64A767BA71A2}" type="datetimeFigureOut">
              <a:rPr lang="en-US" smtClean="0"/>
              <a:t>6/13/2014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7B78-4D56-49A2-956E-44584795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517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0230D-2D86-40B6-B5C4-64A767BA71A2}" type="datetimeFigureOut">
              <a:rPr lang="en-US" smtClean="0"/>
              <a:t>6/13/2014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7B78-4D56-49A2-956E-44584795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550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0230D-2D86-40B6-B5C4-64A767BA71A2}" type="datetimeFigureOut">
              <a:rPr lang="en-US" smtClean="0"/>
              <a:t>6/13/2014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7B78-4D56-49A2-956E-44584795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23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0230D-2D86-40B6-B5C4-64A767BA71A2}" type="datetimeFigureOut">
              <a:rPr lang="en-US" smtClean="0"/>
              <a:t>6/13/2014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7B78-4D56-49A2-956E-44584795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229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0230D-2D86-40B6-B5C4-64A767BA71A2}" type="datetimeFigureOut">
              <a:rPr lang="en-US" smtClean="0"/>
              <a:t>6/13/2014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7B78-4D56-49A2-956E-44584795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400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0230D-2D86-40B6-B5C4-64A767BA71A2}" type="datetimeFigureOut">
              <a:rPr lang="en-US" smtClean="0"/>
              <a:t>6/13/2014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7B78-4D56-49A2-956E-44584795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048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0230D-2D86-40B6-B5C4-64A767BA71A2}" type="datetimeFigureOut">
              <a:rPr lang="en-US" smtClean="0"/>
              <a:t>6/13/2014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7B78-4D56-49A2-956E-44584795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705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0230D-2D86-40B6-B5C4-64A767BA71A2}" type="datetimeFigureOut">
              <a:rPr lang="en-US" smtClean="0"/>
              <a:t>6/13/2014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7B78-4D56-49A2-956E-44584795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457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0230D-2D86-40B6-B5C4-64A767BA71A2}" type="datetimeFigureOut">
              <a:rPr lang="en-US" smtClean="0"/>
              <a:t>6/13/2014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7B78-4D56-49A2-956E-44584795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483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0230D-2D86-40B6-B5C4-64A767BA71A2}" type="datetimeFigureOut">
              <a:rPr lang="en-US" smtClean="0"/>
              <a:t>6/13/2014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7B78-4D56-49A2-956E-44584795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938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0230D-2D86-40B6-B5C4-64A767BA71A2}" type="datetimeFigureOut">
              <a:rPr lang="en-US" smtClean="0"/>
              <a:t>6/13/2014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57B78-4D56-49A2-956E-44584795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769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0230D-2D86-40B6-B5C4-64A767BA71A2}" type="datetimeFigureOut">
              <a:rPr lang="en-US" smtClean="0"/>
              <a:t>6/13/2014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657B78-4D56-49A2-956E-44584795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142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George Washington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62209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President of the Convention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Madison’s Campaign</a:t>
            </a:r>
          </a:p>
          <a:p>
            <a:pPr lvl="1"/>
            <a:r>
              <a:rPr lang="en-US" dirty="0" smtClean="0"/>
              <a:t>But I’ve Retired</a:t>
            </a:r>
          </a:p>
          <a:p>
            <a:pPr lvl="1"/>
            <a:r>
              <a:rPr lang="en-US" dirty="0" smtClean="0"/>
              <a:t>But I’ve Told the Cincinnati….</a:t>
            </a:r>
          </a:p>
          <a:p>
            <a:r>
              <a:rPr lang="en-US" dirty="0" smtClean="0"/>
              <a:t>Knox’s Shays’ Propaganda</a:t>
            </a:r>
          </a:p>
          <a:p>
            <a:r>
              <a:rPr lang="en-US" dirty="0" smtClean="0"/>
              <a:t>The Revolution in the Balance</a:t>
            </a:r>
          </a:p>
          <a:p>
            <a:r>
              <a:rPr lang="en-US" dirty="0" smtClean="0"/>
              <a:t>Unanimously Elected</a:t>
            </a:r>
          </a:p>
          <a:p>
            <a:r>
              <a:rPr lang="en-US" dirty="0" smtClean="0"/>
              <a:t>Majestically Presides</a:t>
            </a:r>
          </a:p>
          <a:p>
            <a:r>
              <a:rPr lang="en-US" dirty="0" smtClean="0"/>
              <a:t>Mostly Silently</a:t>
            </a:r>
          </a:p>
          <a:p>
            <a:r>
              <a:rPr lang="en-US" dirty="0" smtClean="0"/>
              <a:t>Master of His Prestige</a:t>
            </a:r>
          </a:p>
          <a:p>
            <a:r>
              <a:rPr lang="en-US" dirty="0" smtClean="0"/>
              <a:t>Success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40650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First President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Breaks With Mason Over Ratification</a:t>
            </a:r>
          </a:p>
          <a:p>
            <a:r>
              <a:rPr lang="en-US" dirty="0" smtClean="0"/>
              <a:t>Allows Madison to Use His Name</a:t>
            </a:r>
          </a:p>
          <a:p>
            <a:r>
              <a:rPr lang="en-US" dirty="0" smtClean="0"/>
              <a:t>Consents to Serve—and Is Elected Unanimously</a:t>
            </a:r>
          </a:p>
          <a:p>
            <a:r>
              <a:rPr lang="en-US" dirty="0" smtClean="0"/>
              <a:t>A World Awash in Contention, Then War</a:t>
            </a:r>
          </a:p>
          <a:p>
            <a:r>
              <a:rPr lang="en-US" dirty="0" smtClean="0"/>
              <a:t>Hamilton’s Fiscal Program</a:t>
            </a:r>
          </a:p>
          <a:p>
            <a:r>
              <a:rPr lang="en-US" dirty="0" smtClean="0"/>
              <a:t>Washington’s View of the Presidency</a:t>
            </a:r>
          </a:p>
          <a:p>
            <a:r>
              <a:rPr lang="en-US" dirty="0" smtClean="0"/>
              <a:t>Party</a:t>
            </a:r>
          </a:p>
          <a:p>
            <a:r>
              <a:rPr lang="en-US" dirty="0" smtClean="0"/>
              <a:t>Neutrality</a:t>
            </a:r>
          </a:p>
          <a:p>
            <a:r>
              <a:rPr lang="en-US" dirty="0" smtClean="0"/>
              <a:t>Jay’s Treaty</a:t>
            </a:r>
          </a:p>
        </p:txBody>
      </p:sp>
    </p:spTree>
    <p:extLst>
      <p:ext uri="{BB962C8B-B14F-4D97-AF65-F5344CB8AC3E}">
        <p14:creationId xmlns:p14="http://schemas.microsoft.com/office/powerpoint/2010/main" val="37414983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Farewell, Retirement, Expiration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Farewell Address</a:t>
            </a:r>
          </a:p>
          <a:p>
            <a:r>
              <a:rPr lang="en-US" dirty="0" smtClean="0"/>
              <a:t>Retirement--the Most Important Legacy</a:t>
            </a:r>
          </a:p>
          <a:p>
            <a:r>
              <a:rPr lang="en-US" dirty="0" smtClean="0"/>
              <a:t>Death (December 14, 1799)</a:t>
            </a:r>
          </a:p>
        </p:txBody>
      </p:sp>
    </p:spTree>
    <p:extLst>
      <p:ext uri="{BB962C8B-B14F-4D97-AF65-F5344CB8AC3E}">
        <p14:creationId xmlns:p14="http://schemas.microsoft.com/office/powerpoint/2010/main" val="33626411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Greatest American, Though Flawed</a:t>
            </a:r>
          </a:p>
          <a:p>
            <a:pPr lvl="1"/>
            <a:r>
              <a:rPr lang="en-US" sz="2800" dirty="0" smtClean="0"/>
              <a:t>An Independent Republic</a:t>
            </a:r>
          </a:p>
          <a:p>
            <a:pPr lvl="1"/>
            <a:r>
              <a:rPr lang="en-US" sz="2800" dirty="0" smtClean="0"/>
              <a:t>Civilians Superior to Military</a:t>
            </a:r>
          </a:p>
          <a:p>
            <a:pPr lvl="1"/>
            <a:r>
              <a:rPr lang="en-US" sz="2800" dirty="0" smtClean="0"/>
              <a:t>A Written Constitution Ratified Popularly</a:t>
            </a:r>
          </a:p>
          <a:p>
            <a:pPr lvl="1"/>
            <a:r>
              <a:rPr lang="en-US" sz="2800" dirty="0" smtClean="0"/>
              <a:t>Presidents For Limited Terms, Despite the Constitution’s </a:t>
            </a:r>
            <a:r>
              <a:rPr lang="en-US" sz="2800" dirty="0" smtClean="0"/>
              <a:t>Omission</a:t>
            </a:r>
          </a:p>
          <a:p>
            <a:pPr lvl="1"/>
            <a:endParaRPr lang="en-US" sz="2800" dirty="0"/>
          </a:p>
          <a:p>
            <a:pPr marL="457200" lvl="1" indent="0">
              <a:buNone/>
            </a:pPr>
            <a:r>
              <a:rPr lang="en-US" sz="2800" smtClean="0"/>
              <a:t>	</a:t>
            </a:r>
            <a:r>
              <a:rPr lang="en-US" sz="1800" smtClean="0"/>
              <a:t>finis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583016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Indispensable Man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Conquering General</a:t>
            </a:r>
          </a:p>
          <a:p>
            <a:r>
              <a:rPr lang="en-US" dirty="0" smtClean="0"/>
              <a:t>Exemplary Republican</a:t>
            </a:r>
          </a:p>
          <a:p>
            <a:r>
              <a:rPr lang="en-US" dirty="0" smtClean="0"/>
              <a:t>Philadelphia Convention President</a:t>
            </a:r>
          </a:p>
          <a:p>
            <a:r>
              <a:rPr lang="en-US" dirty="0" smtClean="0"/>
              <a:t>Eminence Behind Ratification</a:t>
            </a:r>
          </a:p>
          <a:p>
            <a:r>
              <a:rPr lang="en-US" dirty="0" smtClean="0"/>
              <a:t>First President</a:t>
            </a:r>
          </a:p>
          <a:p>
            <a:pPr lvl="1"/>
            <a:r>
              <a:rPr lang="en-US" dirty="0" smtClean="0"/>
              <a:t>George III on Washington</a:t>
            </a:r>
          </a:p>
          <a:p>
            <a:pPr lvl="1"/>
            <a:r>
              <a:rPr lang="en-US" dirty="0" smtClean="0"/>
              <a:t>Napoleon I on Washington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4155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Virginia Gentleman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Born February 22, 1732</a:t>
            </a:r>
          </a:p>
          <a:p>
            <a:r>
              <a:rPr lang="en-US" dirty="0" smtClean="0"/>
              <a:t>The </a:t>
            </a:r>
            <a:r>
              <a:rPr lang="en-US" dirty="0" err="1" smtClean="0"/>
              <a:t>Washingtons</a:t>
            </a:r>
            <a:r>
              <a:rPr lang="en-US" dirty="0" smtClean="0"/>
              <a:t> Not an Elite Virginia Family, but Prosperous</a:t>
            </a:r>
          </a:p>
          <a:p>
            <a:r>
              <a:rPr lang="en-US" dirty="0"/>
              <a:t>His Two Older Brothers Were Educated in </a:t>
            </a:r>
            <a:r>
              <a:rPr lang="en-US" dirty="0" smtClean="0"/>
              <a:t>England</a:t>
            </a:r>
          </a:p>
          <a:p>
            <a:r>
              <a:rPr lang="en-US" dirty="0" smtClean="0"/>
              <a:t>Older Brother Lawrence Inherited Mt. Vernon</a:t>
            </a:r>
          </a:p>
          <a:p>
            <a:r>
              <a:rPr lang="en-US" dirty="0" smtClean="0"/>
              <a:t>George Got Only his Commanding Physique:  6’3”, 220 lbs. (almost precisely my mature size, as it happens—in a day when the average was far smaller than now)</a:t>
            </a:r>
          </a:p>
          <a:p>
            <a:r>
              <a:rPr lang="en-US" dirty="0" smtClean="0"/>
              <a:t>Raised in the Episcopal Church, but Seemingly Unaffected by Theology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6905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Virginia Training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Loved </a:t>
            </a:r>
            <a:r>
              <a:rPr lang="en-US" i="1" dirty="0" smtClean="0"/>
              <a:t>Cato</a:t>
            </a:r>
            <a:endParaRPr lang="en-US" dirty="0" smtClean="0"/>
          </a:p>
          <a:p>
            <a:r>
              <a:rPr lang="en-US" dirty="0" smtClean="0"/>
              <a:t>Called Illiterate by Adams—Who was Always Jealous</a:t>
            </a:r>
          </a:p>
          <a:p>
            <a:r>
              <a:rPr lang="en-US" dirty="0" smtClean="0"/>
              <a:t>Surveyor</a:t>
            </a:r>
          </a:p>
          <a:p>
            <a:r>
              <a:rPr lang="en-US" dirty="0" smtClean="0"/>
              <a:t>Inherited Mt. Vernon at Lawrence’s Death (1752)</a:t>
            </a:r>
          </a:p>
          <a:p>
            <a:r>
              <a:rPr lang="en-US" dirty="0" smtClean="0"/>
              <a:t>Started the Seven Years (French and Indian) War (1754)</a:t>
            </a:r>
          </a:p>
          <a:p>
            <a:r>
              <a:rPr lang="en-US" dirty="0" smtClean="0"/>
              <a:t>With Braddock—and Saved His Army in the Retreat</a:t>
            </a:r>
          </a:p>
          <a:p>
            <a:r>
              <a:rPr lang="en-US" dirty="0" smtClean="0"/>
              <a:t>Commander-in-Chief of Virginia Troops (1755)</a:t>
            </a:r>
          </a:p>
          <a:p>
            <a:r>
              <a:rPr lang="en-US" dirty="0" smtClean="0"/>
              <a:t>Married Martha Dandridge </a:t>
            </a:r>
            <a:r>
              <a:rPr lang="en-US" dirty="0" err="1" smtClean="0"/>
              <a:t>Custis</a:t>
            </a:r>
            <a:r>
              <a:rPr lang="en-US" dirty="0" smtClean="0"/>
              <a:t>, a Very Wealthy Widow—Happy, but Not Romantic Was Their Marriage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38854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the Generalship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Joined in House of Burgesses Opposition in 1760s and ’70s—on Constitutional and Practical Grounds</a:t>
            </a:r>
          </a:p>
          <a:p>
            <a:r>
              <a:rPr lang="en-US" dirty="0" smtClean="0"/>
              <a:t>To Continental Congresses—Both of Them</a:t>
            </a:r>
          </a:p>
          <a:p>
            <a:r>
              <a:rPr lang="en-US" dirty="0" smtClean="0"/>
              <a:t>John Adams’/Massachusetts’ Choice for Commander-in-Chief</a:t>
            </a:r>
          </a:p>
          <a:p>
            <a:pPr lvl="1"/>
            <a:r>
              <a:rPr lang="en-US" dirty="0" smtClean="0"/>
              <a:t>Experienced</a:t>
            </a:r>
          </a:p>
          <a:p>
            <a:pPr lvl="1"/>
            <a:r>
              <a:rPr lang="en-US" dirty="0" smtClean="0"/>
              <a:t>Rich (Able to Serve Gratis)</a:t>
            </a:r>
          </a:p>
          <a:p>
            <a:pPr lvl="1"/>
            <a:r>
              <a:rPr lang="en-US" dirty="0" smtClean="0"/>
              <a:t>Virginian</a:t>
            </a:r>
          </a:p>
          <a:p>
            <a:pPr lvl="1"/>
            <a:r>
              <a:rPr lang="en-US" dirty="0" smtClean="0"/>
              <a:t>Willing</a:t>
            </a:r>
          </a:p>
          <a:p>
            <a:pPr lvl="1"/>
            <a:r>
              <a:rPr lang="en-US" dirty="0" smtClean="0"/>
              <a:t>At His </a:t>
            </a:r>
            <a:r>
              <a:rPr lang="en-US" dirty="0" err="1" smtClean="0"/>
              <a:t>Selection,Gave</a:t>
            </a:r>
            <a:r>
              <a:rPr lang="en-US" dirty="0" smtClean="0"/>
              <a:t> a Characteristically Virginian Speech About His Lack of Capacity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1033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Wartime Leader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Certainly Looked the Part</a:t>
            </a:r>
          </a:p>
          <a:p>
            <a:r>
              <a:rPr lang="en-US" dirty="0" smtClean="0"/>
              <a:t>Exuded Confidence and Command</a:t>
            </a:r>
          </a:p>
          <a:p>
            <a:r>
              <a:rPr lang="en-US" dirty="0" smtClean="0"/>
              <a:t>Seemed to be Protected by God</a:t>
            </a:r>
          </a:p>
          <a:p>
            <a:r>
              <a:rPr lang="en-US" dirty="0" smtClean="0"/>
              <a:t>Was an Exemplary Republican</a:t>
            </a:r>
          </a:p>
        </p:txBody>
      </p:sp>
    </p:spTree>
    <p:extLst>
      <p:ext uri="{BB962C8B-B14F-4D97-AF65-F5344CB8AC3E}">
        <p14:creationId xmlns:p14="http://schemas.microsoft.com/office/powerpoint/2010/main" val="40072293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the Onset, Was a Strategic Incompetent</a:t>
            </a:r>
          </a:p>
          <a:p>
            <a:pPr lvl="1"/>
            <a:r>
              <a:rPr lang="en-US" dirty="0"/>
              <a:t>Nearly Lost His Army on Long </a:t>
            </a:r>
            <a:r>
              <a:rPr lang="en-US" dirty="0" smtClean="0"/>
              <a:t>Island</a:t>
            </a:r>
          </a:p>
          <a:p>
            <a:pPr lvl="1"/>
            <a:r>
              <a:rPr lang="en-US" dirty="0" smtClean="0"/>
              <a:t>Similarly Inept on Manhattan</a:t>
            </a:r>
          </a:p>
          <a:p>
            <a:r>
              <a:rPr lang="en-US" dirty="0" smtClean="0"/>
              <a:t>Ultimately Selected the Correct Grand Strategy:  a Fabian One</a:t>
            </a:r>
          </a:p>
          <a:p>
            <a:r>
              <a:rPr lang="en-US" dirty="0" smtClean="0"/>
              <a:t>Great Symbolic Victory at Trenton—Christmas Night, 1776</a:t>
            </a:r>
          </a:p>
          <a:p>
            <a:r>
              <a:rPr lang="en-US" dirty="0" smtClean="0"/>
              <a:t>Generally Devoted to Logistics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he Chief Need of a Fabian General</a:t>
            </a:r>
          </a:p>
          <a:p>
            <a:pPr lvl="1"/>
            <a:r>
              <a:rPr lang="en-US" dirty="0" smtClean="0"/>
              <a:t>Mainly a Political Issue in a Federation</a:t>
            </a:r>
          </a:p>
        </p:txBody>
      </p:sp>
    </p:spTree>
    <p:extLst>
      <p:ext uri="{BB962C8B-B14F-4D97-AF65-F5344CB8AC3E}">
        <p14:creationId xmlns:p14="http://schemas.microsoft.com/office/powerpoint/2010/main" val="3455456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Victory and Retirement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Yorktown, 1781</a:t>
            </a:r>
          </a:p>
          <a:p>
            <a:pPr lvl="1"/>
            <a:r>
              <a:rPr lang="en-US" dirty="0"/>
              <a:t>French Cooperation on Land and at Sea</a:t>
            </a:r>
          </a:p>
          <a:p>
            <a:pPr lvl="1"/>
            <a:r>
              <a:rPr lang="en-US" dirty="0"/>
              <a:t>Lafayette’s Role</a:t>
            </a:r>
          </a:p>
          <a:p>
            <a:pPr lvl="1"/>
            <a:r>
              <a:rPr lang="en-US" dirty="0"/>
              <a:t>Hamilton’s Role</a:t>
            </a:r>
          </a:p>
          <a:p>
            <a:pPr lvl="1"/>
            <a:r>
              <a:rPr lang="en-US" dirty="0"/>
              <a:t>Cornwallis “Ill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Majestic Scene in Congress:  Having Adopted a Strategy Out of Livy, Now Emulating a Roman Hero</a:t>
            </a:r>
          </a:p>
        </p:txBody>
      </p:sp>
    </p:spTree>
    <p:extLst>
      <p:ext uri="{BB962C8B-B14F-4D97-AF65-F5344CB8AC3E}">
        <p14:creationId xmlns:p14="http://schemas.microsoft.com/office/powerpoint/2010/main" val="37500355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 to His Farms, 1783-87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Scientific Farmer</a:t>
            </a:r>
          </a:p>
          <a:p>
            <a:pPr marL="228600" lvl="1">
              <a:spcBef>
                <a:spcPts val="1000"/>
              </a:spcBef>
            </a:pPr>
            <a:r>
              <a:rPr lang="en-US" dirty="0" smtClean="0"/>
              <a:t>A Local Squire</a:t>
            </a:r>
          </a:p>
          <a:p>
            <a:pPr marL="685800" lvl="2">
              <a:spcBef>
                <a:spcPts val="1000"/>
              </a:spcBef>
            </a:pPr>
            <a:r>
              <a:rPr lang="en-US" dirty="0" smtClean="0"/>
              <a:t>Neighbor </a:t>
            </a:r>
            <a:r>
              <a:rPr lang="en-US" dirty="0"/>
              <a:t>of George </a:t>
            </a:r>
            <a:r>
              <a:rPr lang="en-US" dirty="0" smtClean="0"/>
              <a:t>Mason</a:t>
            </a:r>
          </a:p>
          <a:p>
            <a:r>
              <a:rPr lang="en-US" dirty="0" smtClean="0"/>
              <a:t>Society of the Cincinnati</a:t>
            </a:r>
          </a:p>
        </p:txBody>
      </p:sp>
    </p:spTree>
    <p:extLst>
      <p:ext uri="{BB962C8B-B14F-4D97-AF65-F5344CB8AC3E}">
        <p14:creationId xmlns:p14="http://schemas.microsoft.com/office/powerpoint/2010/main" val="19744999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4175</TotalTime>
  <Words>481</Words>
  <Application>Microsoft Office PowerPoint</Application>
  <PresentationFormat>Widescreen</PresentationFormat>
  <Paragraphs>94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George Washington</vt:lpstr>
      <vt:lpstr>The Indispensable Man</vt:lpstr>
      <vt:lpstr>A Virginia Gentleman</vt:lpstr>
      <vt:lpstr>Virginia Training</vt:lpstr>
      <vt:lpstr>To the Generalship</vt:lpstr>
      <vt:lpstr>Wartime Leader</vt:lpstr>
      <vt:lpstr>Generalship</vt:lpstr>
      <vt:lpstr>Victory and Retirement</vt:lpstr>
      <vt:lpstr>Back to His Farms, 1783-87</vt:lpstr>
      <vt:lpstr>President of the Convention</vt:lpstr>
      <vt:lpstr>The First President</vt:lpstr>
      <vt:lpstr>Farewell, Retirement, Expiration</vt:lpstr>
      <vt:lpstr>Summary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gutzmank</dc:creator>
  <cp:lastModifiedBy>gutzmank</cp:lastModifiedBy>
  <cp:revision>17</cp:revision>
  <dcterms:created xsi:type="dcterms:W3CDTF">2013-12-21T21:20:53Z</dcterms:created>
  <dcterms:modified xsi:type="dcterms:W3CDTF">2014-06-13T23:33:23Z</dcterms:modified>
</cp:coreProperties>
</file>