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352916-4BCC-4667-8ECB-93FC2CBCA1E7}" type="datetimeFigureOut">
              <a:rPr lang="en-US" smtClean="0"/>
              <a:t>6/12/2014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6828FF-2A94-4588-91F1-59AC2D034759}" type="slidenum">
              <a:rPr lang="en-US" smtClean="0"/>
              <a:t>‹#›</a:t>
            </a:fld>
            <a:endParaRPr lang="en-US"/>
          </a:p>
        </p:txBody>
      </p:sp>
    </p:spTree>
    <p:extLst>
      <p:ext uri="{BB962C8B-B14F-4D97-AF65-F5344CB8AC3E}">
        <p14:creationId xmlns:p14="http://schemas.microsoft.com/office/powerpoint/2010/main" val="218812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6828FF-2A94-4588-91F1-59AC2D034759}" type="slidenum">
              <a:rPr lang="en-US" smtClean="0"/>
              <a:t>1</a:t>
            </a:fld>
            <a:endParaRPr lang="en-US"/>
          </a:p>
        </p:txBody>
      </p:sp>
    </p:spTree>
    <p:extLst>
      <p:ext uri="{BB962C8B-B14F-4D97-AF65-F5344CB8AC3E}">
        <p14:creationId xmlns:p14="http://schemas.microsoft.com/office/powerpoint/2010/main" val="2722210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6828FF-2A94-4588-91F1-59AC2D034759}" type="slidenum">
              <a:rPr lang="en-US" smtClean="0"/>
              <a:t>2</a:t>
            </a:fld>
            <a:endParaRPr lang="en-US"/>
          </a:p>
        </p:txBody>
      </p:sp>
    </p:spTree>
    <p:extLst>
      <p:ext uri="{BB962C8B-B14F-4D97-AF65-F5344CB8AC3E}">
        <p14:creationId xmlns:p14="http://schemas.microsoft.com/office/powerpoint/2010/main" val="801210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34B603-21C1-4202-8B4B-8F2130378001}"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1829520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34B603-21C1-4202-8B4B-8F2130378001}"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4011190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34B603-21C1-4202-8B4B-8F2130378001}"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2997129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34B603-21C1-4202-8B4B-8F2130378001}"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4074510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34B603-21C1-4202-8B4B-8F2130378001}"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1480683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34B603-21C1-4202-8B4B-8F2130378001}"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3929490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34B603-21C1-4202-8B4B-8F2130378001}" type="datetimeFigureOut">
              <a:rPr lang="en-US" smtClean="0"/>
              <a:t>6/12/2014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2915859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34B603-21C1-4202-8B4B-8F2130378001}" type="datetimeFigureOut">
              <a:rPr lang="en-US" smtClean="0"/>
              <a:t>6/12/2014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1560405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34B603-21C1-4202-8B4B-8F2130378001}" type="datetimeFigureOut">
              <a:rPr lang="en-US" smtClean="0"/>
              <a:t>6/12/2014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520560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4B603-21C1-4202-8B4B-8F2130378001}"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3390543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4B603-21C1-4202-8B4B-8F2130378001}"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D9618-2D0F-47EB-8A80-395103D691A5}" type="slidenum">
              <a:rPr lang="en-US" smtClean="0"/>
              <a:t>‹#›</a:t>
            </a:fld>
            <a:endParaRPr lang="en-US"/>
          </a:p>
        </p:txBody>
      </p:sp>
    </p:spTree>
    <p:extLst>
      <p:ext uri="{BB962C8B-B14F-4D97-AF65-F5344CB8AC3E}">
        <p14:creationId xmlns:p14="http://schemas.microsoft.com/office/powerpoint/2010/main" val="295102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34B603-21C1-4202-8B4B-8F2130378001}" type="datetimeFigureOut">
              <a:rPr lang="en-US" smtClean="0"/>
              <a:t>6/12/2014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D9618-2D0F-47EB-8A80-395103D691A5}" type="slidenum">
              <a:rPr lang="en-US" smtClean="0"/>
              <a:t>‹#›</a:t>
            </a:fld>
            <a:endParaRPr lang="en-US"/>
          </a:p>
        </p:txBody>
      </p:sp>
    </p:spTree>
    <p:extLst>
      <p:ext uri="{BB962C8B-B14F-4D97-AF65-F5344CB8AC3E}">
        <p14:creationId xmlns:p14="http://schemas.microsoft.com/office/powerpoint/2010/main" val="701297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Boston Tea Party</a:t>
            </a:r>
            <a:endParaRPr lang="en-US" dirty="0"/>
          </a:p>
        </p:txBody>
      </p:sp>
      <p:sp>
        <p:nvSpPr>
          <p:cNvPr id="3" name="Subtitle 2"/>
          <p:cNvSpPr>
            <a:spLocks noGrp="1"/>
          </p:cNvSpPr>
          <p:nvPr>
            <p:ph type="subTitle" idx="1"/>
          </p:nvPr>
        </p:nvSpPr>
        <p:spPr/>
        <p:txBody>
          <a:bodyPr/>
          <a:lstStyle/>
          <a:p>
            <a:r>
              <a:rPr lang="en-US" smtClean="0"/>
              <a:t>Lecture 8</a:t>
            </a:r>
            <a:endParaRPr lang="en-US"/>
          </a:p>
        </p:txBody>
      </p:sp>
    </p:spTree>
    <p:extLst>
      <p:ext uri="{BB962C8B-B14F-4D97-AF65-F5344CB8AC3E}">
        <p14:creationId xmlns:p14="http://schemas.microsoft.com/office/powerpoint/2010/main" val="12562492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a:t>
            </a:r>
            <a:r>
              <a:rPr lang="en-US" dirty="0"/>
              <a:t>Coercive </a:t>
            </a:r>
            <a:r>
              <a:rPr lang="en-US" dirty="0" smtClean="0"/>
              <a:t>Acts</a:t>
            </a:r>
            <a:r>
              <a:rPr lang="en-US" dirty="0"/>
              <a:t> </a:t>
            </a:r>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Massachusetts Government Act (May 20, 1774)</a:t>
            </a:r>
          </a:p>
          <a:p>
            <a:pPr lvl="1"/>
            <a:r>
              <a:rPr lang="en-US" dirty="0" smtClean="0"/>
              <a:t>The Charter Says That the Assembly Will Select Members of Council</a:t>
            </a:r>
          </a:p>
          <a:p>
            <a:pPr lvl="1"/>
            <a:r>
              <a:rPr lang="en-US" dirty="0" smtClean="0"/>
              <a:t>This Has Not Proven Conducive to Law and Good Order</a:t>
            </a:r>
          </a:p>
          <a:p>
            <a:pPr lvl="1"/>
            <a:r>
              <a:rPr lang="en-US" dirty="0" smtClean="0"/>
              <a:t>Instead, It Has Tended “to weaken the attachment of his Majesty’s well-disposed subjects in the said province to his Majesty’s government, and to encourage the ill-disposed among them to proceed even to acts of direct resistance to, and defiance of, his Majesty’s authority”</a:t>
            </a:r>
          </a:p>
          <a:p>
            <a:pPr lvl="1"/>
            <a:r>
              <a:rPr lang="en-US" dirty="0" smtClean="0"/>
              <a:t>A Result Has Been “an open resistance to the execution of the laws…in the town of Boston”</a:t>
            </a:r>
          </a:p>
          <a:p>
            <a:pPr lvl="1"/>
            <a:r>
              <a:rPr lang="en-US" dirty="0" smtClean="0"/>
              <a:t>In Order to Retain the Mutually Beneficial Commerce Between Britain and Massachusetts and “the just dependence of the said province upon the crown and parliament of Great Britain,” the King Will Henceforth Appoint Them at Pleasure</a:t>
            </a:r>
          </a:p>
          <a:p>
            <a:pPr lvl="1"/>
            <a:r>
              <a:rPr lang="en-US" dirty="0" smtClean="0"/>
              <a:t>The Governor Will Appoint and May Remove Judicial Officers and Sheriffs</a:t>
            </a:r>
          </a:p>
          <a:p>
            <a:pPr lvl="1"/>
            <a:r>
              <a:rPr lang="en-US" dirty="0" smtClean="0"/>
              <a:t>As the Town Meetings Have Issued Numerous “dangerous and unwarrantable resolves,” Meetings and Agendas Must Henceforth Be Pre-Approved by the Governor</a:t>
            </a:r>
          </a:p>
          <a:p>
            <a:pPr lvl="1"/>
            <a:r>
              <a:rPr lang="en-US" dirty="0" smtClean="0"/>
              <a:t>Henceforth, Sheriffs, Not the People, Shall Select Jurors</a:t>
            </a:r>
          </a:p>
          <a:p>
            <a:pPr lvl="1"/>
            <a:endParaRPr lang="en-US" dirty="0"/>
          </a:p>
        </p:txBody>
      </p:sp>
    </p:spTree>
    <p:extLst>
      <p:ext uri="{BB962C8B-B14F-4D97-AF65-F5344CB8AC3E}">
        <p14:creationId xmlns:p14="http://schemas.microsoft.com/office/powerpoint/2010/main" val="2934619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Coercive Acts (further cont’d)</a:t>
            </a:r>
            <a:endParaRPr lang="en-US" dirty="0"/>
          </a:p>
        </p:txBody>
      </p:sp>
      <p:sp>
        <p:nvSpPr>
          <p:cNvPr id="3" name="Content Placeholder 2"/>
          <p:cNvSpPr>
            <a:spLocks noGrp="1"/>
          </p:cNvSpPr>
          <p:nvPr>
            <p:ph idx="1"/>
          </p:nvPr>
        </p:nvSpPr>
        <p:spPr/>
        <p:txBody>
          <a:bodyPr/>
          <a:lstStyle/>
          <a:p>
            <a:r>
              <a:rPr lang="en-US" dirty="0" smtClean="0"/>
              <a:t>Administration of Justice Act, or “Murder Act” (May 20, 1774)</a:t>
            </a:r>
          </a:p>
          <a:p>
            <a:pPr lvl="1"/>
            <a:r>
              <a:rPr lang="en-US" dirty="0" smtClean="0"/>
              <a:t>If a Capital “inquisition or indictment be found” in Massachusetts Against Anyone for Acts Taken in Helping Enforce the Law, the Governor on Concluding That a Fair Trial Could Not Be Had in That Colony May Remove the Case to Another Colony or Great Britain.</a:t>
            </a:r>
          </a:p>
          <a:p>
            <a:pPr lvl="1"/>
            <a:r>
              <a:rPr lang="en-US" dirty="0" smtClean="0"/>
              <a:t>The Explanation Given in the Statute’s Preamble Said That This Was Necessary Due to the Open Resistance to the Law Repeatedly and Recently Displayed in Massachusetts Bay Colony.</a:t>
            </a:r>
          </a:p>
          <a:p>
            <a:pPr lvl="1"/>
            <a:endParaRPr lang="en-US" dirty="0"/>
          </a:p>
        </p:txBody>
      </p:sp>
    </p:spTree>
    <p:extLst>
      <p:ext uri="{BB962C8B-B14F-4D97-AF65-F5344CB8AC3E}">
        <p14:creationId xmlns:p14="http://schemas.microsoft.com/office/powerpoint/2010/main" val="1060792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Coercive Acts (concluded)</a:t>
            </a:r>
            <a:endParaRPr lang="en-US" dirty="0"/>
          </a:p>
        </p:txBody>
      </p:sp>
      <p:sp>
        <p:nvSpPr>
          <p:cNvPr id="3" name="Content Placeholder 2"/>
          <p:cNvSpPr>
            <a:spLocks noGrp="1"/>
          </p:cNvSpPr>
          <p:nvPr>
            <p:ph idx="1"/>
          </p:nvPr>
        </p:nvSpPr>
        <p:spPr/>
        <p:txBody>
          <a:bodyPr/>
          <a:lstStyle/>
          <a:p>
            <a:r>
              <a:rPr lang="en-US" dirty="0" smtClean="0"/>
              <a:t>The Quartering Act (June 2, 1774)</a:t>
            </a:r>
          </a:p>
          <a:p>
            <a:pPr lvl="1"/>
            <a:r>
              <a:rPr lang="en-US" dirty="0" smtClean="0"/>
              <a:t>In Case Barracks Proximate to the Place Where They are Needed are Not Provided by the North American Authorities, Officers May Quarter Them</a:t>
            </a:r>
          </a:p>
          <a:p>
            <a:pPr lvl="1"/>
            <a:r>
              <a:rPr lang="en-US" dirty="0" smtClean="0"/>
              <a:t>On 24 Hours’ Notice, the Governor May Requisition “so many uninhabited houses, out-houses, barns, or other buildings, as he shall think necessary….”</a:t>
            </a:r>
          </a:p>
          <a:p>
            <a:pPr lvl="1"/>
            <a:r>
              <a:rPr lang="en-US" dirty="0" smtClean="0"/>
              <a:t>This Act Will Remain in Effect for Two Years</a:t>
            </a:r>
            <a:endParaRPr lang="en-US" dirty="0"/>
          </a:p>
        </p:txBody>
      </p:sp>
    </p:spTree>
    <p:extLst>
      <p:ext uri="{BB962C8B-B14F-4D97-AF65-F5344CB8AC3E}">
        <p14:creationId xmlns:p14="http://schemas.microsoft.com/office/powerpoint/2010/main" val="3237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Quebec Act</a:t>
            </a:r>
            <a:endParaRPr lang="en-US" dirty="0"/>
          </a:p>
        </p:txBody>
      </p:sp>
      <p:sp>
        <p:nvSpPr>
          <p:cNvPr id="3" name="Content Placeholder 2"/>
          <p:cNvSpPr>
            <a:spLocks noGrp="1"/>
          </p:cNvSpPr>
          <p:nvPr>
            <p:ph idx="1"/>
          </p:nvPr>
        </p:nvSpPr>
        <p:spPr/>
        <p:txBody>
          <a:bodyPr>
            <a:normAutofit lnSpcReduction="10000"/>
          </a:bodyPr>
          <a:lstStyle/>
          <a:p>
            <a:r>
              <a:rPr lang="en-US" dirty="0" smtClean="0"/>
              <a:t>Unfortunate Coincidence of Coercive/Intolerable Acts and Quebec Act (the latter June 22, 1774)</a:t>
            </a:r>
          </a:p>
          <a:p>
            <a:r>
              <a:rPr lang="en-US" dirty="0" smtClean="0"/>
              <a:t>Interim Status of Quebec Since 1763</a:t>
            </a:r>
          </a:p>
          <a:p>
            <a:r>
              <a:rPr lang="en-US" dirty="0" smtClean="0"/>
              <a:t>Extended Quebec’s Boundary to the Ohio River</a:t>
            </a:r>
          </a:p>
          <a:p>
            <a:r>
              <a:rPr lang="en-US" dirty="0" smtClean="0"/>
              <a:t>Quebecois May Keep Roman Catholicism, Subject to the King’s Supremacy</a:t>
            </a:r>
          </a:p>
          <a:p>
            <a:r>
              <a:rPr lang="en-US" dirty="0" smtClean="0"/>
              <a:t>The King May Appoint a Ruling Council for Quebec</a:t>
            </a:r>
          </a:p>
          <a:p>
            <a:r>
              <a:rPr lang="en-US" dirty="0" smtClean="0"/>
              <a:t>Many Colonists, Including Samuel Adams, Saw This as a Threatening </a:t>
            </a:r>
            <a:r>
              <a:rPr lang="en-US" dirty="0" smtClean="0"/>
              <a:t>Development</a:t>
            </a:r>
          </a:p>
          <a:p>
            <a:pPr marL="457200" lvl="1" indent="0">
              <a:buNone/>
            </a:pPr>
            <a:r>
              <a:rPr lang="en-US" sz="1800" dirty="0" smtClean="0"/>
              <a:t>finis</a:t>
            </a:r>
            <a:endParaRPr lang="en-US" sz="1800" dirty="0"/>
          </a:p>
        </p:txBody>
      </p:sp>
    </p:spTree>
    <p:extLst>
      <p:ext uri="{BB962C8B-B14F-4D97-AF65-F5344CB8AC3E}">
        <p14:creationId xmlns:p14="http://schemas.microsoft.com/office/powerpoint/2010/main" val="2878107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Gaspee</a:t>
            </a:r>
            <a:r>
              <a:rPr lang="en-US" dirty="0" smtClean="0"/>
              <a:t> </a:t>
            </a:r>
            <a:r>
              <a:rPr lang="en-US" dirty="0" smtClean="0"/>
              <a:t>Incident</a:t>
            </a:r>
            <a:endParaRPr lang="en-US" dirty="0"/>
          </a:p>
        </p:txBody>
      </p:sp>
      <p:sp>
        <p:nvSpPr>
          <p:cNvPr id="3" name="Content Placeholder 2"/>
          <p:cNvSpPr>
            <a:spLocks noGrp="1"/>
          </p:cNvSpPr>
          <p:nvPr>
            <p:ph idx="1"/>
          </p:nvPr>
        </p:nvSpPr>
        <p:spPr/>
        <p:txBody>
          <a:bodyPr>
            <a:normAutofit/>
          </a:bodyPr>
          <a:lstStyle/>
          <a:p>
            <a:r>
              <a:rPr lang="en-US" dirty="0" smtClean="0"/>
              <a:t>June 9, 1773, the British Customs Ship </a:t>
            </a:r>
            <a:r>
              <a:rPr lang="en-US" dirty="0" err="1" smtClean="0"/>
              <a:t>Gaspee</a:t>
            </a:r>
            <a:r>
              <a:rPr lang="en-US" dirty="0" smtClean="0"/>
              <a:t> Ran </a:t>
            </a:r>
            <a:r>
              <a:rPr lang="en-US" dirty="0"/>
              <a:t>A</a:t>
            </a:r>
            <a:r>
              <a:rPr lang="en-US" dirty="0" smtClean="0"/>
              <a:t>ground </a:t>
            </a:r>
            <a:r>
              <a:rPr lang="en-US" dirty="0"/>
              <a:t>N</a:t>
            </a:r>
            <a:r>
              <a:rPr lang="en-US" dirty="0" smtClean="0"/>
              <a:t>ear Providence, Rhode Island.</a:t>
            </a:r>
          </a:p>
          <a:p>
            <a:r>
              <a:rPr lang="en-US" dirty="0" smtClean="0"/>
              <a:t>Several Boatloads of Rhode Islanders Boarded the Ship, Wounded the Captain, Sent the Crew </a:t>
            </a:r>
            <a:r>
              <a:rPr lang="en-US" dirty="0"/>
              <a:t>A</a:t>
            </a:r>
            <a:r>
              <a:rPr lang="en-US" dirty="0" smtClean="0"/>
              <a:t>shore, and Burned the Ship to the Water.</a:t>
            </a:r>
          </a:p>
          <a:p>
            <a:r>
              <a:rPr lang="en-US" dirty="0" smtClean="0"/>
              <a:t>In Response, the British Cabinet Offered a £500 Reward for Information on the Perpetrators.</a:t>
            </a:r>
          </a:p>
          <a:p>
            <a:r>
              <a:rPr lang="en-US" dirty="0" smtClean="0"/>
              <a:t>The Cabinet also Sent a Royal </a:t>
            </a:r>
            <a:r>
              <a:rPr lang="en-US" dirty="0"/>
              <a:t>C</a:t>
            </a:r>
            <a:r>
              <a:rPr lang="en-US" dirty="0" smtClean="0"/>
              <a:t>ommission to North America to Investigate.  Nothing Came of the Investigation</a:t>
            </a:r>
            <a:r>
              <a:rPr lang="en-US" dirty="0" smtClean="0"/>
              <a:t>.</a:t>
            </a:r>
            <a:endParaRPr lang="en-US" dirty="0" smtClean="0"/>
          </a:p>
        </p:txBody>
      </p:sp>
    </p:spTree>
    <p:extLst>
      <p:ext uri="{BB962C8B-B14F-4D97-AF65-F5344CB8AC3E}">
        <p14:creationId xmlns:p14="http://schemas.microsoft.com/office/powerpoint/2010/main" val="1912484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Aftermath of the </a:t>
            </a:r>
            <a:r>
              <a:rPr lang="en-US" dirty="0" err="1" smtClean="0"/>
              <a:t>Gaspee</a:t>
            </a:r>
            <a:r>
              <a:rPr lang="en-US" dirty="0" smtClean="0"/>
              <a:t> Incident</a:t>
            </a:r>
            <a:endParaRPr lang="en-US" dirty="0"/>
          </a:p>
        </p:txBody>
      </p:sp>
      <p:sp>
        <p:nvSpPr>
          <p:cNvPr id="3" name="Content Placeholder 2"/>
          <p:cNvSpPr>
            <a:spLocks noGrp="1"/>
          </p:cNvSpPr>
          <p:nvPr>
            <p:ph idx="1"/>
          </p:nvPr>
        </p:nvSpPr>
        <p:spPr/>
        <p:txBody>
          <a:bodyPr/>
          <a:lstStyle/>
          <a:p>
            <a:r>
              <a:rPr lang="en-US" dirty="0"/>
              <a:t>The Virginia House of Burgesses Established a Committee of Correspondence to Coordinate Inter-Colonial Resistance to “proceedings tending to deprive” them “of their ancient, legal and constitutional Rights.”</a:t>
            </a:r>
          </a:p>
          <a:p>
            <a:r>
              <a:rPr lang="en-US" dirty="0"/>
              <a:t>Within a year, </a:t>
            </a:r>
            <a:r>
              <a:rPr lang="en-US"/>
              <a:t>all </a:t>
            </a:r>
            <a:r>
              <a:rPr lang="en-US" smtClean="0"/>
              <a:t>of the </a:t>
            </a:r>
            <a:r>
              <a:rPr lang="en-US" dirty="0"/>
              <a:t>thirteen except Pennsylvania and North Carolina had copied Virginia’s move.  These committees would be key to later colonial resistance</a:t>
            </a:r>
            <a:r>
              <a:rPr lang="en-US" dirty="0" smtClean="0"/>
              <a:t>.</a:t>
            </a:r>
            <a:endParaRPr lang="en-US" dirty="0"/>
          </a:p>
        </p:txBody>
      </p:sp>
    </p:spTree>
    <p:extLst>
      <p:ext uri="{BB962C8B-B14F-4D97-AF65-F5344CB8AC3E}">
        <p14:creationId xmlns:p14="http://schemas.microsoft.com/office/powerpoint/2010/main" val="664794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Tea Act</a:t>
            </a:r>
            <a:endParaRPr lang="en-US" dirty="0"/>
          </a:p>
        </p:txBody>
      </p:sp>
      <p:sp>
        <p:nvSpPr>
          <p:cNvPr id="3" name="Content Placeholder 2"/>
          <p:cNvSpPr>
            <a:spLocks noGrp="1"/>
          </p:cNvSpPr>
          <p:nvPr>
            <p:ph idx="1"/>
          </p:nvPr>
        </p:nvSpPr>
        <p:spPr/>
        <p:txBody>
          <a:bodyPr/>
          <a:lstStyle/>
          <a:p>
            <a:r>
              <a:rPr lang="en-US" dirty="0" smtClean="0"/>
              <a:t>Adopted May 10, 1773</a:t>
            </a:r>
          </a:p>
          <a:p>
            <a:r>
              <a:rPr lang="en-US" dirty="0" smtClean="0"/>
              <a:t>Exempted East India Company Tea from British Taxation</a:t>
            </a:r>
          </a:p>
          <a:p>
            <a:r>
              <a:rPr lang="en-US" dirty="0" smtClean="0"/>
              <a:t>The King’s Treasury Commissioners May Authorize Sale of as Much East India Company Tea to America as They Like</a:t>
            </a:r>
          </a:p>
        </p:txBody>
      </p:sp>
    </p:spTree>
    <p:extLst>
      <p:ext uri="{BB962C8B-B14F-4D97-AF65-F5344CB8AC3E}">
        <p14:creationId xmlns:p14="http://schemas.microsoft.com/office/powerpoint/2010/main" val="2518295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Philadelphia Opposition to the Tea Act</a:t>
            </a:r>
            <a:endParaRPr lang="en-US" dirty="0"/>
          </a:p>
        </p:txBody>
      </p:sp>
      <p:sp>
        <p:nvSpPr>
          <p:cNvPr id="3" name="Content Placeholder 2"/>
          <p:cNvSpPr>
            <a:spLocks noGrp="1"/>
          </p:cNvSpPr>
          <p:nvPr>
            <p:ph idx="1"/>
          </p:nvPr>
        </p:nvSpPr>
        <p:spPr/>
        <p:txBody>
          <a:bodyPr/>
          <a:lstStyle/>
          <a:p>
            <a:r>
              <a:rPr lang="en-US" dirty="0" smtClean="0"/>
              <a:t>Philadelphia Mass Meeting (October 16, 1773)</a:t>
            </a:r>
          </a:p>
          <a:p>
            <a:pPr lvl="1"/>
            <a:r>
              <a:rPr lang="en-US" dirty="0"/>
              <a:t>Resolves That the Tea Act is Part of a “ministerial plan [to] introduce arbitrary government and slavery”</a:t>
            </a:r>
          </a:p>
          <a:p>
            <a:pPr lvl="1"/>
            <a:r>
              <a:rPr lang="en-US" dirty="0"/>
              <a:t>Resolves That Anyone Who “countenanced” the Tea Act “an enemy to his country”</a:t>
            </a:r>
          </a:p>
          <a:p>
            <a:pPr lvl="1"/>
            <a:r>
              <a:rPr lang="en-US" dirty="0"/>
              <a:t>Appointed Men to Urge Philadelphia Tea Act Consignees to Resign—Which the Consignees Soon </a:t>
            </a:r>
            <a:r>
              <a:rPr lang="en-US" dirty="0" smtClean="0"/>
              <a:t>Did</a:t>
            </a:r>
          </a:p>
        </p:txBody>
      </p:sp>
    </p:spTree>
    <p:extLst>
      <p:ext uri="{BB962C8B-B14F-4D97-AF65-F5344CB8AC3E}">
        <p14:creationId xmlns:p14="http://schemas.microsoft.com/office/powerpoint/2010/main" val="853426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York Opposition to the Tea Act</a:t>
            </a:r>
            <a:endParaRPr lang="en-US" dirty="0"/>
          </a:p>
        </p:txBody>
      </p:sp>
      <p:sp>
        <p:nvSpPr>
          <p:cNvPr id="3" name="Content Placeholder 2"/>
          <p:cNvSpPr>
            <a:spLocks noGrp="1"/>
          </p:cNvSpPr>
          <p:nvPr>
            <p:ph idx="1"/>
          </p:nvPr>
        </p:nvSpPr>
        <p:spPr/>
        <p:txBody>
          <a:bodyPr>
            <a:normAutofit fontScale="92500" lnSpcReduction="10000"/>
          </a:bodyPr>
          <a:lstStyle/>
          <a:p>
            <a:r>
              <a:rPr lang="en-US" dirty="0"/>
              <a:t>New York Sons of Liberty “Association and Resolves” (December 15, 1773)</a:t>
            </a:r>
          </a:p>
          <a:p>
            <a:pPr lvl="1"/>
            <a:r>
              <a:rPr lang="en-US" dirty="0" smtClean="0"/>
              <a:t>“It is essential to the freedom and security of a free people, that no taxes be imposed upon them but by their own consent, or their representatives.  For ‘what property have they in that which another may, by right, take when he pleases to himself?’”</a:t>
            </a:r>
          </a:p>
          <a:p>
            <a:pPr lvl="1"/>
            <a:r>
              <a:rPr lang="en-US" dirty="0" smtClean="0"/>
              <a:t>“The former is the undoubted right of Englishmen….”</a:t>
            </a:r>
          </a:p>
          <a:p>
            <a:pPr lvl="1"/>
            <a:r>
              <a:rPr lang="en-US" dirty="0" smtClean="0"/>
              <a:t>The Tea Tax is “</a:t>
            </a:r>
            <a:r>
              <a:rPr lang="en-US" i="1" dirty="0" smtClean="0"/>
              <a:t>a test of the parliamentary right to tax us</a:t>
            </a:r>
            <a:r>
              <a:rPr lang="en-US" dirty="0" smtClean="0"/>
              <a:t>”</a:t>
            </a:r>
          </a:p>
          <a:p>
            <a:pPr lvl="1"/>
            <a:r>
              <a:rPr lang="en-US" dirty="0" smtClean="0"/>
              <a:t>If the Tea Bound for North America is Sold, “we shall have no property that we can call our own, and then we may bid adieu to American liberty.”</a:t>
            </a:r>
          </a:p>
          <a:p>
            <a:pPr lvl="1"/>
            <a:r>
              <a:rPr lang="en-US" dirty="0" smtClean="0"/>
              <a:t>To Prevent This, We Associate Together, Recognizing Any Who Helps Introduce Taxed Tea Into America as “an enemy to the liberties of America.”  Ditto Any Who Help Unload It, and Any Who Sell or Buy It.</a:t>
            </a:r>
          </a:p>
          <a:p>
            <a:pPr lvl="1"/>
            <a:r>
              <a:rPr lang="en-US" dirty="0" smtClean="0"/>
              <a:t>We Will Not “deal with, or employ, or have any connection” With Any Such Person.</a:t>
            </a:r>
            <a:endParaRPr lang="en-US" dirty="0"/>
          </a:p>
        </p:txBody>
      </p:sp>
    </p:spTree>
    <p:extLst>
      <p:ext uri="{BB962C8B-B14F-4D97-AF65-F5344CB8AC3E}">
        <p14:creationId xmlns:p14="http://schemas.microsoft.com/office/powerpoint/2010/main" val="2476602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Boston Tea Party—A Skeptic’s Account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Contemporary, Bostonian John Andrews, Described the Event:</a:t>
            </a:r>
          </a:p>
          <a:p>
            <a:pPr lvl="1"/>
            <a:r>
              <a:rPr lang="en-US" dirty="0" smtClean="0"/>
              <a:t>“Ten thousand pounds sterling of the East India Company’s tea was destroyed the night, or rather evening before last….”</a:t>
            </a:r>
          </a:p>
          <a:p>
            <a:pPr lvl="1"/>
            <a:r>
              <a:rPr lang="en-US" dirty="0" smtClean="0"/>
              <a:t>“They mustered, I’m told, upon Fort Hill, to the number of about two hundred, and proceeded, two by two, to Griffin’s wharf, where [ships commanded by] Hall, Bruce, and Coffin lay, each with 114 chests of the ill fated article on board….”</a:t>
            </a:r>
          </a:p>
          <a:p>
            <a:pPr lvl="1"/>
            <a:r>
              <a:rPr lang="en-US" dirty="0" smtClean="0"/>
              <a:t>The Men “took the greatest care” Not to Damage Anything Else</a:t>
            </a:r>
          </a:p>
          <a:p>
            <a:pPr lvl="1"/>
            <a:r>
              <a:rPr lang="en-US" dirty="0" smtClean="0"/>
              <a:t>“They say the actors were Indians from Narragansett.”</a:t>
            </a:r>
          </a:p>
          <a:p>
            <a:pPr lvl="1"/>
            <a:r>
              <a:rPr lang="en-US" dirty="0" smtClean="0"/>
              <a:t>“Not the least insult was offered to any person, save one Captain Conner… who had ripped up the lining of his coat and waistcoat under the arms, and watching his opportunity had nearly filled ’</a:t>
            </a:r>
            <a:r>
              <a:rPr lang="en-US" dirty="0" err="1" smtClean="0"/>
              <a:t>em</a:t>
            </a:r>
            <a:r>
              <a:rPr lang="en-US" dirty="0" smtClean="0"/>
              <a:t> with tea, but being detected, was handled pretty roughly.  They … stripped him of his clothes, [and] gave him a coat of mud, with a severe bruising into the bargain; and nothing but their utter aversion to make any disturbance prevented his being tarred and feathered.”</a:t>
            </a:r>
          </a:p>
        </p:txBody>
      </p:sp>
    </p:spTree>
    <p:extLst>
      <p:ext uri="{BB962C8B-B14F-4D97-AF65-F5344CB8AC3E}">
        <p14:creationId xmlns:p14="http://schemas.microsoft.com/office/powerpoint/2010/main" val="322193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British Response I:  Franklin in the Cockpit</a:t>
            </a:r>
            <a:endParaRPr lang="en-US" dirty="0"/>
          </a:p>
        </p:txBody>
      </p:sp>
      <p:sp>
        <p:nvSpPr>
          <p:cNvPr id="3" name="Content Placeholder 2"/>
          <p:cNvSpPr>
            <a:spLocks noGrp="1"/>
          </p:cNvSpPr>
          <p:nvPr>
            <p:ph idx="1"/>
          </p:nvPr>
        </p:nvSpPr>
        <p:spPr/>
        <p:txBody>
          <a:bodyPr>
            <a:normAutofit fontScale="92500"/>
          </a:bodyPr>
          <a:lstStyle/>
          <a:p>
            <a:r>
              <a:rPr lang="en-US" dirty="0" smtClean="0"/>
              <a:t>The Massachusetts House of Representatives’ Petition for the Removal of Governor Hutchinson and His Lieutenant Governor Lay Before the Privy Council When News of the Tea Party Arrived in England.</a:t>
            </a:r>
          </a:p>
          <a:p>
            <a:r>
              <a:rPr lang="en-US" dirty="0" smtClean="0"/>
              <a:t>In Response, Attorney General Alexander </a:t>
            </a:r>
            <a:r>
              <a:rPr lang="en-US" dirty="0" err="1" smtClean="0"/>
              <a:t>Wedderburn</a:t>
            </a:r>
            <a:r>
              <a:rPr lang="en-US" dirty="0" smtClean="0"/>
              <a:t> Gave Massachusetts’ Agent Benjamin Franklin a Severe Dressing-Down Before the Privy Council on January 29.  Supposedly, Franklin, Who Had Stood Silent Through </a:t>
            </a:r>
            <a:r>
              <a:rPr lang="en-US" dirty="0" err="1" smtClean="0"/>
              <a:t>Wedderburn’s</a:t>
            </a:r>
            <a:r>
              <a:rPr lang="en-US" dirty="0" smtClean="0"/>
              <a:t> Verbal Assault, Whispered to Him on His Way Out of the Room, “I will make your master a very small king for this.”</a:t>
            </a:r>
          </a:p>
          <a:p>
            <a:r>
              <a:rPr lang="en-US" dirty="0" smtClean="0"/>
              <a:t>Next Day, Franklin Was Fired as Deputy Postmaster General for America</a:t>
            </a:r>
            <a:endParaRPr lang="en-US" dirty="0"/>
          </a:p>
        </p:txBody>
      </p:sp>
    </p:spTree>
    <p:extLst>
      <p:ext uri="{BB962C8B-B14F-4D97-AF65-F5344CB8AC3E}">
        <p14:creationId xmlns:p14="http://schemas.microsoft.com/office/powerpoint/2010/main" val="2878258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British Response II:  The Coercive Acts</a:t>
            </a:r>
            <a:endParaRPr lang="en-US" dirty="0"/>
          </a:p>
        </p:txBody>
      </p:sp>
      <p:sp>
        <p:nvSpPr>
          <p:cNvPr id="3" name="Content Placeholder 2"/>
          <p:cNvSpPr>
            <a:spLocks noGrp="1"/>
          </p:cNvSpPr>
          <p:nvPr>
            <p:ph idx="1"/>
          </p:nvPr>
        </p:nvSpPr>
        <p:spPr/>
        <p:txBody>
          <a:bodyPr/>
          <a:lstStyle/>
          <a:p>
            <a:r>
              <a:rPr lang="en-US" dirty="0" smtClean="0"/>
              <a:t>The Boston Port Act (March 31, 1774)</a:t>
            </a:r>
          </a:p>
          <a:p>
            <a:pPr lvl="1"/>
            <a:r>
              <a:rPr lang="en-US" dirty="0" smtClean="0"/>
              <a:t>His Majesty’s Subjects in Boston Have Been Fractious to the Point of Endangering His Customs Agents There</a:t>
            </a:r>
          </a:p>
          <a:p>
            <a:pPr lvl="1"/>
            <a:r>
              <a:rPr lang="en-US" dirty="0" smtClean="0"/>
              <a:t>Therefore, No Cargo May Leave or Enter Boston Harbor, on Pain of Forfeiture of Ship and Cargo</a:t>
            </a:r>
          </a:p>
          <a:p>
            <a:pPr lvl="1"/>
            <a:r>
              <a:rPr lang="en-US" dirty="0" smtClean="0"/>
              <a:t>Military Cargoes, Food for the Inhabitants, and Fuel for the Inhabitants are Excepted</a:t>
            </a:r>
          </a:p>
          <a:p>
            <a:pPr lvl="1"/>
            <a:r>
              <a:rPr lang="en-US" dirty="0" smtClean="0"/>
              <a:t>Only Compensation of the East India Company for Its Loss Will Lift This Ban</a:t>
            </a:r>
            <a:endParaRPr lang="en-US" dirty="0"/>
          </a:p>
        </p:txBody>
      </p:sp>
    </p:spTree>
    <p:extLst>
      <p:ext uri="{BB962C8B-B14F-4D97-AF65-F5344CB8AC3E}">
        <p14:creationId xmlns:p14="http://schemas.microsoft.com/office/powerpoint/2010/main" val="3204052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4369</TotalTime>
  <Words>1294</Words>
  <Application>Microsoft Office PowerPoint</Application>
  <PresentationFormat>Widescreen</PresentationFormat>
  <Paragraphs>73</Paragraphs>
  <Slides>13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The Boston Tea Party</vt:lpstr>
      <vt:lpstr>The Gaspee Incident</vt:lpstr>
      <vt:lpstr>Aftermath of the Gaspee Incident</vt:lpstr>
      <vt:lpstr>The Tea Act</vt:lpstr>
      <vt:lpstr>Philadelphia Opposition to the Tea Act</vt:lpstr>
      <vt:lpstr>New York Opposition to the Tea Act</vt:lpstr>
      <vt:lpstr>The Boston Tea Party—A Skeptic’s Account</vt:lpstr>
      <vt:lpstr>British Response I:  Franklin in the Cockpit</vt:lpstr>
      <vt:lpstr>British Response II:  The Coercive Acts</vt:lpstr>
      <vt:lpstr>The Coercive Acts (cont’d)</vt:lpstr>
      <vt:lpstr>The Coercive Acts (further cont’d)</vt:lpstr>
      <vt:lpstr>The Coercive Acts (concluded)</vt:lpstr>
      <vt:lpstr>The Quebec Act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30</cp:revision>
  <dcterms:created xsi:type="dcterms:W3CDTF">2014-02-25T18:30:46Z</dcterms:created>
  <dcterms:modified xsi:type="dcterms:W3CDTF">2014-06-13T02:28:07Z</dcterms:modified>
</cp:coreProperties>
</file>