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7" r:id="rId6"/>
    <p:sldId id="260" r:id="rId7"/>
    <p:sldId id="261" r:id="rId8"/>
    <p:sldId id="262" r:id="rId9"/>
    <p:sldId id="263" r:id="rId10"/>
    <p:sldId id="264" r:id="rId11"/>
    <p:sldId id="265" r:id="rId12"/>
    <p:sldId id="266"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3" autoAdjust="0"/>
    <p:restoredTop sz="94660"/>
  </p:normalViewPr>
  <p:slideViewPr>
    <p:cSldViewPr snapToGrid="0">
      <p:cViewPr varScale="1">
        <p:scale>
          <a:sx n="55" d="100"/>
          <a:sy n="55" d="100"/>
        </p:scale>
        <p:origin x="54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45624-1E43-47F1-A659-B3945035B9D7}" type="datetimeFigureOut">
              <a:rPr lang="en-US" smtClean="0"/>
              <a:t>6/14/2014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86CD61-063D-4B2E-A21E-95FC88892DED}" type="slidenum">
              <a:rPr lang="en-US" smtClean="0"/>
              <a:t>‹#›</a:t>
            </a:fld>
            <a:endParaRPr lang="en-US"/>
          </a:p>
        </p:txBody>
      </p:sp>
    </p:spTree>
    <p:extLst>
      <p:ext uri="{BB962C8B-B14F-4D97-AF65-F5344CB8AC3E}">
        <p14:creationId xmlns:p14="http://schemas.microsoft.com/office/powerpoint/2010/main" val="1125342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86CD61-063D-4B2E-A21E-95FC88892DED}" type="slidenum">
              <a:rPr lang="en-US" smtClean="0"/>
              <a:t>1</a:t>
            </a:fld>
            <a:endParaRPr lang="en-US"/>
          </a:p>
        </p:txBody>
      </p:sp>
    </p:spTree>
    <p:extLst>
      <p:ext uri="{BB962C8B-B14F-4D97-AF65-F5344CB8AC3E}">
        <p14:creationId xmlns:p14="http://schemas.microsoft.com/office/powerpoint/2010/main" val="3296655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86CD61-063D-4B2E-A21E-95FC88892DED}" type="slidenum">
              <a:rPr lang="en-US" smtClean="0"/>
              <a:t>2</a:t>
            </a:fld>
            <a:endParaRPr lang="en-US"/>
          </a:p>
        </p:txBody>
      </p:sp>
    </p:spTree>
    <p:extLst>
      <p:ext uri="{BB962C8B-B14F-4D97-AF65-F5344CB8AC3E}">
        <p14:creationId xmlns:p14="http://schemas.microsoft.com/office/powerpoint/2010/main" val="2117891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86CD61-063D-4B2E-A21E-95FC88892DED}" type="slidenum">
              <a:rPr lang="en-US" smtClean="0"/>
              <a:t>3</a:t>
            </a:fld>
            <a:endParaRPr lang="en-US"/>
          </a:p>
        </p:txBody>
      </p:sp>
    </p:spTree>
    <p:extLst>
      <p:ext uri="{BB962C8B-B14F-4D97-AF65-F5344CB8AC3E}">
        <p14:creationId xmlns:p14="http://schemas.microsoft.com/office/powerpoint/2010/main" val="4228709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E12F2E-5889-43AF-B9D3-40BA1C502EFC}"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3971429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E12F2E-5889-43AF-B9D3-40BA1C502EFC}"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4094023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E12F2E-5889-43AF-B9D3-40BA1C502EFC}"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3527524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E12F2E-5889-43AF-B9D3-40BA1C502EFC}"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907203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E12F2E-5889-43AF-B9D3-40BA1C502EFC}" type="datetimeFigureOut">
              <a:rPr lang="en-US" smtClean="0"/>
              <a:t>6/14/2014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3158788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E12F2E-5889-43AF-B9D3-40BA1C502EFC}" type="datetimeFigureOut">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1334163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E12F2E-5889-43AF-B9D3-40BA1C502EFC}" type="datetimeFigureOut">
              <a:rPr lang="en-US" smtClean="0"/>
              <a:t>6/14/2014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1430951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E12F2E-5889-43AF-B9D3-40BA1C502EFC}" type="datetimeFigureOut">
              <a:rPr lang="en-US" smtClean="0"/>
              <a:t>6/14/2014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3794451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E12F2E-5889-43AF-B9D3-40BA1C502EFC}" type="datetimeFigureOut">
              <a:rPr lang="en-US" smtClean="0"/>
              <a:t>6/14/2014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1012255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12F2E-5889-43AF-B9D3-40BA1C502EFC}" type="datetimeFigureOut">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3620744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12F2E-5889-43AF-B9D3-40BA1C502EFC}" type="datetimeFigureOut">
              <a:rPr lang="en-US" smtClean="0"/>
              <a:t>6/14/2014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913B41-33D6-4757-AF46-1C2ED0AD8503}" type="slidenum">
              <a:rPr lang="en-US" smtClean="0"/>
              <a:t>‹#›</a:t>
            </a:fld>
            <a:endParaRPr lang="en-US"/>
          </a:p>
        </p:txBody>
      </p:sp>
    </p:spTree>
    <p:extLst>
      <p:ext uri="{BB962C8B-B14F-4D97-AF65-F5344CB8AC3E}">
        <p14:creationId xmlns:p14="http://schemas.microsoft.com/office/powerpoint/2010/main" val="489146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E12F2E-5889-43AF-B9D3-40BA1C502EFC}" type="datetimeFigureOut">
              <a:rPr lang="en-US" smtClean="0"/>
              <a:t>6/14/2014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913B41-33D6-4757-AF46-1C2ED0AD8503}" type="slidenum">
              <a:rPr lang="en-US" smtClean="0"/>
              <a:t>‹#›</a:t>
            </a:fld>
            <a:endParaRPr lang="en-US"/>
          </a:p>
        </p:txBody>
      </p:sp>
    </p:spTree>
    <p:extLst>
      <p:ext uri="{BB962C8B-B14F-4D97-AF65-F5344CB8AC3E}">
        <p14:creationId xmlns:p14="http://schemas.microsoft.com/office/powerpoint/2010/main" val="796483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And the War Came</a:t>
            </a:r>
            <a:endParaRPr lang="en-US" dirty="0"/>
          </a:p>
        </p:txBody>
      </p:sp>
      <p:sp>
        <p:nvSpPr>
          <p:cNvPr id="3" name="Subtitle 2"/>
          <p:cNvSpPr>
            <a:spLocks noGrp="1"/>
          </p:cNvSpPr>
          <p:nvPr>
            <p:ph type="subTitle" idx="1"/>
          </p:nvPr>
        </p:nvSpPr>
        <p:spPr/>
        <p:txBody>
          <a:bodyPr/>
          <a:lstStyle/>
          <a:p>
            <a:r>
              <a:rPr lang="en-US" dirty="0" smtClean="0"/>
              <a:t>Lecture 9</a:t>
            </a:r>
            <a:endParaRPr lang="en-US" dirty="0"/>
          </a:p>
        </p:txBody>
      </p:sp>
    </p:spTree>
    <p:extLst>
      <p:ext uri="{BB962C8B-B14F-4D97-AF65-F5344CB8AC3E}">
        <p14:creationId xmlns:p14="http://schemas.microsoft.com/office/powerpoint/2010/main" val="242087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Continental Association (Oct. 20, 1774)</a:t>
            </a:r>
            <a:endParaRPr lang="en-US" dirty="0"/>
          </a:p>
        </p:txBody>
      </p:sp>
      <p:sp>
        <p:nvSpPr>
          <p:cNvPr id="3" name="Content Placeholder 2"/>
          <p:cNvSpPr>
            <a:spLocks noGrp="1"/>
          </p:cNvSpPr>
          <p:nvPr>
            <p:ph idx="1"/>
          </p:nvPr>
        </p:nvSpPr>
        <p:spPr/>
        <p:txBody>
          <a:bodyPr/>
          <a:lstStyle/>
          <a:p>
            <a:r>
              <a:rPr lang="en-US" dirty="0" smtClean="0"/>
              <a:t>Six Days Later, Congress Adopted the Continental Association</a:t>
            </a:r>
          </a:p>
          <a:p>
            <a:r>
              <a:rPr lang="en-US" dirty="0" smtClean="0"/>
              <a:t>It Looked to Bans and Imports and Exports From and To Britain and Ireland</a:t>
            </a:r>
          </a:p>
          <a:p>
            <a:r>
              <a:rPr lang="en-US" dirty="0" smtClean="0"/>
              <a:t>It Adopted a Schedule for Implementation of This Policy</a:t>
            </a:r>
          </a:p>
          <a:p>
            <a:r>
              <a:rPr lang="en-US" dirty="0" smtClean="0"/>
              <a:t>It Provided for Local Enforcement</a:t>
            </a:r>
          </a:p>
          <a:p>
            <a:r>
              <a:rPr lang="en-US" dirty="0" smtClean="0"/>
              <a:t>It Said It Would Continue Until the Offending British Legislation Was Repealed</a:t>
            </a:r>
            <a:endParaRPr lang="en-US" dirty="0"/>
          </a:p>
        </p:txBody>
      </p:sp>
    </p:spTree>
    <p:extLst>
      <p:ext uri="{BB962C8B-B14F-4D97-AF65-F5344CB8AC3E}">
        <p14:creationId xmlns:p14="http://schemas.microsoft.com/office/powerpoint/2010/main" val="57840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Congressional Acts</a:t>
            </a:r>
            <a:endParaRPr lang="en-US" dirty="0"/>
          </a:p>
        </p:txBody>
      </p:sp>
      <p:sp>
        <p:nvSpPr>
          <p:cNvPr id="3" name="Content Placeholder 2"/>
          <p:cNvSpPr>
            <a:spLocks noGrp="1"/>
          </p:cNvSpPr>
          <p:nvPr>
            <p:ph idx="1"/>
          </p:nvPr>
        </p:nvSpPr>
        <p:spPr/>
        <p:txBody>
          <a:bodyPr/>
          <a:lstStyle/>
          <a:p>
            <a:r>
              <a:rPr lang="en-US" dirty="0" smtClean="0"/>
              <a:t>It Sent the Declaration and Resolves to England</a:t>
            </a:r>
          </a:p>
          <a:p>
            <a:r>
              <a:rPr lang="en-US" dirty="0" smtClean="0"/>
              <a:t>It Sent a Petition to George III</a:t>
            </a:r>
          </a:p>
          <a:p>
            <a:r>
              <a:rPr lang="en-US" dirty="0" smtClean="0"/>
              <a:t>It Sent an “Address to the People of Great Britain”</a:t>
            </a:r>
          </a:p>
          <a:p>
            <a:r>
              <a:rPr lang="en-US" dirty="0" smtClean="0"/>
              <a:t>It Ignored Parliament </a:t>
            </a:r>
            <a:endParaRPr lang="en-US" dirty="0"/>
          </a:p>
        </p:txBody>
      </p:sp>
    </p:spTree>
    <p:extLst>
      <p:ext uri="{BB962C8B-B14F-4D97-AF65-F5344CB8AC3E}">
        <p14:creationId xmlns:p14="http://schemas.microsoft.com/office/powerpoint/2010/main" val="3845505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British Politics</a:t>
            </a:r>
            <a:endParaRPr lang="en-US" dirty="0"/>
          </a:p>
        </p:txBody>
      </p:sp>
      <p:sp>
        <p:nvSpPr>
          <p:cNvPr id="3" name="Content Placeholder 2"/>
          <p:cNvSpPr>
            <a:spLocks noGrp="1"/>
          </p:cNvSpPr>
          <p:nvPr>
            <p:ph idx="1"/>
          </p:nvPr>
        </p:nvSpPr>
        <p:spPr/>
        <p:txBody>
          <a:bodyPr/>
          <a:lstStyle/>
          <a:p>
            <a:r>
              <a:rPr lang="en-US" dirty="0" smtClean="0"/>
              <a:t>George III Insisted the Colonists Submit</a:t>
            </a:r>
          </a:p>
          <a:p>
            <a:r>
              <a:rPr lang="en-US" dirty="0" smtClean="0"/>
              <a:t>No Tyrant, George Had No Sympathy for His American Subjects</a:t>
            </a:r>
          </a:p>
          <a:p>
            <a:r>
              <a:rPr lang="en-US" dirty="0" smtClean="0"/>
              <a:t>The Earl of Chatham Consulted With Franklin and Promised a Conciliatory Plan</a:t>
            </a:r>
          </a:p>
          <a:p>
            <a:r>
              <a:rPr lang="en-US" dirty="0" smtClean="0"/>
              <a:t>Lord North Ordered Gage to Arrest the Ringleaders</a:t>
            </a:r>
          </a:p>
          <a:p>
            <a:r>
              <a:rPr lang="en-US" dirty="0" smtClean="0"/>
              <a:t>Parliament on February 27, 1775 Adopted Lord North’s Conciliatory Proposition:  It Would Not Tax Any Colony That Would Raise its Own Taxes to Contribute to the British Military Establishment and Cover its Own Civil and Judicial Expenses</a:t>
            </a:r>
            <a:endParaRPr lang="en-US" dirty="0"/>
          </a:p>
        </p:txBody>
      </p:sp>
    </p:spTree>
    <p:extLst>
      <p:ext uri="{BB962C8B-B14F-4D97-AF65-F5344CB8AC3E}">
        <p14:creationId xmlns:p14="http://schemas.microsoft.com/office/powerpoint/2010/main" val="490046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Lexington and Concord:  April 19, 1775</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Emerson Was Right:  Lexington Changed Everything</a:t>
            </a:r>
          </a:p>
          <a:p>
            <a:pPr lvl="1"/>
            <a:r>
              <a:rPr lang="en-US" dirty="0" smtClean="0"/>
              <a:t>700 British Regulars Left Boston on April 18</a:t>
            </a:r>
          </a:p>
          <a:p>
            <a:pPr lvl="1"/>
            <a:r>
              <a:rPr lang="en-US" dirty="0" smtClean="0"/>
              <a:t>They Aimed to Arrest Hancock &amp; S. Adams</a:t>
            </a:r>
          </a:p>
          <a:p>
            <a:pPr lvl="1"/>
            <a:r>
              <a:rPr lang="en-US" dirty="0" smtClean="0"/>
              <a:t>Ultimately, They Would Seize the Colonial Gunpowder at Concord</a:t>
            </a:r>
          </a:p>
          <a:p>
            <a:pPr lvl="1"/>
            <a:r>
              <a:rPr lang="en-US" dirty="0" smtClean="0"/>
              <a:t>Major John Pitcairn Found ~70 Militiamen on the Lexington Town Green</a:t>
            </a:r>
          </a:p>
          <a:p>
            <a:pPr lvl="2"/>
            <a:r>
              <a:rPr lang="en-US" dirty="0" smtClean="0"/>
              <a:t>He Ordered Their Dispersal</a:t>
            </a:r>
          </a:p>
          <a:p>
            <a:pPr lvl="2"/>
            <a:r>
              <a:rPr lang="en-US" dirty="0" smtClean="0"/>
              <a:t>They Began to Disperse</a:t>
            </a:r>
          </a:p>
          <a:p>
            <a:pPr lvl="2"/>
            <a:r>
              <a:rPr lang="en-US" dirty="0" smtClean="0"/>
              <a:t>Someone—We Know Not Who—Fired “the shot heard round the world”</a:t>
            </a:r>
          </a:p>
          <a:p>
            <a:r>
              <a:rPr lang="en-US" dirty="0" smtClean="0"/>
              <a:t>At Concord Bridge, Further Exchange of Gunfire Occurred</a:t>
            </a:r>
          </a:p>
          <a:p>
            <a:r>
              <a:rPr lang="en-US" dirty="0" smtClean="0"/>
              <a:t>The British Tore Down the Concord Liberty Pole and Burned Some Supplies</a:t>
            </a:r>
          </a:p>
          <a:p>
            <a:r>
              <a:rPr lang="en-US" dirty="0" smtClean="0"/>
              <a:t>En Route Back to Boston, They Came Under Sustained Attack</a:t>
            </a:r>
          </a:p>
          <a:p>
            <a:r>
              <a:rPr lang="en-US" dirty="0" smtClean="0"/>
              <a:t>In Total, 73 British Were Killed, 174 Were Wounded, and 26 Went Missing</a:t>
            </a:r>
          </a:p>
          <a:p>
            <a:r>
              <a:rPr lang="en-US" dirty="0" smtClean="0"/>
              <a:t>Of Almost 4,000 Militiamen, 49 Were Killed, 39 Were Wounded, and 4 Went Missing</a:t>
            </a:r>
          </a:p>
        </p:txBody>
      </p:sp>
    </p:spTree>
    <p:extLst>
      <p:ext uri="{BB962C8B-B14F-4D97-AF65-F5344CB8AC3E}">
        <p14:creationId xmlns:p14="http://schemas.microsoft.com/office/powerpoint/2010/main" val="3070118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Aftermath</a:t>
            </a:r>
            <a:endParaRPr lang="en-US" dirty="0"/>
          </a:p>
        </p:txBody>
      </p:sp>
      <p:sp>
        <p:nvSpPr>
          <p:cNvPr id="3" name="Content Placeholder 2"/>
          <p:cNvSpPr>
            <a:spLocks noGrp="1"/>
          </p:cNvSpPr>
          <p:nvPr>
            <p:ph idx="1"/>
          </p:nvPr>
        </p:nvSpPr>
        <p:spPr/>
        <p:txBody>
          <a:bodyPr/>
          <a:lstStyle/>
          <a:p>
            <a:r>
              <a:rPr lang="en-US" dirty="0" smtClean="0"/>
              <a:t>Hancock and Adams, Secreted Out of Concord, Received Heroes’ Welcome in Philadelphia</a:t>
            </a:r>
          </a:p>
          <a:p>
            <a:r>
              <a:rPr lang="en-US" dirty="0" smtClean="0"/>
              <a:t>Hancock Became President of the United States</a:t>
            </a:r>
          </a:p>
          <a:p>
            <a:r>
              <a:rPr lang="en-US" dirty="0" smtClean="0"/>
              <a:t>On July 6, 1775, Congress Issued a “Declaration of the Causes and Necessity of Taking Up Arms”</a:t>
            </a:r>
            <a:endParaRPr lang="en-US" dirty="0"/>
          </a:p>
          <a:p>
            <a:pPr lvl="1"/>
            <a:r>
              <a:rPr lang="en-US" dirty="0" smtClean="0"/>
              <a:t>Its Argument Was That the Colonists Had All the Rights of Englishmen, That Parliament Had Been Violating Them Steadily, That Petitions Had Gone Unheeded, That They Could Not Honorably Surrender Them Without a Fight, and That They Could Resist</a:t>
            </a:r>
          </a:p>
          <a:p>
            <a:pPr lvl="1"/>
            <a:r>
              <a:rPr lang="en-US" dirty="0" smtClean="0"/>
              <a:t>It Closed With a Disavowal of Desire for Independence</a:t>
            </a:r>
            <a:endParaRPr lang="en-US" dirty="0"/>
          </a:p>
        </p:txBody>
      </p:sp>
    </p:spTree>
    <p:extLst>
      <p:ext uri="{BB962C8B-B14F-4D97-AF65-F5344CB8AC3E}">
        <p14:creationId xmlns:p14="http://schemas.microsoft.com/office/powerpoint/2010/main" val="4091942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Royal Proclamation of August 23, 1775</a:t>
            </a:r>
            <a:endParaRPr lang="en-US" dirty="0"/>
          </a:p>
        </p:txBody>
      </p:sp>
      <p:sp>
        <p:nvSpPr>
          <p:cNvPr id="3" name="Content Placeholder 2"/>
          <p:cNvSpPr>
            <a:spLocks noGrp="1"/>
          </p:cNvSpPr>
          <p:nvPr>
            <p:ph idx="1"/>
          </p:nvPr>
        </p:nvSpPr>
        <p:spPr/>
        <p:txBody>
          <a:bodyPr/>
          <a:lstStyle/>
          <a:p>
            <a:r>
              <a:rPr lang="en-US" dirty="0" smtClean="0"/>
              <a:t>At Long Last Driven to It, George III Chose Sides Between His Colonists and the British Parliament:</a:t>
            </a:r>
          </a:p>
          <a:p>
            <a:pPr lvl="1"/>
            <a:r>
              <a:rPr lang="en-US" dirty="0" smtClean="0"/>
              <a:t>America is in “an open and avowed Rebellion”</a:t>
            </a:r>
          </a:p>
          <a:p>
            <a:pPr lvl="1"/>
            <a:r>
              <a:rPr lang="en-US" dirty="0" smtClean="0"/>
              <a:t>All Good Subjects Are Obligated to Resist It</a:t>
            </a:r>
          </a:p>
          <a:p>
            <a:pPr lvl="1"/>
            <a:r>
              <a:rPr lang="en-US" dirty="0" smtClean="0"/>
              <a:t>British Officials in North America Must “bring the Traitors to Justice”</a:t>
            </a:r>
          </a:p>
          <a:p>
            <a:pPr lvl="1"/>
            <a:r>
              <a:rPr lang="en-US" dirty="0" smtClean="0"/>
              <a:t>Other Subjects Must Aid in This Effort</a:t>
            </a:r>
            <a:endParaRPr lang="en-US" dirty="0"/>
          </a:p>
        </p:txBody>
      </p:sp>
    </p:spTree>
    <p:extLst>
      <p:ext uri="{BB962C8B-B14F-4D97-AF65-F5344CB8AC3E}">
        <p14:creationId xmlns:p14="http://schemas.microsoft.com/office/powerpoint/2010/main" val="1364929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Washington Takes Command</a:t>
            </a:r>
            <a:endParaRPr lang="en-US" dirty="0"/>
          </a:p>
        </p:txBody>
      </p:sp>
      <p:sp>
        <p:nvSpPr>
          <p:cNvPr id="3" name="Content Placeholder 2"/>
          <p:cNvSpPr>
            <a:spLocks noGrp="1"/>
          </p:cNvSpPr>
          <p:nvPr>
            <p:ph idx="1"/>
          </p:nvPr>
        </p:nvSpPr>
        <p:spPr/>
        <p:txBody>
          <a:bodyPr/>
          <a:lstStyle/>
          <a:p>
            <a:r>
              <a:rPr lang="en-US" dirty="0" smtClean="0"/>
              <a:t>John Adams, the Prophet of Independence, Insisted Congress Adopt the Massachusetts and Other Militiamen Ringing Boston as its Continental Army</a:t>
            </a:r>
          </a:p>
          <a:p>
            <a:r>
              <a:rPr lang="en-US" dirty="0" smtClean="0"/>
              <a:t>This First American Institution Must Be Commanded by George Washington</a:t>
            </a:r>
          </a:p>
          <a:p>
            <a:pPr lvl="1"/>
            <a:r>
              <a:rPr lang="en-US" dirty="0" smtClean="0"/>
              <a:t>Washington Was Impressive, Experienced, Connected, Rich, and Willing</a:t>
            </a:r>
          </a:p>
          <a:p>
            <a:pPr lvl="1"/>
            <a:r>
              <a:rPr lang="en-US" dirty="0" smtClean="0"/>
              <a:t>Perhaps Most Importantly, He Was Virginian.  This Would Not be a New England Fight.</a:t>
            </a:r>
          </a:p>
          <a:p>
            <a:pPr lvl="1"/>
            <a:r>
              <a:rPr lang="en-US" dirty="0" smtClean="0"/>
              <a:t>John Hancock Received the Decision Very Unhappily, and Adams Would Envy Washington Ever After, But It Was Appropriate</a:t>
            </a:r>
            <a:endParaRPr lang="en-US" dirty="0"/>
          </a:p>
        </p:txBody>
      </p:sp>
    </p:spTree>
    <p:extLst>
      <p:ext uri="{BB962C8B-B14F-4D97-AF65-F5344CB8AC3E}">
        <p14:creationId xmlns:p14="http://schemas.microsoft.com/office/powerpoint/2010/main" val="469599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Sense (early 1776)</a:t>
            </a:r>
            <a:endParaRPr lang="en-US" dirty="0"/>
          </a:p>
        </p:txBody>
      </p:sp>
      <p:sp>
        <p:nvSpPr>
          <p:cNvPr id="3" name="Content Placeholder 2"/>
          <p:cNvSpPr>
            <a:spLocks noGrp="1"/>
          </p:cNvSpPr>
          <p:nvPr>
            <p:ph idx="1"/>
          </p:nvPr>
        </p:nvSpPr>
        <p:spPr/>
        <p:txBody>
          <a:bodyPr/>
          <a:lstStyle/>
          <a:p>
            <a:r>
              <a:rPr lang="en-US" dirty="0" smtClean="0"/>
              <a:t>Still Loth to Declare Independence, Many Were Persuaded of Its Necessity by Thomas Paine’s Pamphlet</a:t>
            </a:r>
          </a:p>
          <a:p>
            <a:r>
              <a:rPr lang="en-US" dirty="0" smtClean="0"/>
              <a:t>It Attacked the British Constitution as Founded on Tyranny, Both Monarchical and Aristocratic</a:t>
            </a:r>
          </a:p>
          <a:p>
            <a:r>
              <a:rPr lang="en-US" dirty="0" smtClean="0"/>
              <a:t>It Attacked Monarchy as Frequently “giving mankind an</a:t>
            </a:r>
            <a:r>
              <a:rPr lang="en-US" i="1" dirty="0" smtClean="0"/>
              <a:t> Ass for a Lion</a:t>
            </a:r>
            <a:r>
              <a:rPr lang="en-US" dirty="0" smtClean="0"/>
              <a:t>”</a:t>
            </a:r>
          </a:p>
          <a:p>
            <a:r>
              <a:rPr lang="en-US" dirty="0" smtClean="0"/>
              <a:t>It Attacked the British Monarchy thus:  “A French bastard landing with an armed banditti, and establishing himself king of England against the consent of the natives, is in plain terms a very paltry rascally original.  It certainly hath no divinity in it.”</a:t>
            </a:r>
            <a:endParaRPr lang="en-US" dirty="0"/>
          </a:p>
        </p:txBody>
      </p:sp>
    </p:spTree>
    <p:extLst>
      <p:ext uri="{BB962C8B-B14F-4D97-AF65-F5344CB8AC3E}">
        <p14:creationId xmlns:p14="http://schemas.microsoft.com/office/powerpoint/2010/main" val="16275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Sense (cont’d)</a:t>
            </a:r>
            <a:endParaRPr lang="en-US" dirty="0"/>
          </a:p>
        </p:txBody>
      </p:sp>
      <p:sp>
        <p:nvSpPr>
          <p:cNvPr id="3" name="Content Placeholder 2"/>
          <p:cNvSpPr>
            <a:spLocks noGrp="1"/>
          </p:cNvSpPr>
          <p:nvPr>
            <p:ph idx="1"/>
          </p:nvPr>
        </p:nvSpPr>
        <p:spPr/>
        <p:txBody>
          <a:bodyPr/>
          <a:lstStyle/>
          <a:p>
            <a:r>
              <a:rPr lang="en-US" dirty="0" smtClean="0"/>
              <a:t>Paine Denied That a Continent Could Be Subject to a Distant Island</a:t>
            </a:r>
          </a:p>
          <a:p>
            <a:r>
              <a:rPr lang="en-US" dirty="0" smtClean="0"/>
              <a:t>He Denied That Britain Could Govern North America Well</a:t>
            </a:r>
          </a:p>
          <a:p>
            <a:r>
              <a:rPr lang="en-US" dirty="0" smtClean="0"/>
              <a:t>He Insisted American Freedom Was Not a Result of the British Constitution</a:t>
            </a:r>
          </a:p>
          <a:p>
            <a:r>
              <a:rPr lang="en-US" dirty="0" smtClean="0"/>
              <a:t>He Argued That the British Tie Had Cost America Much and Availed it Naught</a:t>
            </a:r>
          </a:p>
          <a:p>
            <a:r>
              <a:rPr lang="en-US" dirty="0" smtClean="0"/>
              <a:t>He Said America Could Lead the World in New-Modeling Government</a:t>
            </a:r>
          </a:p>
          <a:p>
            <a:pPr marL="0" indent="0">
              <a:buNone/>
            </a:pPr>
            <a:r>
              <a:rPr lang="en-US" dirty="0" smtClean="0"/>
              <a:t>	</a:t>
            </a:r>
            <a:r>
              <a:rPr lang="en-US" sz="1600" dirty="0" smtClean="0"/>
              <a:t>finis</a:t>
            </a:r>
            <a:endParaRPr lang="en-US" dirty="0"/>
          </a:p>
        </p:txBody>
      </p:sp>
    </p:spTree>
    <p:extLst>
      <p:ext uri="{BB962C8B-B14F-4D97-AF65-F5344CB8AC3E}">
        <p14:creationId xmlns:p14="http://schemas.microsoft.com/office/powerpoint/2010/main" val="1949273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American Response to the Coercive </a:t>
            </a:r>
            <a:r>
              <a:rPr lang="en-US" dirty="0" smtClean="0"/>
              <a:t>Acts</a:t>
            </a:r>
            <a:endParaRPr lang="en-US" dirty="0"/>
          </a:p>
        </p:txBody>
      </p:sp>
      <p:sp>
        <p:nvSpPr>
          <p:cNvPr id="3" name="Content Placeholder 2"/>
          <p:cNvSpPr>
            <a:spLocks noGrp="1"/>
          </p:cNvSpPr>
          <p:nvPr>
            <p:ph idx="1"/>
          </p:nvPr>
        </p:nvSpPr>
        <p:spPr/>
        <p:txBody>
          <a:bodyPr/>
          <a:lstStyle/>
          <a:p>
            <a:r>
              <a:rPr lang="en-US" dirty="0" smtClean="0"/>
              <a:t>Other Colonies Had Had Tea Parties</a:t>
            </a:r>
          </a:p>
          <a:p>
            <a:pPr lvl="1"/>
            <a:r>
              <a:rPr lang="en-US" dirty="0" smtClean="0"/>
              <a:t>In South Carolina, Christopher Gadsden Led Men Who Put a Shipment of Tea In Storage on December 22, 1773 (6 Days After the Boston Tea Party).  In Time, That Tea Was Auctioned to Support the Revolution</a:t>
            </a:r>
          </a:p>
          <a:p>
            <a:pPr lvl="1"/>
            <a:r>
              <a:rPr lang="en-US" dirty="0" smtClean="0"/>
              <a:t>On Christmas, 1773, a Captain Was Persuaded in Philadelphia to Take His Tea Back to England</a:t>
            </a:r>
          </a:p>
          <a:p>
            <a:pPr lvl="1"/>
            <a:r>
              <a:rPr lang="en-US" dirty="0" smtClean="0"/>
              <a:t>In April 1774, the Cargo of One of Two Tea Ships Was Seized and Thrown into New York Harbor, the Chests Burned.  The Other Sailed for England.</a:t>
            </a:r>
          </a:p>
          <a:p>
            <a:pPr lvl="1"/>
            <a:r>
              <a:rPr lang="en-US" dirty="0" smtClean="0"/>
              <a:t>Later in 1774, Annapolis Had a Tea Party With the Owner’s “Consent.”</a:t>
            </a:r>
          </a:p>
          <a:p>
            <a:pPr lvl="1"/>
            <a:r>
              <a:rPr lang="en-US" dirty="0" smtClean="0"/>
              <a:t>No East India </a:t>
            </a:r>
            <a:r>
              <a:rPr lang="en-US" smtClean="0"/>
              <a:t>Company Tea Was </a:t>
            </a:r>
            <a:r>
              <a:rPr lang="en-US" dirty="0" smtClean="0"/>
              <a:t>Sold in North America Under the Tea Act.</a:t>
            </a:r>
            <a:endParaRPr lang="en-US" dirty="0"/>
          </a:p>
        </p:txBody>
      </p:sp>
    </p:spTree>
    <p:extLst>
      <p:ext uri="{BB962C8B-B14F-4D97-AF65-F5344CB8AC3E}">
        <p14:creationId xmlns:p14="http://schemas.microsoft.com/office/powerpoint/2010/main" val="3687994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Massachusetts Responds</a:t>
            </a:r>
            <a:endParaRPr lang="en-US" dirty="0"/>
          </a:p>
        </p:txBody>
      </p:sp>
      <p:sp>
        <p:nvSpPr>
          <p:cNvPr id="3" name="Content Placeholder 2"/>
          <p:cNvSpPr>
            <a:spLocks noGrp="1"/>
          </p:cNvSpPr>
          <p:nvPr>
            <p:ph idx="1"/>
          </p:nvPr>
        </p:nvSpPr>
        <p:spPr/>
        <p:txBody>
          <a:bodyPr/>
          <a:lstStyle/>
          <a:p>
            <a:r>
              <a:rPr lang="en-US" dirty="0" smtClean="0"/>
              <a:t>Governor Gage Was Met With News That Some Bostonians Would Contribute to Paying the Tea’s Owners and Call for the Committee of Correspondence to Be Abolished</a:t>
            </a:r>
          </a:p>
          <a:p>
            <a:r>
              <a:rPr lang="en-US" dirty="0" smtClean="0"/>
              <a:t>News of the Coercive Acts Scuttled All of Those Plans</a:t>
            </a:r>
          </a:p>
          <a:p>
            <a:r>
              <a:rPr lang="en-US" dirty="0" smtClean="0"/>
              <a:t>The Massachusetts Assembly Called for a New Congress Like That of 1765</a:t>
            </a:r>
          </a:p>
          <a:p>
            <a:r>
              <a:rPr lang="en-US" dirty="0" smtClean="0"/>
              <a:t>Gage’s </a:t>
            </a:r>
            <a:r>
              <a:rPr lang="en-US" dirty="0" smtClean="0"/>
              <a:t>Attempt to Bribe Sam Adams Was Energetically Rebuffed</a:t>
            </a:r>
          </a:p>
          <a:p>
            <a:r>
              <a:rPr lang="en-US" dirty="0" smtClean="0"/>
              <a:t>Gage’s New Councilors, Threatened, Either Resigned or Fled to Boston</a:t>
            </a:r>
          </a:p>
          <a:p>
            <a:r>
              <a:rPr lang="en-US" dirty="0" smtClean="0"/>
              <a:t>Gage Fortified Boston in Late 1774</a:t>
            </a:r>
          </a:p>
          <a:p>
            <a:endParaRPr lang="en-US" dirty="0"/>
          </a:p>
        </p:txBody>
      </p:sp>
    </p:spTree>
    <p:extLst>
      <p:ext uri="{BB962C8B-B14F-4D97-AF65-F5344CB8AC3E}">
        <p14:creationId xmlns:p14="http://schemas.microsoft.com/office/powerpoint/2010/main" val="5475925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Massachusetts Responds (cont’d)</a:t>
            </a:r>
            <a:endParaRPr lang="en-US" dirty="0"/>
          </a:p>
        </p:txBody>
      </p:sp>
      <p:sp>
        <p:nvSpPr>
          <p:cNvPr id="3" name="Content Placeholder 2"/>
          <p:cNvSpPr>
            <a:spLocks noGrp="1"/>
          </p:cNvSpPr>
          <p:nvPr>
            <p:ph idx="1"/>
          </p:nvPr>
        </p:nvSpPr>
        <p:spPr/>
        <p:txBody>
          <a:bodyPr/>
          <a:lstStyle/>
          <a:p>
            <a:r>
              <a:rPr lang="en-US" dirty="0" smtClean="0"/>
              <a:t>Gage Called, Then Cancelled House of Representatives Elections.  The People Held Them Anyway.</a:t>
            </a:r>
          </a:p>
          <a:p>
            <a:r>
              <a:rPr lang="en-US" dirty="0" smtClean="0"/>
              <a:t>A Provincial Congress, John Hancock as President, Took Control of the Colonial Militia</a:t>
            </a:r>
          </a:p>
          <a:p>
            <a:r>
              <a:rPr lang="en-US" dirty="0" smtClean="0"/>
              <a:t>Gage Promised the First Continental Congress He Did Not Contemplate Offensive Operations</a:t>
            </a:r>
          </a:p>
          <a:p>
            <a:r>
              <a:rPr lang="en-US" dirty="0" smtClean="0"/>
              <a:t>Gage Advised H.M. Government to</a:t>
            </a:r>
          </a:p>
          <a:p>
            <a:pPr lvl="1"/>
            <a:r>
              <a:rPr lang="en-US" dirty="0" smtClean="0"/>
              <a:t>1)  Suspend the Coercive Acts</a:t>
            </a:r>
          </a:p>
          <a:p>
            <a:pPr lvl="1"/>
            <a:r>
              <a:rPr lang="en-US" dirty="0" smtClean="0"/>
              <a:t>2)  Send Hessian and Hanoverian Mercenary Reinforcements</a:t>
            </a:r>
            <a:endParaRPr lang="en-US" dirty="0"/>
          </a:p>
        </p:txBody>
      </p:sp>
    </p:spTree>
    <p:extLst>
      <p:ext uri="{BB962C8B-B14F-4D97-AF65-F5344CB8AC3E}">
        <p14:creationId xmlns:p14="http://schemas.microsoft.com/office/powerpoint/2010/main" val="1697641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Unknown Virginian’s Debut:</a:t>
            </a:r>
            <a:br>
              <a:rPr lang="en-US" dirty="0" smtClean="0"/>
            </a:br>
            <a:r>
              <a:rPr lang="en-US" dirty="0" smtClean="0"/>
              <a:t>A Summary View of the Rights of British America (1774)</a:t>
            </a:r>
            <a:endParaRPr lang="en-US" dirty="0"/>
          </a:p>
        </p:txBody>
      </p:sp>
      <p:sp>
        <p:nvSpPr>
          <p:cNvPr id="3" name="Content Placeholder 2"/>
          <p:cNvSpPr>
            <a:spLocks noGrp="1"/>
          </p:cNvSpPr>
          <p:nvPr>
            <p:ph idx="1"/>
          </p:nvPr>
        </p:nvSpPr>
        <p:spPr/>
        <p:txBody>
          <a:bodyPr/>
          <a:lstStyle/>
          <a:p>
            <a:r>
              <a:rPr lang="en-US" dirty="0" smtClean="0"/>
              <a:t>Thomas Jefferson’s Proposed Instructions to Virginia’s Congressmen</a:t>
            </a:r>
          </a:p>
          <a:p>
            <a:r>
              <a:rPr lang="en-US" dirty="0" smtClean="0"/>
              <a:t>Rejected for That Purpose</a:t>
            </a:r>
          </a:p>
          <a:p>
            <a:r>
              <a:rPr lang="en-US" dirty="0" smtClean="0"/>
              <a:t>Published by His Elite Friends</a:t>
            </a:r>
          </a:p>
          <a:p>
            <a:r>
              <a:rPr lang="en-US" dirty="0" smtClean="0"/>
              <a:t>Laid Out the Constitutional Ground of America’s Position</a:t>
            </a:r>
          </a:p>
          <a:p>
            <a:pPr lvl="1"/>
            <a:r>
              <a:rPr lang="en-US" dirty="0" smtClean="0"/>
              <a:t>Colonists Left Britain in Exercise of Their Natural Right to Emigrate</a:t>
            </a:r>
          </a:p>
          <a:p>
            <a:pPr lvl="1"/>
            <a:r>
              <a:rPr lang="en-US" dirty="0" smtClean="0"/>
              <a:t>Colonies Tied to the Crown Voluntarily</a:t>
            </a:r>
          </a:p>
          <a:p>
            <a:pPr lvl="1"/>
            <a:r>
              <a:rPr lang="en-US" dirty="0" smtClean="0"/>
              <a:t>George III the Colonists’ Servant</a:t>
            </a:r>
          </a:p>
          <a:p>
            <a:pPr lvl="1"/>
            <a:r>
              <a:rPr lang="en-US" dirty="0" smtClean="0"/>
              <a:t>His Office Defeasible</a:t>
            </a:r>
          </a:p>
          <a:p>
            <a:pPr lvl="1"/>
            <a:r>
              <a:rPr lang="en-US" dirty="0" smtClean="0"/>
              <a:t>“Let those flatter who fear; it is not an American art.”</a:t>
            </a:r>
            <a:endParaRPr lang="en-US" dirty="0"/>
          </a:p>
        </p:txBody>
      </p:sp>
    </p:spTree>
    <p:extLst>
      <p:ext uri="{BB962C8B-B14F-4D97-AF65-F5344CB8AC3E}">
        <p14:creationId xmlns:p14="http://schemas.microsoft.com/office/powerpoint/2010/main" val="3776328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Continental Congress</a:t>
            </a:r>
            <a:endParaRPr lang="en-US" dirty="0"/>
          </a:p>
        </p:txBody>
      </p:sp>
      <p:sp>
        <p:nvSpPr>
          <p:cNvPr id="3" name="Content Placeholder 2"/>
          <p:cNvSpPr>
            <a:spLocks noGrp="1"/>
          </p:cNvSpPr>
          <p:nvPr>
            <p:ph idx="1"/>
          </p:nvPr>
        </p:nvSpPr>
        <p:spPr/>
        <p:txBody>
          <a:bodyPr/>
          <a:lstStyle/>
          <a:p>
            <a:r>
              <a:rPr lang="en-US" dirty="0" smtClean="0"/>
              <a:t>All But Georgia Represented</a:t>
            </a:r>
          </a:p>
          <a:p>
            <a:r>
              <a:rPr lang="en-US" dirty="0" smtClean="0"/>
              <a:t>The Membership, including John Jay, John Dickinson, Patrick Henry, George Washington, John Rutledge, Christopher Gadsden, and Sam and John Adams, Was Quite Able</a:t>
            </a:r>
          </a:p>
          <a:p>
            <a:r>
              <a:rPr lang="en-US" dirty="0" smtClean="0"/>
              <a:t>The </a:t>
            </a:r>
            <a:r>
              <a:rPr lang="en-US" dirty="0" err="1" smtClean="0"/>
              <a:t>Adamses</a:t>
            </a:r>
            <a:r>
              <a:rPr lang="en-US" dirty="0" smtClean="0"/>
              <a:t> Found Few Radical Allies</a:t>
            </a:r>
          </a:p>
          <a:p>
            <a:r>
              <a:rPr lang="en-US" dirty="0" smtClean="0"/>
              <a:t>Joseph Galloway of Pennsylvania Proposed a Plan of Union, Which Was Rejected</a:t>
            </a:r>
          </a:p>
          <a:p>
            <a:r>
              <a:rPr lang="en-US" dirty="0" smtClean="0"/>
              <a:t>Instead, Congress Adopted a Declaration of Rights</a:t>
            </a:r>
            <a:endParaRPr lang="en-US" dirty="0"/>
          </a:p>
        </p:txBody>
      </p:sp>
    </p:spTree>
    <p:extLst>
      <p:ext uri="{BB962C8B-B14F-4D97-AF65-F5344CB8AC3E}">
        <p14:creationId xmlns:p14="http://schemas.microsoft.com/office/powerpoint/2010/main" val="2258612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Declaration and Resolves of the First Continental Congress—October 14, 1774</a:t>
            </a:r>
            <a:endParaRPr lang="en-US" dirty="0"/>
          </a:p>
        </p:txBody>
      </p:sp>
      <p:sp>
        <p:nvSpPr>
          <p:cNvPr id="3" name="Content Placeholder 2"/>
          <p:cNvSpPr>
            <a:spLocks noGrp="1"/>
          </p:cNvSpPr>
          <p:nvPr>
            <p:ph idx="1"/>
          </p:nvPr>
        </p:nvSpPr>
        <p:spPr/>
        <p:txBody>
          <a:bodyPr/>
          <a:lstStyle/>
          <a:p>
            <a:r>
              <a:rPr lang="en-US" dirty="0" smtClean="0"/>
              <a:t>Its Lengthy Preamble Noted That Parliament Had</a:t>
            </a:r>
          </a:p>
          <a:p>
            <a:pPr lvl="1"/>
            <a:r>
              <a:rPr lang="en-US" dirty="0" smtClean="0"/>
              <a:t>Claimed a Right to Legislate for the Colonies “in all cases whatsoever”</a:t>
            </a:r>
          </a:p>
          <a:p>
            <a:pPr lvl="1"/>
            <a:r>
              <a:rPr lang="en-US" dirty="0" smtClean="0"/>
              <a:t>Imposed Taxes Upon the Colonies</a:t>
            </a:r>
          </a:p>
          <a:p>
            <a:pPr lvl="1"/>
            <a:r>
              <a:rPr lang="en-US" dirty="0" smtClean="0"/>
              <a:t>Extended Admiralty Courts’ Jurisdiction Over Them</a:t>
            </a:r>
          </a:p>
          <a:p>
            <a:r>
              <a:rPr lang="en-US" dirty="0" smtClean="0"/>
              <a:t>It Noted that Judges Had Been Rendered Independent of the Colonists</a:t>
            </a:r>
          </a:p>
          <a:p>
            <a:r>
              <a:rPr lang="en-US" dirty="0" smtClean="0"/>
              <a:t>It Complained That Parliament Had Claimed Colonists Could be Transported to England for Trial</a:t>
            </a:r>
          </a:p>
          <a:p>
            <a:r>
              <a:rPr lang="en-US" dirty="0" smtClean="0"/>
              <a:t>It Lamented the Intolerable Acts</a:t>
            </a:r>
            <a:endParaRPr lang="en-US" dirty="0"/>
          </a:p>
        </p:txBody>
      </p:sp>
    </p:spTree>
    <p:extLst>
      <p:ext uri="{BB962C8B-B14F-4D97-AF65-F5344CB8AC3E}">
        <p14:creationId xmlns:p14="http://schemas.microsoft.com/office/powerpoint/2010/main" val="1084712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Declaration and Resolves… (cont’d)</a:t>
            </a:r>
            <a:endParaRPr lang="en-US" dirty="0"/>
          </a:p>
        </p:txBody>
      </p:sp>
      <p:sp>
        <p:nvSpPr>
          <p:cNvPr id="3" name="Content Placeholder 2"/>
          <p:cNvSpPr>
            <a:spLocks noGrp="1"/>
          </p:cNvSpPr>
          <p:nvPr>
            <p:ph idx="1"/>
          </p:nvPr>
        </p:nvSpPr>
        <p:spPr/>
        <p:txBody>
          <a:bodyPr>
            <a:normAutofit lnSpcReduction="10000"/>
          </a:bodyPr>
          <a:lstStyle/>
          <a:p>
            <a:r>
              <a:rPr lang="en-US" dirty="0" smtClean="0"/>
              <a:t>It Also Lamented that Assemblies Had Been Dissolved and Petitions Ignored</a:t>
            </a:r>
          </a:p>
          <a:p>
            <a:r>
              <a:rPr lang="en-US" dirty="0" smtClean="0"/>
              <a:t>It Then Asserted that the Colonists Had Certain Rights</a:t>
            </a:r>
          </a:p>
          <a:p>
            <a:pPr lvl="1"/>
            <a:r>
              <a:rPr lang="en-US" dirty="0" smtClean="0"/>
              <a:t>“life, liberty, &amp; property,” Which They Had Never Agreed That Anyone Could Regulate Without Their Consent</a:t>
            </a:r>
          </a:p>
          <a:p>
            <a:pPr lvl="1"/>
            <a:r>
              <a:rPr lang="en-US" dirty="0" smtClean="0"/>
              <a:t>“the rights, liberties, and immunities of free and natural-born subjects, within the realm of England”</a:t>
            </a:r>
          </a:p>
          <a:p>
            <a:pPr lvl="1"/>
            <a:r>
              <a:rPr lang="en-US" dirty="0" smtClean="0"/>
              <a:t>Emigration, They Said, Had Not Cost Their Ancestors These Rights</a:t>
            </a:r>
          </a:p>
          <a:p>
            <a:pPr lvl="1"/>
            <a:r>
              <a:rPr lang="en-US" dirty="0" smtClean="0"/>
              <a:t>“to participate in their legislative council”</a:t>
            </a:r>
          </a:p>
          <a:p>
            <a:pPr lvl="1"/>
            <a:r>
              <a:rPr lang="en-US" dirty="0" smtClean="0"/>
              <a:t>To the Common Law</a:t>
            </a:r>
          </a:p>
          <a:p>
            <a:pPr lvl="1"/>
            <a:r>
              <a:rPr lang="en-US" dirty="0" smtClean="0"/>
              <a:t>To the Advantages of All English Laws at the Time of Settlement</a:t>
            </a:r>
          </a:p>
          <a:p>
            <a:pPr lvl="1"/>
            <a:r>
              <a:rPr lang="en-US" dirty="0" smtClean="0"/>
              <a:t>To the Enjoyment of Their Charter Rights</a:t>
            </a:r>
          </a:p>
        </p:txBody>
      </p:sp>
    </p:spTree>
    <p:extLst>
      <p:ext uri="{BB962C8B-B14F-4D97-AF65-F5344CB8AC3E}">
        <p14:creationId xmlns:p14="http://schemas.microsoft.com/office/powerpoint/2010/main" val="358844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Declaration and Resolves… (cont’d again)</a:t>
            </a:r>
            <a:endParaRPr lang="en-US" dirty="0"/>
          </a:p>
        </p:txBody>
      </p:sp>
      <p:sp>
        <p:nvSpPr>
          <p:cNvPr id="3" name="Content Placeholder 2"/>
          <p:cNvSpPr>
            <a:spLocks noGrp="1"/>
          </p:cNvSpPr>
          <p:nvPr>
            <p:ph idx="1"/>
          </p:nvPr>
        </p:nvSpPr>
        <p:spPr/>
        <p:txBody>
          <a:bodyPr/>
          <a:lstStyle/>
          <a:p>
            <a:r>
              <a:rPr lang="en-US" dirty="0" smtClean="0"/>
              <a:t>They Insisted That They Had a Right to Assemble and Petition</a:t>
            </a:r>
          </a:p>
          <a:p>
            <a:r>
              <a:rPr lang="en-US" dirty="0" smtClean="0"/>
              <a:t>They Insisted That Keeping a Standing Army There in Peacetime Was “against law”</a:t>
            </a:r>
          </a:p>
          <a:p>
            <a:r>
              <a:rPr lang="en-US" dirty="0" smtClean="0"/>
              <a:t>They Held That the Branches of the Assemblies Must Be Independent, and That It Was Therefore Improper for Royal Governors to Appoint Councilors</a:t>
            </a:r>
          </a:p>
          <a:p>
            <a:r>
              <a:rPr lang="en-US" dirty="0" smtClean="0"/>
              <a:t>In Conclusion, They Held Several Acts—Notably the Coercive Acts and the Quebec Act—Unconstitutional</a:t>
            </a:r>
            <a:endParaRPr lang="en-US" dirty="0"/>
          </a:p>
        </p:txBody>
      </p:sp>
    </p:spTree>
    <p:extLst>
      <p:ext uri="{BB962C8B-B14F-4D97-AF65-F5344CB8AC3E}">
        <p14:creationId xmlns:p14="http://schemas.microsoft.com/office/powerpoint/2010/main" val="1121447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1316</TotalTime>
  <Words>1390</Words>
  <Application>Microsoft Office PowerPoint</Application>
  <PresentationFormat>Widescreen</PresentationFormat>
  <Paragraphs>126</Paragraphs>
  <Slides>18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And the War Came</vt:lpstr>
      <vt:lpstr>American Response to the Coercive Acts</vt:lpstr>
      <vt:lpstr>Massachusetts Responds</vt:lpstr>
      <vt:lpstr>Massachusetts Responds (cont’d)</vt:lpstr>
      <vt:lpstr>An Unknown Virginian’s Debut: A Summary View of the Rights of British America (1774)</vt:lpstr>
      <vt:lpstr>First Continental Congress</vt:lpstr>
      <vt:lpstr>Declaration and Resolves of the First Continental Congress—October 14, 1774</vt:lpstr>
      <vt:lpstr>Declaration and Resolves… (cont’d)</vt:lpstr>
      <vt:lpstr>Declaration and Resolves… (cont’d again)</vt:lpstr>
      <vt:lpstr>The Continental Association (Oct. 20, 1774)</vt:lpstr>
      <vt:lpstr>Other Congressional Acts</vt:lpstr>
      <vt:lpstr>British Politics</vt:lpstr>
      <vt:lpstr>Lexington and Concord:  April 19, 1775</vt:lpstr>
      <vt:lpstr>Aftermath</vt:lpstr>
      <vt:lpstr>The Royal Proclamation of August 23, 1775</vt:lpstr>
      <vt:lpstr>Washington Takes Command</vt:lpstr>
      <vt:lpstr>Common Sense (early 1776)</vt:lpstr>
      <vt:lpstr>Common Sense (cont’d)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gutzmank</dc:creator>
  <cp:lastModifiedBy>gutzmank</cp:lastModifiedBy>
  <cp:revision>28</cp:revision>
  <dcterms:created xsi:type="dcterms:W3CDTF">2014-05-05T20:13:35Z</dcterms:created>
  <dcterms:modified xsi:type="dcterms:W3CDTF">2014-06-14T22:40:15Z</dcterms:modified>
</cp:coreProperties>
</file>