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61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0581A5-E8D6-48CF-8C25-6A95011FC0BF}"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732581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0581A5-E8D6-48CF-8C25-6A95011FC0BF}"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210995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0581A5-E8D6-48CF-8C25-6A95011FC0BF}"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779661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0581A5-E8D6-48CF-8C25-6A95011FC0BF}"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2818033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0581A5-E8D6-48CF-8C25-6A95011FC0BF}"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656021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0581A5-E8D6-48CF-8C25-6A95011FC0BF}" type="datetimeFigureOut">
              <a:rPr lang="en-US" smtClean="0"/>
              <a:t>5/27/2014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3302986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0581A5-E8D6-48CF-8C25-6A95011FC0BF}" type="datetimeFigureOut">
              <a:rPr lang="en-US" smtClean="0"/>
              <a:t>5/27/2014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3933555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0581A5-E8D6-48CF-8C25-6A95011FC0BF}" type="datetimeFigureOut">
              <a:rPr lang="en-US" smtClean="0"/>
              <a:t>5/27/2014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2226307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581A5-E8D6-48CF-8C25-6A95011FC0BF}" type="datetimeFigureOut">
              <a:rPr lang="en-US" smtClean="0"/>
              <a:t>5/27/2014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2812560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0581A5-E8D6-48CF-8C25-6A95011FC0BF}" type="datetimeFigureOut">
              <a:rPr lang="en-US" smtClean="0"/>
              <a:t>5/27/2014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2264276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0581A5-E8D6-48CF-8C25-6A95011FC0BF}" type="datetimeFigureOut">
              <a:rPr lang="en-US" smtClean="0"/>
              <a:t>5/27/2014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2AEFA-0086-46D3-BFDF-BBF99FBB5F30}" type="slidenum">
              <a:rPr lang="en-US" smtClean="0"/>
              <a:t>‹#›</a:t>
            </a:fld>
            <a:endParaRPr lang="en-US"/>
          </a:p>
        </p:txBody>
      </p:sp>
    </p:spTree>
    <p:extLst>
      <p:ext uri="{BB962C8B-B14F-4D97-AF65-F5344CB8AC3E}">
        <p14:creationId xmlns:p14="http://schemas.microsoft.com/office/powerpoint/2010/main" val="461179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0581A5-E8D6-48CF-8C25-6A95011FC0BF}" type="datetimeFigureOut">
              <a:rPr lang="en-US" smtClean="0"/>
              <a:t>5/27/2014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2AEFA-0086-46D3-BFDF-BBF99FBB5F30}" type="slidenum">
              <a:rPr lang="en-US" smtClean="0"/>
              <a:t>‹#›</a:t>
            </a:fld>
            <a:endParaRPr lang="en-US"/>
          </a:p>
        </p:txBody>
      </p:sp>
    </p:spTree>
    <p:extLst>
      <p:ext uri="{BB962C8B-B14F-4D97-AF65-F5344CB8AC3E}">
        <p14:creationId xmlns:p14="http://schemas.microsoft.com/office/powerpoint/2010/main" val="915996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 the Tea Act</a:t>
            </a:r>
            <a:endParaRPr lang="en-US" dirty="0"/>
          </a:p>
        </p:txBody>
      </p:sp>
      <p:sp>
        <p:nvSpPr>
          <p:cNvPr id="3" name="Subtitle 2"/>
          <p:cNvSpPr>
            <a:spLocks noGrp="1"/>
          </p:cNvSpPr>
          <p:nvPr>
            <p:ph type="subTitle" idx="1"/>
          </p:nvPr>
        </p:nvSpPr>
        <p:spPr/>
        <p:txBody>
          <a:bodyPr/>
          <a:lstStyle/>
          <a:p>
            <a:r>
              <a:rPr lang="en-US" dirty="0" smtClean="0"/>
              <a:t>Lecture 7</a:t>
            </a:r>
            <a:endParaRPr lang="en-US" dirty="0"/>
          </a:p>
        </p:txBody>
      </p:sp>
    </p:spTree>
    <p:extLst>
      <p:ext uri="{BB962C8B-B14F-4D97-AF65-F5344CB8AC3E}">
        <p14:creationId xmlns:p14="http://schemas.microsoft.com/office/powerpoint/2010/main" val="3402807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Parliament Responds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Earl of Hillsborough Became Secretary of State for the Colonies in January 1768.</a:t>
            </a:r>
            <a:endParaRPr lang="en-US" dirty="0" smtClean="0"/>
          </a:p>
          <a:p>
            <a:pPr lvl="1"/>
            <a:r>
              <a:rPr lang="en-US" dirty="0" smtClean="0"/>
              <a:t>His Circular Letter (April 21, 1768) Ordered Colonial Governors to Get Their Lower Houses to Ignore the Massachusetts Circular Letter.  If They Did Not, They Were to be Prorogued.</a:t>
            </a:r>
          </a:p>
          <a:p>
            <a:pPr lvl="1"/>
            <a:r>
              <a:rPr lang="en-US" dirty="0" smtClean="0"/>
              <a:t>Hillsborough Also Ordered Sir Thomas Gage, Commander in Chief of British Forces in North America, to Use the Army “to enforce a due Obedience to the Laws” in Boston.  Ultimately, Gage Would Use Four Regiments in and Around the City.</a:t>
            </a:r>
            <a:endParaRPr lang="en-US" dirty="0" smtClean="0"/>
          </a:p>
          <a:p>
            <a:r>
              <a:rPr lang="en-US" dirty="0"/>
              <a:t>A</a:t>
            </a:r>
            <a:r>
              <a:rPr lang="en-US" dirty="0" smtClean="0"/>
              <a:t> Convention of 96 Towns Called by Boston to Plan Joint Response to These Acts of the British Government Discussed Armed Resistance to the Coming of the Troops.  It Opted Against the Same.</a:t>
            </a:r>
          </a:p>
          <a:p>
            <a:r>
              <a:rPr lang="en-US" dirty="0" smtClean="0"/>
              <a:t>Parliament Answered by Adopting Resolves Condemning the Massachusetts Ringleaders. It Also Recommended in an Address to George III That They be Arrested and Tried in Great Britain for Treason.</a:t>
            </a:r>
          </a:p>
        </p:txBody>
      </p:sp>
    </p:spTree>
    <p:extLst>
      <p:ext uri="{BB962C8B-B14F-4D97-AF65-F5344CB8AC3E}">
        <p14:creationId xmlns:p14="http://schemas.microsoft.com/office/powerpoint/2010/main" val="3248159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Further Resistance</a:t>
            </a:r>
            <a:endParaRPr lang="en-US" dirty="0"/>
          </a:p>
        </p:txBody>
      </p:sp>
      <p:sp>
        <p:nvSpPr>
          <p:cNvPr id="3" name="Content Placeholder 2"/>
          <p:cNvSpPr>
            <a:spLocks noGrp="1"/>
          </p:cNvSpPr>
          <p:nvPr>
            <p:ph idx="1"/>
          </p:nvPr>
        </p:nvSpPr>
        <p:spPr/>
        <p:txBody>
          <a:bodyPr/>
          <a:lstStyle/>
          <a:p>
            <a:r>
              <a:rPr lang="en-US" dirty="0" smtClean="0"/>
              <a:t>The Virginia House of Burgesses Responded to Parliament’s Address With Resolves Asserting Its Exclusive Right to Tax Virginians.</a:t>
            </a:r>
          </a:p>
          <a:p>
            <a:r>
              <a:rPr lang="en-US" dirty="0" smtClean="0"/>
              <a:t>The Resolutions Also Asserted the Right to Petition the King, As Massachusetts Had Done, as Well as to Call Upon the Other Colonies to Join in Such Petitions.</a:t>
            </a:r>
          </a:p>
          <a:p>
            <a:r>
              <a:rPr lang="en-US" dirty="0" smtClean="0"/>
              <a:t>It Asserted as Well That Virginians Had a Right to Be Tried for Any Supposed Offenses Not in Britain, But in Virginia</a:t>
            </a:r>
          </a:p>
          <a:p>
            <a:r>
              <a:rPr lang="en-US" dirty="0" smtClean="0"/>
              <a:t>It Closed With Reiteration of Its Loyalty to George III and Hope That He Would Intercede on Virginia’s Behalf</a:t>
            </a:r>
            <a:endParaRPr lang="en-US" dirty="0"/>
          </a:p>
        </p:txBody>
      </p:sp>
    </p:spTree>
    <p:extLst>
      <p:ext uri="{BB962C8B-B14F-4D97-AF65-F5344CB8AC3E}">
        <p14:creationId xmlns:p14="http://schemas.microsoft.com/office/powerpoint/2010/main" val="3768820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Boston (King Street) Massacre</a:t>
            </a:r>
            <a:br>
              <a:rPr lang="en-US" dirty="0" smtClean="0"/>
            </a:br>
            <a:r>
              <a:rPr lang="en-US" dirty="0" smtClean="0"/>
              <a:t>March 5, 1770</a:t>
            </a:r>
            <a:endParaRPr lang="en-US" dirty="0"/>
          </a:p>
        </p:txBody>
      </p:sp>
      <p:sp>
        <p:nvSpPr>
          <p:cNvPr id="3" name="Content Placeholder 2"/>
          <p:cNvSpPr>
            <a:spLocks noGrp="1"/>
          </p:cNvSpPr>
          <p:nvPr>
            <p:ph idx="1"/>
          </p:nvPr>
        </p:nvSpPr>
        <p:spPr/>
        <p:txBody>
          <a:bodyPr>
            <a:normAutofit/>
          </a:bodyPr>
          <a:lstStyle/>
          <a:p>
            <a:r>
              <a:rPr lang="en-US" dirty="0" smtClean="0"/>
              <a:t>British Troops and a Boston Mob</a:t>
            </a:r>
            <a:endParaRPr lang="en-US" dirty="0" smtClean="0"/>
          </a:p>
          <a:p>
            <a:pPr lvl="1"/>
            <a:r>
              <a:rPr lang="en-US" dirty="0" smtClean="0"/>
              <a:t>Troops Long Bedraggled in the City</a:t>
            </a:r>
          </a:p>
          <a:p>
            <a:pPr lvl="1"/>
            <a:r>
              <a:rPr lang="en-US" dirty="0" smtClean="0"/>
              <a:t>Mobs Long Common in Resistance</a:t>
            </a:r>
            <a:endParaRPr lang="en-US" dirty="0" smtClean="0"/>
          </a:p>
          <a:p>
            <a:r>
              <a:rPr lang="en-US" dirty="0" smtClean="0"/>
              <a:t>Polar Opposite Accounts</a:t>
            </a:r>
            <a:endParaRPr lang="en-US" dirty="0" smtClean="0"/>
          </a:p>
          <a:p>
            <a:pPr lvl="1"/>
            <a:r>
              <a:rPr lang="en-US" dirty="0" smtClean="0"/>
              <a:t>Captain Preston</a:t>
            </a:r>
          </a:p>
          <a:p>
            <a:pPr lvl="1"/>
            <a:r>
              <a:rPr lang="en-US" dirty="0" smtClean="0"/>
              <a:t>Boston Patriots</a:t>
            </a:r>
            <a:endParaRPr lang="en-US" dirty="0" smtClean="0"/>
          </a:p>
          <a:p>
            <a:r>
              <a:rPr lang="en-US" dirty="0" smtClean="0"/>
              <a:t>Trials</a:t>
            </a:r>
          </a:p>
          <a:p>
            <a:pPr lvl="1"/>
            <a:r>
              <a:rPr lang="en-US" dirty="0" smtClean="0"/>
              <a:t>John Adams for the Defense</a:t>
            </a:r>
          </a:p>
          <a:p>
            <a:pPr lvl="1"/>
            <a:r>
              <a:rPr lang="en-US" dirty="0" smtClean="0"/>
              <a:t>Preston and Four Soldiers Acquitted</a:t>
            </a:r>
          </a:p>
          <a:p>
            <a:pPr lvl="1"/>
            <a:r>
              <a:rPr lang="en-US" dirty="0" smtClean="0"/>
              <a:t>Two Others Convicted of Manslaughter—But Freed Under Benefit of Clergy</a:t>
            </a:r>
            <a:endParaRPr lang="en-US" dirty="0"/>
          </a:p>
        </p:txBody>
      </p:sp>
    </p:spTree>
    <p:extLst>
      <p:ext uri="{BB962C8B-B14F-4D97-AF65-F5344CB8AC3E}">
        <p14:creationId xmlns:p14="http://schemas.microsoft.com/office/powerpoint/2010/main" val="3354697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Hutchinson’s Folly</a:t>
            </a:r>
            <a:endParaRPr lang="en-US" dirty="0"/>
          </a:p>
        </p:txBody>
      </p:sp>
      <p:sp>
        <p:nvSpPr>
          <p:cNvPr id="3" name="Content Placeholder 2"/>
          <p:cNvSpPr>
            <a:spLocks noGrp="1"/>
          </p:cNvSpPr>
          <p:nvPr>
            <p:ph idx="1"/>
          </p:nvPr>
        </p:nvSpPr>
        <p:spPr/>
        <p:txBody>
          <a:bodyPr/>
          <a:lstStyle/>
          <a:p>
            <a:r>
              <a:rPr lang="en-US" dirty="0" smtClean="0"/>
              <a:t>Boston Town Meeting’s Grievances—Encapsulated in Dr. Joseph Warren’s “List of Infringements and Violations of Rights”</a:t>
            </a:r>
            <a:r>
              <a:rPr lang="en-US" dirty="0" smtClean="0"/>
              <a:t> (November 20, 1772)—Included, Among Others:</a:t>
            </a:r>
          </a:p>
          <a:p>
            <a:pPr lvl="1"/>
            <a:r>
              <a:rPr lang="en-US" dirty="0" smtClean="0"/>
              <a:t>Parliament’s Claim of Power to Legislate for the Colonies “in all cases whatsoever”</a:t>
            </a:r>
          </a:p>
          <a:p>
            <a:pPr lvl="1"/>
            <a:r>
              <a:rPr lang="en-US" dirty="0" smtClean="0"/>
              <a:t>Taxation Without Representation</a:t>
            </a:r>
          </a:p>
          <a:p>
            <a:pPr lvl="1"/>
            <a:r>
              <a:rPr lang="en-US" dirty="0" smtClean="0"/>
              <a:t>Appointment of New Revenue Officers by Other Than the General Court</a:t>
            </a:r>
          </a:p>
          <a:p>
            <a:pPr lvl="1"/>
            <a:r>
              <a:rPr lang="en-US" dirty="0" smtClean="0"/>
              <a:t>General Right of These Officers to Search Without Warrant</a:t>
            </a:r>
          </a:p>
          <a:p>
            <a:pPr lvl="1"/>
            <a:r>
              <a:rPr lang="en-US" dirty="0" smtClean="0"/>
              <a:t>Stationing of Troops in Boston in Time of Peace Without Legislative Consent</a:t>
            </a:r>
          </a:p>
          <a:p>
            <a:pPr lvl="1"/>
            <a:r>
              <a:rPr lang="en-US" dirty="0" smtClean="0"/>
              <a:t>Relocation of the Legislative Seat</a:t>
            </a:r>
          </a:p>
          <a:p>
            <a:pPr lvl="1"/>
            <a:r>
              <a:rPr lang="en-US" dirty="0" smtClean="0"/>
              <a:t>Attempts to Create an American Episcopate</a:t>
            </a:r>
          </a:p>
        </p:txBody>
      </p:sp>
    </p:spTree>
    <p:extLst>
      <p:ext uri="{BB962C8B-B14F-4D97-AF65-F5344CB8AC3E}">
        <p14:creationId xmlns:p14="http://schemas.microsoft.com/office/powerpoint/2010/main" val="2214505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Hutchinson’s Folly (cont’d)</a:t>
            </a:r>
            <a:endParaRPr lang="en-US" dirty="0"/>
          </a:p>
        </p:txBody>
      </p:sp>
      <p:sp>
        <p:nvSpPr>
          <p:cNvPr id="3" name="Content Placeholder 2"/>
          <p:cNvSpPr>
            <a:spLocks noGrp="1"/>
          </p:cNvSpPr>
          <p:nvPr>
            <p:ph idx="1"/>
          </p:nvPr>
        </p:nvSpPr>
        <p:spPr/>
        <p:txBody>
          <a:bodyPr>
            <a:normAutofit fontScale="92500"/>
          </a:bodyPr>
          <a:lstStyle/>
          <a:p>
            <a:pPr lvl="1"/>
            <a:endParaRPr lang="en-US" dirty="0" smtClean="0"/>
          </a:p>
          <a:p>
            <a:r>
              <a:rPr lang="en-US" dirty="0" smtClean="0"/>
              <a:t>Governor Hutchinson’s Response (January 6, 1773)</a:t>
            </a:r>
          </a:p>
          <a:p>
            <a:pPr lvl="1"/>
            <a:r>
              <a:rPr lang="en-US" dirty="0" smtClean="0"/>
              <a:t>Parliament’s Supreme Authority Was Recognized From the Settlement</a:t>
            </a:r>
          </a:p>
          <a:p>
            <a:pPr lvl="1"/>
            <a:r>
              <a:rPr lang="en-US" dirty="0" smtClean="0"/>
              <a:t>It “appears from the charter itself”</a:t>
            </a:r>
          </a:p>
          <a:p>
            <a:pPr lvl="1"/>
            <a:r>
              <a:rPr lang="en-US" dirty="0" smtClean="0"/>
              <a:t>It Has Been Exercised Repeatedly</a:t>
            </a:r>
          </a:p>
          <a:p>
            <a:pPr lvl="1"/>
            <a:r>
              <a:rPr lang="en-US" dirty="0" smtClean="0"/>
              <a:t>It Has Not Been Questioned “until within seven or eight years last past”</a:t>
            </a:r>
          </a:p>
          <a:p>
            <a:pPr lvl="1"/>
            <a:r>
              <a:rPr lang="en-US" dirty="0" smtClean="0"/>
              <a:t>Claims Have Recently Been Made of Ultimate Legislative Authority Here, Not in Parliament, by Numerous Towns’ Town Meetings</a:t>
            </a:r>
          </a:p>
          <a:p>
            <a:pPr lvl="1"/>
            <a:r>
              <a:rPr lang="en-US" dirty="0" smtClean="0"/>
              <a:t>Far From Losing Rights by Removing From the Kingdom, They Have Merely Chosen Not to Exercise Them While Overseas</a:t>
            </a:r>
          </a:p>
          <a:p>
            <a:pPr lvl="1"/>
            <a:r>
              <a:rPr lang="en-US" dirty="0" smtClean="0"/>
              <a:t>“I know of no line that can be drawn between the supreme authority of Parliament and the total independence of the colonies.”  There Must Be One Ultimate Authority</a:t>
            </a:r>
            <a:endParaRPr lang="en-US" dirty="0" smtClean="0"/>
          </a:p>
          <a:p>
            <a:endParaRPr lang="en-US" dirty="0"/>
          </a:p>
        </p:txBody>
      </p:sp>
    </p:spTree>
    <p:extLst>
      <p:ext uri="{BB962C8B-B14F-4D97-AF65-F5344CB8AC3E}">
        <p14:creationId xmlns:p14="http://schemas.microsoft.com/office/powerpoint/2010/main" val="2659857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Hutchinson’s Folly (cont’d)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Massachusetts House of Representatives Answered Hutchinson (January 26, 1773)</a:t>
            </a:r>
          </a:p>
          <a:p>
            <a:pPr lvl="1"/>
            <a:r>
              <a:rPr lang="en-US" dirty="0" smtClean="0"/>
              <a:t>The Problem is Not That the People Have Adopted Unconstitutional Principles, But That Parliament Has Made an Unconstitutional Claim of Power</a:t>
            </a:r>
          </a:p>
          <a:p>
            <a:pPr lvl="1"/>
            <a:r>
              <a:rPr lang="en-US" dirty="0" smtClean="0"/>
              <a:t>We Do Not See How Settling This Territory Under a Royal Charter Left Our Ancestors Under the English Parliament</a:t>
            </a:r>
          </a:p>
          <a:p>
            <a:pPr lvl="1"/>
            <a:r>
              <a:rPr lang="en-US" dirty="0" smtClean="0"/>
              <a:t>It Is a Right of Free-Born Subjects to Elect Legislators.  Since Parliament Could Not Rule Here, the Colony Early Had a Legislature.</a:t>
            </a:r>
          </a:p>
          <a:p>
            <a:pPr lvl="1"/>
            <a:r>
              <a:rPr lang="en-US" dirty="0" smtClean="0"/>
              <a:t>We Deny That They Forfeited the Right of Representation, for the King Said They Should “be as free as those, who were to abide within the realm”</a:t>
            </a:r>
          </a:p>
          <a:p>
            <a:pPr lvl="1"/>
            <a:r>
              <a:rPr lang="en-US" dirty="0" smtClean="0"/>
              <a:t>Since “a state of vassalage” Clearly Was Not the Goal, Your Statement That the Choice is Between Subjection and Independence Leads to the Latter.  We Think That Instead We May Continue With a Common Crown.</a:t>
            </a:r>
          </a:p>
          <a:p>
            <a:pPr lvl="1"/>
            <a:r>
              <a:rPr lang="en-US" dirty="0" smtClean="0"/>
              <a:t>We Remain Loyal to Our King, and Do Not Want Independence So Long as We Enjoy </a:t>
            </a:r>
            <a:r>
              <a:rPr lang="en-US" smtClean="0"/>
              <a:t>Our Charter</a:t>
            </a:r>
            <a:endParaRPr lang="en-US"/>
          </a:p>
        </p:txBody>
      </p:sp>
    </p:spTree>
    <p:extLst>
      <p:ext uri="{BB962C8B-B14F-4D97-AF65-F5344CB8AC3E}">
        <p14:creationId xmlns:p14="http://schemas.microsoft.com/office/powerpoint/2010/main" val="930792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704</Words>
  <Application>Microsoft Office PowerPoint</Application>
  <PresentationFormat>Widescreen</PresentationFormat>
  <Paragraphs>51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To the Tea Act</vt:lpstr>
      <vt:lpstr>Parliament Responds</vt:lpstr>
      <vt:lpstr>Further Resistance</vt:lpstr>
      <vt:lpstr>The Boston (King Street) Massacre March 5, 1770</vt:lpstr>
      <vt:lpstr>Hutchinson’s Folly</vt:lpstr>
      <vt:lpstr>Hutchinson’s Folly (cont’d)</vt:lpstr>
      <vt:lpstr>Hutchinson’s Folly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gutzmank</dc:creator>
  <cp:lastModifiedBy>gutzmank</cp:lastModifiedBy>
  <cp:revision>13</cp:revision>
  <dcterms:created xsi:type="dcterms:W3CDTF">2014-05-27T18:54:02Z</dcterms:created>
  <dcterms:modified xsi:type="dcterms:W3CDTF">2014-05-27T21:53:52Z</dcterms:modified>
</cp:coreProperties>
</file>