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5" d="100"/>
          <a:sy n="55" d="100"/>
        </p:scale>
        <p:origin x="61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ECE553-8355-40B1-9EE5-367CB2EE0DC6}" type="datetimeFigureOut">
              <a:rPr lang="en-US" smtClean="0"/>
              <a:t>6/12/2014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F8CF3F-6818-4A00-BFA2-C91FCABC524F}" type="slidenum">
              <a:rPr lang="en-US" smtClean="0"/>
              <a:t>‹#›</a:t>
            </a:fld>
            <a:endParaRPr lang="en-US"/>
          </a:p>
        </p:txBody>
      </p:sp>
    </p:spTree>
    <p:extLst>
      <p:ext uri="{BB962C8B-B14F-4D97-AF65-F5344CB8AC3E}">
        <p14:creationId xmlns:p14="http://schemas.microsoft.com/office/powerpoint/2010/main" val="3950152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F8CF3F-6818-4A00-BFA2-C91FCABC524F}" type="slidenum">
              <a:rPr lang="en-US" smtClean="0"/>
              <a:t>1</a:t>
            </a:fld>
            <a:endParaRPr lang="en-US"/>
          </a:p>
        </p:txBody>
      </p:sp>
    </p:spTree>
    <p:extLst>
      <p:ext uri="{BB962C8B-B14F-4D97-AF65-F5344CB8AC3E}">
        <p14:creationId xmlns:p14="http://schemas.microsoft.com/office/powerpoint/2010/main" val="22271520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F8CF3F-6818-4A00-BFA2-C91FCABC524F}" type="slidenum">
              <a:rPr lang="en-US" smtClean="0"/>
              <a:t>10</a:t>
            </a:fld>
            <a:endParaRPr lang="en-US"/>
          </a:p>
        </p:txBody>
      </p:sp>
    </p:spTree>
    <p:extLst>
      <p:ext uri="{BB962C8B-B14F-4D97-AF65-F5344CB8AC3E}">
        <p14:creationId xmlns:p14="http://schemas.microsoft.com/office/powerpoint/2010/main" val="4043507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F8CF3F-6818-4A00-BFA2-C91FCABC524F}" type="slidenum">
              <a:rPr lang="en-US" smtClean="0"/>
              <a:t>2</a:t>
            </a:fld>
            <a:endParaRPr lang="en-US"/>
          </a:p>
        </p:txBody>
      </p:sp>
    </p:spTree>
    <p:extLst>
      <p:ext uri="{BB962C8B-B14F-4D97-AF65-F5344CB8AC3E}">
        <p14:creationId xmlns:p14="http://schemas.microsoft.com/office/powerpoint/2010/main" val="632670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F8CF3F-6818-4A00-BFA2-C91FCABC524F}" type="slidenum">
              <a:rPr lang="en-US" smtClean="0"/>
              <a:t>3</a:t>
            </a:fld>
            <a:endParaRPr lang="en-US"/>
          </a:p>
        </p:txBody>
      </p:sp>
    </p:spTree>
    <p:extLst>
      <p:ext uri="{BB962C8B-B14F-4D97-AF65-F5344CB8AC3E}">
        <p14:creationId xmlns:p14="http://schemas.microsoft.com/office/powerpoint/2010/main" val="201781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F8CF3F-6818-4A00-BFA2-C91FCABC524F}" type="slidenum">
              <a:rPr lang="en-US" smtClean="0"/>
              <a:t>4</a:t>
            </a:fld>
            <a:endParaRPr lang="en-US"/>
          </a:p>
        </p:txBody>
      </p:sp>
    </p:spTree>
    <p:extLst>
      <p:ext uri="{BB962C8B-B14F-4D97-AF65-F5344CB8AC3E}">
        <p14:creationId xmlns:p14="http://schemas.microsoft.com/office/powerpoint/2010/main" val="695770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F8CF3F-6818-4A00-BFA2-C91FCABC524F}" type="slidenum">
              <a:rPr lang="en-US" smtClean="0"/>
              <a:t>5</a:t>
            </a:fld>
            <a:endParaRPr lang="en-US"/>
          </a:p>
        </p:txBody>
      </p:sp>
    </p:spTree>
    <p:extLst>
      <p:ext uri="{BB962C8B-B14F-4D97-AF65-F5344CB8AC3E}">
        <p14:creationId xmlns:p14="http://schemas.microsoft.com/office/powerpoint/2010/main" val="2357640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F8CF3F-6818-4A00-BFA2-C91FCABC524F}" type="slidenum">
              <a:rPr lang="en-US" smtClean="0"/>
              <a:t>6</a:t>
            </a:fld>
            <a:endParaRPr lang="en-US"/>
          </a:p>
        </p:txBody>
      </p:sp>
    </p:spTree>
    <p:extLst>
      <p:ext uri="{BB962C8B-B14F-4D97-AF65-F5344CB8AC3E}">
        <p14:creationId xmlns:p14="http://schemas.microsoft.com/office/powerpoint/2010/main" val="15882908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F8CF3F-6818-4A00-BFA2-C91FCABC524F}" type="slidenum">
              <a:rPr lang="en-US" smtClean="0"/>
              <a:t>7</a:t>
            </a:fld>
            <a:endParaRPr lang="en-US"/>
          </a:p>
        </p:txBody>
      </p:sp>
    </p:spTree>
    <p:extLst>
      <p:ext uri="{BB962C8B-B14F-4D97-AF65-F5344CB8AC3E}">
        <p14:creationId xmlns:p14="http://schemas.microsoft.com/office/powerpoint/2010/main" val="20918497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F8CF3F-6818-4A00-BFA2-C91FCABC524F}" type="slidenum">
              <a:rPr lang="en-US" smtClean="0"/>
              <a:t>8</a:t>
            </a:fld>
            <a:endParaRPr lang="en-US"/>
          </a:p>
        </p:txBody>
      </p:sp>
    </p:spTree>
    <p:extLst>
      <p:ext uri="{BB962C8B-B14F-4D97-AF65-F5344CB8AC3E}">
        <p14:creationId xmlns:p14="http://schemas.microsoft.com/office/powerpoint/2010/main" val="36099090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F8CF3F-6818-4A00-BFA2-C91FCABC524F}" type="slidenum">
              <a:rPr lang="en-US" smtClean="0"/>
              <a:t>9</a:t>
            </a:fld>
            <a:endParaRPr lang="en-US"/>
          </a:p>
        </p:txBody>
      </p:sp>
    </p:spTree>
    <p:extLst>
      <p:ext uri="{BB962C8B-B14F-4D97-AF65-F5344CB8AC3E}">
        <p14:creationId xmlns:p14="http://schemas.microsoft.com/office/powerpoint/2010/main" val="2498147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3EB1362-CF9A-44AE-B810-78FFDDC91EED}"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973196-C4D9-4EA9-9E61-D9C1F7370B1E}" type="slidenum">
              <a:rPr lang="en-US" smtClean="0"/>
              <a:t>‹#›</a:t>
            </a:fld>
            <a:endParaRPr lang="en-US"/>
          </a:p>
        </p:txBody>
      </p:sp>
    </p:spTree>
    <p:extLst>
      <p:ext uri="{BB962C8B-B14F-4D97-AF65-F5344CB8AC3E}">
        <p14:creationId xmlns:p14="http://schemas.microsoft.com/office/powerpoint/2010/main" val="1228883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EB1362-CF9A-44AE-B810-78FFDDC91EED}"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973196-C4D9-4EA9-9E61-D9C1F7370B1E}" type="slidenum">
              <a:rPr lang="en-US" smtClean="0"/>
              <a:t>‹#›</a:t>
            </a:fld>
            <a:endParaRPr lang="en-US"/>
          </a:p>
        </p:txBody>
      </p:sp>
    </p:spTree>
    <p:extLst>
      <p:ext uri="{BB962C8B-B14F-4D97-AF65-F5344CB8AC3E}">
        <p14:creationId xmlns:p14="http://schemas.microsoft.com/office/powerpoint/2010/main" val="1938599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EB1362-CF9A-44AE-B810-78FFDDC91EED}"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973196-C4D9-4EA9-9E61-D9C1F7370B1E}" type="slidenum">
              <a:rPr lang="en-US" smtClean="0"/>
              <a:t>‹#›</a:t>
            </a:fld>
            <a:endParaRPr lang="en-US"/>
          </a:p>
        </p:txBody>
      </p:sp>
    </p:spTree>
    <p:extLst>
      <p:ext uri="{BB962C8B-B14F-4D97-AF65-F5344CB8AC3E}">
        <p14:creationId xmlns:p14="http://schemas.microsoft.com/office/powerpoint/2010/main" val="3624655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EB1362-CF9A-44AE-B810-78FFDDC91EED}"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973196-C4D9-4EA9-9E61-D9C1F7370B1E}" type="slidenum">
              <a:rPr lang="en-US" smtClean="0"/>
              <a:t>‹#›</a:t>
            </a:fld>
            <a:endParaRPr lang="en-US"/>
          </a:p>
        </p:txBody>
      </p:sp>
    </p:spTree>
    <p:extLst>
      <p:ext uri="{BB962C8B-B14F-4D97-AF65-F5344CB8AC3E}">
        <p14:creationId xmlns:p14="http://schemas.microsoft.com/office/powerpoint/2010/main" val="4025103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EB1362-CF9A-44AE-B810-78FFDDC91EED}"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973196-C4D9-4EA9-9E61-D9C1F7370B1E}" type="slidenum">
              <a:rPr lang="en-US" smtClean="0"/>
              <a:t>‹#›</a:t>
            </a:fld>
            <a:endParaRPr lang="en-US"/>
          </a:p>
        </p:txBody>
      </p:sp>
    </p:spTree>
    <p:extLst>
      <p:ext uri="{BB962C8B-B14F-4D97-AF65-F5344CB8AC3E}">
        <p14:creationId xmlns:p14="http://schemas.microsoft.com/office/powerpoint/2010/main" val="2944907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3EB1362-CF9A-44AE-B810-78FFDDC91EED}" type="datetimeFigureOut">
              <a:rPr lang="en-US" smtClean="0"/>
              <a:t>6/12/2014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973196-C4D9-4EA9-9E61-D9C1F7370B1E}" type="slidenum">
              <a:rPr lang="en-US" smtClean="0"/>
              <a:t>‹#›</a:t>
            </a:fld>
            <a:endParaRPr lang="en-US"/>
          </a:p>
        </p:txBody>
      </p:sp>
    </p:spTree>
    <p:extLst>
      <p:ext uri="{BB962C8B-B14F-4D97-AF65-F5344CB8AC3E}">
        <p14:creationId xmlns:p14="http://schemas.microsoft.com/office/powerpoint/2010/main" val="793478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3EB1362-CF9A-44AE-B810-78FFDDC91EED}" type="datetimeFigureOut">
              <a:rPr lang="en-US" smtClean="0"/>
              <a:t>6/12/2014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973196-C4D9-4EA9-9E61-D9C1F7370B1E}" type="slidenum">
              <a:rPr lang="en-US" smtClean="0"/>
              <a:t>‹#›</a:t>
            </a:fld>
            <a:endParaRPr lang="en-US"/>
          </a:p>
        </p:txBody>
      </p:sp>
    </p:spTree>
    <p:extLst>
      <p:ext uri="{BB962C8B-B14F-4D97-AF65-F5344CB8AC3E}">
        <p14:creationId xmlns:p14="http://schemas.microsoft.com/office/powerpoint/2010/main" val="486491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3EB1362-CF9A-44AE-B810-78FFDDC91EED}" type="datetimeFigureOut">
              <a:rPr lang="en-US" smtClean="0"/>
              <a:t>6/12/2014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973196-C4D9-4EA9-9E61-D9C1F7370B1E}" type="slidenum">
              <a:rPr lang="en-US" smtClean="0"/>
              <a:t>‹#›</a:t>
            </a:fld>
            <a:endParaRPr lang="en-US"/>
          </a:p>
        </p:txBody>
      </p:sp>
    </p:spTree>
    <p:extLst>
      <p:ext uri="{BB962C8B-B14F-4D97-AF65-F5344CB8AC3E}">
        <p14:creationId xmlns:p14="http://schemas.microsoft.com/office/powerpoint/2010/main" val="3959453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EB1362-CF9A-44AE-B810-78FFDDC91EED}" type="datetimeFigureOut">
              <a:rPr lang="en-US" smtClean="0"/>
              <a:t>6/12/2014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973196-C4D9-4EA9-9E61-D9C1F7370B1E}" type="slidenum">
              <a:rPr lang="en-US" smtClean="0"/>
              <a:t>‹#›</a:t>
            </a:fld>
            <a:endParaRPr lang="en-US"/>
          </a:p>
        </p:txBody>
      </p:sp>
    </p:spTree>
    <p:extLst>
      <p:ext uri="{BB962C8B-B14F-4D97-AF65-F5344CB8AC3E}">
        <p14:creationId xmlns:p14="http://schemas.microsoft.com/office/powerpoint/2010/main" val="3998818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EB1362-CF9A-44AE-B810-78FFDDC91EED}" type="datetimeFigureOut">
              <a:rPr lang="en-US" smtClean="0"/>
              <a:t>6/12/2014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973196-C4D9-4EA9-9E61-D9C1F7370B1E}" type="slidenum">
              <a:rPr lang="en-US" smtClean="0"/>
              <a:t>‹#›</a:t>
            </a:fld>
            <a:endParaRPr lang="en-US"/>
          </a:p>
        </p:txBody>
      </p:sp>
    </p:spTree>
    <p:extLst>
      <p:ext uri="{BB962C8B-B14F-4D97-AF65-F5344CB8AC3E}">
        <p14:creationId xmlns:p14="http://schemas.microsoft.com/office/powerpoint/2010/main" val="330264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EB1362-CF9A-44AE-B810-78FFDDC91EED}" type="datetimeFigureOut">
              <a:rPr lang="en-US" smtClean="0"/>
              <a:t>6/12/2014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973196-C4D9-4EA9-9E61-D9C1F7370B1E}" type="slidenum">
              <a:rPr lang="en-US" smtClean="0"/>
              <a:t>‹#›</a:t>
            </a:fld>
            <a:endParaRPr lang="en-US"/>
          </a:p>
        </p:txBody>
      </p:sp>
    </p:spTree>
    <p:extLst>
      <p:ext uri="{BB962C8B-B14F-4D97-AF65-F5344CB8AC3E}">
        <p14:creationId xmlns:p14="http://schemas.microsoft.com/office/powerpoint/2010/main" val="663713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EB1362-CF9A-44AE-B810-78FFDDC91EED}" type="datetimeFigureOut">
              <a:rPr lang="en-US" smtClean="0"/>
              <a:t>6/12/2014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973196-C4D9-4EA9-9E61-D9C1F7370B1E}" type="slidenum">
              <a:rPr lang="en-US" smtClean="0"/>
              <a:t>‹#›</a:t>
            </a:fld>
            <a:endParaRPr lang="en-US"/>
          </a:p>
        </p:txBody>
      </p:sp>
    </p:spTree>
    <p:extLst>
      <p:ext uri="{BB962C8B-B14F-4D97-AF65-F5344CB8AC3E}">
        <p14:creationId xmlns:p14="http://schemas.microsoft.com/office/powerpoint/2010/main" val="23763781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Boston Massacre</a:t>
            </a:r>
            <a:endParaRPr lang="en-US" dirty="0"/>
          </a:p>
        </p:txBody>
      </p:sp>
      <p:sp>
        <p:nvSpPr>
          <p:cNvPr id="3" name="Subtitle 2"/>
          <p:cNvSpPr>
            <a:spLocks noGrp="1"/>
          </p:cNvSpPr>
          <p:nvPr>
            <p:ph type="subTitle" idx="1"/>
          </p:nvPr>
        </p:nvSpPr>
        <p:spPr/>
        <p:txBody>
          <a:bodyPr/>
          <a:lstStyle/>
          <a:p>
            <a:r>
              <a:rPr lang="en-US" smtClean="0"/>
              <a:t>Lecture </a:t>
            </a:r>
            <a:r>
              <a:rPr lang="en-US" dirty="0"/>
              <a:t>6</a:t>
            </a:r>
          </a:p>
        </p:txBody>
      </p:sp>
    </p:spTree>
    <p:extLst>
      <p:ext uri="{BB962C8B-B14F-4D97-AF65-F5344CB8AC3E}">
        <p14:creationId xmlns:p14="http://schemas.microsoft.com/office/powerpoint/2010/main" val="37547704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History’s View</a:t>
            </a:r>
            <a:endParaRPr lang="en-US" dirty="0"/>
          </a:p>
        </p:txBody>
      </p:sp>
      <p:sp>
        <p:nvSpPr>
          <p:cNvPr id="3" name="Content Placeholder 2"/>
          <p:cNvSpPr>
            <a:spLocks noGrp="1"/>
          </p:cNvSpPr>
          <p:nvPr>
            <p:ph idx="1"/>
          </p:nvPr>
        </p:nvSpPr>
        <p:spPr/>
        <p:txBody>
          <a:bodyPr/>
          <a:lstStyle/>
          <a:p>
            <a:r>
              <a:rPr lang="en-US" dirty="0" smtClean="0"/>
              <a:t>John Adams Believed That Justice Had Been Done</a:t>
            </a:r>
          </a:p>
          <a:p>
            <a:r>
              <a:rPr lang="en-US" dirty="0" smtClean="0"/>
              <a:t>Americans Generally Believe There Was a Massacre</a:t>
            </a:r>
          </a:p>
          <a:p>
            <a:r>
              <a:rPr lang="en-US" dirty="0" smtClean="0"/>
              <a:t>Further Confrontations Would Follow</a:t>
            </a:r>
          </a:p>
          <a:p>
            <a:endParaRPr lang="en-US" dirty="0"/>
          </a:p>
          <a:p>
            <a:pPr marL="1371600" lvl="3" indent="0">
              <a:buNone/>
            </a:pPr>
            <a:r>
              <a:rPr lang="en-US" smtClean="0"/>
              <a:t>finis</a:t>
            </a:r>
            <a:endParaRPr lang="en-US" dirty="0" smtClean="0"/>
          </a:p>
        </p:txBody>
      </p:sp>
    </p:spTree>
    <p:extLst>
      <p:ext uri="{BB962C8B-B14F-4D97-AF65-F5344CB8AC3E}">
        <p14:creationId xmlns:p14="http://schemas.microsoft.com/office/powerpoint/2010/main" val="6182157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In a Name?</a:t>
            </a:r>
            <a:endParaRPr lang="en-US" dirty="0"/>
          </a:p>
        </p:txBody>
      </p:sp>
      <p:sp>
        <p:nvSpPr>
          <p:cNvPr id="3" name="Content Placeholder 2"/>
          <p:cNvSpPr>
            <a:spLocks noGrp="1"/>
          </p:cNvSpPr>
          <p:nvPr>
            <p:ph idx="1"/>
          </p:nvPr>
        </p:nvSpPr>
        <p:spPr/>
        <p:txBody>
          <a:bodyPr/>
          <a:lstStyle/>
          <a:p>
            <a:r>
              <a:rPr lang="en-US" dirty="0" smtClean="0"/>
              <a:t>The British Called the Events of March 5, 1770, the “King Street Riot”</a:t>
            </a:r>
          </a:p>
          <a:p>
            <a:r>
              <a:rPr lang="en-US" dirty="0" smtClean="0"/>
              <a:t>Consider the Word “Massacre”</a:t>
            </a:r>
          </a:p>
          <a:p>
            <a:r>
              <a:rPr lang="en-US" dirty="0" smtClean="0"/>
              <a:t>This Imagery Was Carefully Disseminated by Sam Adams, Paul Revere, and Their Allies in the Days After the Shootings</a:t>
            </a:r>
            <a:endParaRPr lang="en-US" dirty="0"/>
          </a:p>
        </p:txBody>
      </p:sp>
    </p:spTree>
    <p:extLst>
      <p:ext uri="{BB962C8B-B14F-4D97-AF65-F5344CB8AC3E}">
        <p14:creationId xmlns:p14="http://schemas.microsoft.com/office/powerpoint/2010/main" val="12512925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a:t>
            </a:r>
            <a:endParaRPr lang="en-US" dirty="0"/>
          </a:p>
        </p:txBody>
      </p:sp>
      <p:sp>
        <p:nvSpPr>
          <p:cNvPr id="3" name="Content Placeholder 2"/>
          <p:cNvSpPr>
            <a:spLocks noGrp="1"/>
          </p:cNvSpPr>
          <p:nvPr>
            <p:ph idx="1"/>
          </p:nvPr>
        </p:nvSpPr>
        <p:spPr/>
        <p:txBody>
          <a:bodyPr/>
          <a:lstStyle/>
          <a:p>
            <a:r>
              <a:rPr lang="en-US" dirty="0" smtClean="0"/>
              <a:t>British Common Soldiers From Lower-Class Backgrounds</a:t>
            </a:r>
          </a:p>
          <a:p>
            <a:r>
              <a:rPr lang="en-US" dirty="0" smtClean="0"/>
              <a:t>Royal Regiments Entirely Unwelcome in Boston in 1770</a:t>
            </a:r>
          </a:p>
          <a:p>
            <a:r>
              <a:rPr lang="en-US" dirty="0" smtClean="0"/>
              <a:t>Periodic Fisticuffs, etc., in Boston at the Time Between Locals and “</a:t>
            </a:r>
            <a:r>
              <a:rPr lang="en-US" dirty="0" err="1" smtClean="0"/>
              <a:t>Lobsterbacks</a:t>
            </a:r>
            <a:r>
              <a:rPr lang="en-US" dirty="0" smtClean="0"/>
              <a:t>”</a:t>
            </a:r>
          </a:p>
          <a:p>
            <a:r>
              <a:rPr lang="en-US" dirty="0" smtClean="0"/>
              <a:t>Under the Terms of the Massachusetts Riot Act (1751), Soldiers Would Legally Disperse a Throng Only When Called to Do so by a Local Official—Which Was Not Likely</a:t>
            </a:r>
            <a:endParaRPr lang="en-US" dirty="0"/>
          </a:p>
        </p:txBody>
      </p:sp>
    </p:spTree>
    <p:extLst>
      <p:ext uri="{BB962C8B-B14F-4D97-AF65-F5344CB8AC3E}">
        <p14:creationId xmlns:p14="http://schemas.microsoft.com/office/powerpoint/2010/main" val="682399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Britain’s Position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Parliament Rightfully Endeavoring to Enforce Its Policy</a:t>
            </a:r>
          </a:p>
          <a:p>
            <a:r>
              <a:rPr lang="en-US" dirty="0" smtClean="0"/>
              <a:t>Parliament Resolved in 1769 That</a:t>
            </a:r>
          </a:p>
          <a:p>
            <a:pPr lvl="1"/>
            <a:r>
              <a:rPr lang="en-US" dirty="0" smtClean="0"/>
              <a:t>Massachusetts Was Wrong to Deny That Parliament Might Constitutionally Legislate for America “In All Cases Whatsoever”</a:t>
            </a:r>
          </a:p>
          <a:p>
            <a:pPr lvl="1"/>
            <a:r>
              <a:rPr lang="en-US" dirty="0" smtClean="0"/>
              <a:t>Massachusetts’ Call on Other Colonies to Join Them in Taking This Position Was “Unwarrantable and Dangerous”</a:t>
            </a:r>
          </a:p>
          <a:p>
            <a:pPr lvl="1"/>
            <a:r>
              <a:rPr lang="en-US" dirty="0" smtClean="0"/>
              <a:t>Boston in Particular Had Long Been in a Dangerous State Threatening His Majesty’s Officials</a:t>
            </a:r>
          </a:p>
          <a:p>
            <a:pPr lvl="1"/>
            <a:r>
              <a:rPr lang="en-US" dirty="0" smtClean="0"/>
              <a:t>As Neither the Council nor the Magistrates Have Suppressed Tumults, Introduction of Troops is Necessary</a:t>
            </a:r>
          </a:p>
          <a:p>
            <a:pPr lvl="1"/>
            <a:r>
              <a:rPr lang="en-US" dirty="0" smtClean="0"/>
              <a:t>The Boston Town Meeting’s 6/68 and 9/68 Resolutions “were </a:t>
            </a:r>
            <a:r>
              <a:rPr lang="en-US" dirty="0"/>
              <a:t>i</a:t>
            </a:r>
            <a:r>
              <a:rPr lang="en-US" dirty="0" smtClean="0"/>
              <a:t>llegal and unconstitutional, and calculated to excite Sedition and Insurrections”</a:t>
            </a:r>
          </a:p>
          <a:p>
            <a:pPr lvl="1"/>
            <a:r>
              <a:rPr lang="en-US" dirty="0" smtClean="0"/>
              <a:t>The Regional Meeting Instigated by Boston’s Town Meeting Was </a:t>
            </a:r>
            <a:r>
              <a:rPr lang="en-US" dirty="0" err="1" smtClean="0"/>
              <a:t>Usurpatious</a:t>
            </a:r>
            <a:endParaRPr lang="en-US" dirty="0" smtClean="0"/>
          </a:p>
          <a:p>
            <a:pPr lvl="1"/>
            <a:r>
              <a:rPr lang="en-US" dirty="0" smtClean="0"/>
              <a:t>We Support Your Majesty in Attempting to Suppress These Impulses by Bringing the Ringleaders to Trial</a:t>
            </a:r>
            <a:endParaRPr lang="en-US" dirty="0"/>
          </a:p>
        </p:txBody>
      </p:sp>
    </p:spTree>
    <p:extLst>
      <p:ext uri="{BB962C8B-B14F-4D97-AF65-F5344CB8AC3E}">
        <p14:creationId xmlns:p14="http://schemas.microsoft.com/office/powerpoint/2010/main" val="4021218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Massachusetts Understanding(1769)</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Response to Parliament’s Statement, the General Court Fired Off a </a:t>
            </a:r>
            <a:r>
              <a:rPr lang="en-US" dirty="0" err="1" smtClean="0"/>
              <a:t>Pronunciamiento</a:t>
            </a:r>
            <a:r>
              <a:rPr lang="en-US" dirty="0" smtClean="0"/>
              <a:t> of Its Own</a:t>
            </a:r>
          </a:p>
          <a:p>
            <a:r>
              <a:rPr lang="en-US" dirty="0" smtClean="0"/>
              <a:t>It Claimed an Exclusive Right to Tax Bay Colony Residents as a “Constitutional” Right</a:t>
            </a:r>
          </a:p>
          <a:p>
            <a:r>
              <a:rPr lang="en-US" dirty="0" smtClean="0"/>
              <a:t>It Denied that the Governor Had a Constitutional Right to Dissolve the General Court Indefinitely</a:t>
            </a:r>
          </a:p>
          <a:p>
            <a:r>
              <a:rPr lang="en-US" dirty="0" smtClean="0"/>
              <a:t>Stationing an Army Here in Time of Peace Would Violate Natural, Englishmen’s, and Charter Rights, and “is unconstitutional”</a:t>
            </a:r>
          </a:p>
          <a:p>
            <a:r>
              <a:rPr lang="en-US" dirty="0" smtClean="0"/>
              <a:t>Governor Bernard’s Call on the King to Send These Armies Made Him “an avowed Enemy to this Colony”</a:t>
            </a:r>
          </a:p>
          <a:p>
            <a:r>
              <a:rPr lang="en-US" dirty="0" smtClean="0"/>
              <a:t>All Felony Trials for Crimes in This Colony Must of Right Be in This Colony</a:t>
            </a:r>
            <a:endParaRPr lang="en-US" dirty="0"/>
          </a:p>
        </p:txBody>
      </p:sp>
    </p:spTree>
    <p:extLst>
      <p:ext uri="{BB962C8B-B14F-4D97-AF65-F5344CB8AC3E}">
        <p14:creationId xmlns:p14="http://schemas.microsoft.com/office/powerpoint/2010/main" val="15569156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i="1" dirty="0" smtClean="0"/>
              <a:t>Boston Gazette</a:t>
            </a:r>
            <a:r>
              <a:rPr lang="en-US" dirty="0" smtClean="0"/>
              <a:t>’s Account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This Paper Was Sam Adams’ Chief Outlet</a:t>
            </a:r>
          </a:p>
          <a:p>
            <a:r>
              <a:rPr lang="en-US" dirty="0" smtClean="0"/>
              <a:t>It Told the Story in a Starkly Anti-Government Way</a:t>
            </a:r>
          </a:p>
          <a:p>
            <a:r>
              <a:rPr lang="en-US" dirty="0" smtClean="0"/>
              <a:t>Soon Enough, Its Version Appeared in Papers Across North America, Besides in England</a:t>
            </a:r>
          </a:p>
          <a:p>
            <a:r>
              <a:rPr lang="en-US" dirty="0" smtClean="0"/>
              <a:t>It Began by Tracing the Soldiers’ Presence to An Attempt to Stifle Massachusetts Liberty</a:t>
            </a:r>
          </a:p>
          <a:p>
            <a:r>
              <a:rPr lang="en-US" dirty="0" smtClean="0"/>
              <a:t>Soldiers on March 5 Marched Around Clubbing </a:t>
            </a:r>
            <a:r>
              <a:rPr lang="en-US" dirty="0" err="1" smtClean="0"/>
              <a:t>Townfolk</a:t>
            </a:r>
            <a:endParaRPr lang="en-US" dirty="0" smtClean="0"/>
          </a:p>
          <a:p>
            <a:r>
              <a:rPr lang="en-US" dirty="0" smtClean="0"/>
              <a:t>A Large Throng Gathered on King Street, Capt. Preston Appeared With Twelve Soldiers.  Pricking Some With Bayonets, They Were Requited With Snowballs.  At This, Capt. Preston Yelled, “Damn you, Fire, let the consequence be what it will!”</a:t>
            </a:r>
            <a:endParaRPr lang="en-US" dirty="0"/>
          </a:p>
        </p:txBody>
      </p:sp>
    </p:spTree>
    <p:extLst>
      <p:ext uri="{BB962C8B-B14F-4D97-AF65-F5344CB8AC3E}">
        <p14:creationId xmlns:p14="http://schemas.microsoft.com/office/powerpoint/2010/main" val="42536205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i="1" dirty="0" smtClean="0"/>
              <a:t>Boston Gazette</a:t>
            </a:r>
            <a:r>
              <a:rPr lang="en-US" dirty="0" smtClean="0"/>
              <a:t>’s Account (cont’d)</a:t>
            </a:r>
            <a:endParaRPr lang="en-US" dirty="0"/>
          </a:p>
        </p:txBody>
      </p:sp>
      <p:sp>
        <p:nvSpPr>
          <p:cNvPr id="3" name="Content Placeholder 2"/>
          <p:cNvSpPr>
            <a:spLocks noGrp="1"/>
          </p:cNvSpPr>
          <p:nvPr>
            <p:ph idx="1"/>
          </p:nvPr>
        </p:nvSpPr>
        <p:spPr/>
        <p:txBody>
          <a:bodyPr/>
          <a:lstStyle/>
          <a:p>
            <a:r>
              <a:rPr lang="en-US" dirty="0" smtClean="0"/>
              <a:t>“One soldier then fired, and a townsman with a cudgel struck him over the hands with such force that he dropt </a:t>
            </a:r>
            <a:r>
              <a:rPr lang="en-US" smtClean="0"/>
              <a:t>his flintlock</a:t>
            </a:r>
            <a:r>
              <a:rPr lang="en-US" dirty="0" smtClean="0"/>
              <a:t>.”  Somewhere Between 7 and 11 Guns Were Shot.</a:t>
            </a:r>
          </a:p>
          <a:p>
            <a:r>
              <a:rPr lang="en-US" dirty="0" smtClean="0"/>
              <a:t>Three Died and Two Lay Dying.</a:t>
            </a:r>
          </a:p>
          <a:p>
            <a:r>
              <a:rPr lang="en-US" dirty="0" smtClean="0"/>
              <a:t>Bells Were Set to Ringing, and a Great Crowd Turned Out.</a:t>
            </a:r>
          </a:p>
          <a:p>
            <a:r>
              <a:rPr lang="en-US" dirty="0" smtClean="0"/>
              <a:t>The Governor Responded to Demands for Action by Vowing to See The Law Enforced.</a:t>
            </a:r>
          </a:p>
          <a:p>
            <a:r>
              <a:rPr lang="en-US" dirty="0" smtClean="0"/>
              <a:t>Blood Marked Several Streets Leading from King Street.</a:t>
            </a:r>
            <a:endParaRPr lang="en-US" dirty="0"/>
          </a:p>
        </p:txBody>
      </p:sp>
    </p:spTree>
    <p:extLst>
      <p:ext uri="{BB962C8B-B14F-4D97-AF65-F5344CB8AC3E}">
        <p14:creationId xmlns:p14="http://schemas.microsoft.com/office/powerpoint/2010/main" val="33703798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Gage’s Account</a:t>
            </a:r>
            <a:endParaRPr lang="en-US" dirty="0"/>
          </a:p>
        </p:txBody>
      </p:sp>
      <p:sp>
        <p:nvSpPr>
          <p:cNvPr id="3" name="Content Placeholder 2"/>
          <p:cNvSpPr>
            <a:spLocks noGrp="1"/>
          </p:cNvSpPr>
          <p:nvPr>
            <p:ph idx="1"/>
          </p:nvPr>
        </p:nvSpPr>
        <p:spPr/>
        <p:txBody>
          <a:bodyPr/>
          <a:lstStyle/>
          <a:p>
            <a:r>
              <a:rPr lang="en-US" dirty="0" smtClean="0"/>
              <a:t>Governor Gage Reported To Lord Hillsborough That the Locals Had Set Upon the Soldiers First By Attacking a Sentry, Then by Attacking Preston’s Men Sent to Relieve Him.</a:t>
            </a:r>
          </a:p>
          <a:p>
            <a:r>
              <a:rPr lang="en-US" dirty="0" smtClean="0"/>
              <a:t>He Made Clear That Not Preston, but Various Voices in the Crowd Prompted the Beleaguered Troops to Fire.</a:t>
            </a:r>
          </a:p>
          <a:p>
            <a:r>
              <a:rPr lang="en-US" dirty="0" smtClean="0"/>
              <a:t>He Blamed Longtime Agitators for the Difficulty.</a:t>
            </a:r>
          </a:p>
          <a:p>
            <a:r>
              <a:rPr lang="en-US" dirty="0" smtClean="0"/>
              <a:t>An Account of 27 Depositions Taken at Hutchinson’s Instigation Echoed Gage’s Version.</a:t>
            </a:r>
            <a:endParaRPr lang="en-US" dirty="0"/>
          </a:p>
        </p:txBody>
      </p:sp>
    </p:spTree>
    <p:extLst>
      <p:ext uri="{BB962C8B-B14F-4D97-AF65-F5344CB8AC3E}">
        <p14:creationId xmlns:p14="http://schemas.microsoft.com/office/powerpoint/2010/main" val="4072283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Trials, Verdicts, Sam Adams’ Appraisal</a:t>
            </a:r>
            <a:endParaRPr lang="en-US" dirty="0"/>
          </a:p>
        </p:txBody>
      </p:sp>
      <p:sp>
        <p:nvSpPr>
          <p:cNvPr id="3" name="Content Placeholder 2"/>
          <p:cNvSpPr>
            <a:spLocks noGrp="1"/>
          </p:cNvSpPr>
          <p:nvPr>
            <p:ph idx="1"/>
          </p:nvPr>
        </p:nvSpPr>
        <p:spPr/>
        <p:txBody>
          <a:bodyPr>
            <a:normAutofit lnSpcReduction="10000"/>
          </a:bodyPr>
          <a:lstStyle/>
          <a:p>
            <a:r>
              <a:rPr lang="en-US" dirty="0" smtClean="0"/>
              <a:t>Three of the Eight Common Soldiers Petitioned to be Tried With Preston</a:t>
            </a:r>
          </a:p>
          <a:p>
            <a:r>
              <a:rPr lang="en-US" dirty="0" smtClean="0"/>
              <a:t>They Weren’t</a:t>
            </a:r>
          </a:p>
          <a:p>
            <a:r>
              <a:rPr lang="en-US" dirty="0" smtClean="0"/>
              <a:t>He Was Tried First, Followed by Them</a:t>
            </a:r>
          </a:p>
          <a:p>
            <a:r>
              <a:rPr lang="en-US" dirty="0" smtClean="0"/>
              <a:t>John Adams Defended the Soldiers</a:t>
            </a:r>
          </a:p>
          <a:p>
            <a:r>
              <a:rPr lang="en-US" dirty="0" smtClean="0"/>
              <a:t>Two Soldiers Were Found Guilty of Manslaughter, at the Court’s Coaxing, and Branded</a:t>
            </a:r>
          </a:p>
          <a:p>
            <a:r>
              <a:rPr lang="en-US" dirty="0" smtClean="0"/>
              <a:t>Sam Adams Took to the Papers to Say That Injustice Had Been Done, the Soldiers Had Gone Looking for Confrontation, Massacre Had Been Committed</a:t>
            </a:r>
            <a:endParaRPr lang="en-US" dirty="0"/>
          </a:p>
        </p:txBody>
      </p:sp>
    </p:spTree>
    <p:extLst>
      <p:ext uri="{BB962C8B-B14F-4D97-AF65-F5344CB8AC3E}">
        <p14:creationId xmlns:p14="http://schemas.microsoft.com/office/powerpoint/2010/main" val="14906630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5271</TotalTime>
  <Words>729</Words>
  <Application>Microsoft Office PowerPoint</Application>
  <PresentationFormat>Widescreen</PresentationFormat>
  <Paragraphs>69</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The Boston Massacre</vt:lpstr>
      <vt:lpstr>What’s In a Name?</vt:lpstr>
      <vt:lpstr>Context</vt:lpstr>
      <vt:lpstr>Britain’s Position</vt:lpstr>
      <vt:lpstr>The Massachusetts Understanding(1769)</vt:lpstr>
      <vt:lpstr>The Boston Gazette’s Account</vt:lpstr>
      <vt:lpstr>The Boston Gazette’s Account (cont’d)</vt:lpstr>
      <vt:lpstr>General Gage’s Account</vt:lpstr>
      <vt:lpstr>Trials, Verdicts, Sam Adams’ Appraisal</vt:lpstr>
      <vt:lpstr>History’s View</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gutzmank</dc:creator>
  <cp:lastModifiedBy>gutzmank</cp:lastModifiedBy>
  <cp:revision>24</cp:revision>
  <dcterms:created xsi:type="dcterms:W3CDTF">2014-01-08T18:05:24Z</dcterms:created>
  <dcterms:modified xsi:type="dcterms:W3CDTF">2014-06-12T19:33:02Z</dcterms:modified>
</cp:coreProperties>
</file>