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9BDA09-79AA-45FD-92C5-A60629E5731C}"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2545245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DA09-79AA-45FD-92C5-A60629E5731C}"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1030227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DA09-79AA-45FD-92C5-A60629E5731C}"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2161955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DA09-79AA-45FD-92C5-A60629E5731C}"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166702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9BDA09-79AA-45FD-92C5-A60629E5731C}"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1079716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9BDA09-79AA-45FD-92C5-A60629E5731C}"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343931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9BDA09-79AA-45FD-92C5-A60629E5731C}" type="datetimeFigureOut">
              <a:rPr lang="en-US" smtClean="0"/>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80404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9BDA09-79AA-45FD-92C5-A60629E5731C}" type="datetimeFigureOut">
              <a:rPr lang="en-US" smtClean="0"/>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2173733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9BDA09-79AA-45FD-92C5-A60629E5731C}" type="datetimeFigureOut">
              <a:rPr lang="en-US" smtClean="0"/>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4245873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9BDA09-79AA-45FD-92C5-A60629E5731C}"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2971444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9BDA09-79AA-45FD-92C5-A60629E5731C}"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83ACB8-8635-4E94-BF10-679E6CF459AC}" type="slidenum">
              <a:rPr lang="en-US" smtClean="0"/>
              <a:t>‹#›</a:t>
            </a:fld>
            <a:endParaRPr lang="en-US"/>
          </a:p>
        </p:txBody>
      </p:sp>
    </p:spTree>
    <p:extLst>
      <p:ext uri="{BB962C8B-B14F-4D97-AF65-F5344CB8AC3E}">
        <p14:creationId xmlns:p14="http://schemas.microsoft.com/office/powerpoint/2010/main" val="1658222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BDA09-79AA-45FD-92C5-A60629E5731C}" type="datetimeFigureOut">
              <a:rPr lang="en-US" smtClean="0"/>
              <a:t>6/4/2014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83ACB8-8635-4E94-BF10-679E6CF459AC}" type="slidenum">
              <a:rPr lang="en-US" smtClean="0"/>
              <a:t>‹#›</a:t>
            </a:fld>
            <a:endParaRPr lang="en-US"/>
          </a:p>
        </p:txBody>
      </p:sp>
    </p:spTree>
    <p:extLst>
      <p:ext uri="{BB962C8B-B14F-4D97-AF65-F5344CB8AC3E}">
        <p14:creationId xmlns:p14="http://schemas.microsoft.com/office/powerpoint/2010/main" val="211389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Adams</a:t>
            </a:r>
            <a:endParaRPr lang="en-US" dirty="0"/>
          </a:p>
        </p:txBody>
      </p:sp>
      <p:sp>
        <p:nvSpPr>
          <p:cNvPr id="3" name="Subtitle 2"/>
          <p:cNvSpPr>
            <a:spLocks noGrp="1"/>
          </p:cNvSpPr>
          <p:nvPr>
            <p:ph type="subTitle" idx="1"/>
          </p:nvPr>
        </p:nvSpPr>
        <p:spPr/>
        <p:txBody>
          <a:bodyPr/>
          <a:lstStyle/>
          <a:p>
            <a:r>
              <a:rPr lang="en-US" dirty="0" smtClean="0"/>
              <a:t>Lecture 5</a:t>
            </a:r>
            <a:endParaRPr lang="en-US" dirty="0"/>
          </a:p>
        </p:txBody>
      </p:sp>
    </p:spTree>
    <p:extLst>
      <p:ext uri="{BB962C8B-B14F-4D97-AF65-F5344CB8AC3E}">
        <p14:creationId xmlns:p14="http://schemas.microsoft.com/office/powerpoint/2010/main" val="1535532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Mr. Vice President:  Second Term</a:t>
            </a:r>
            <a:endParaRPr lang="en-US" dirty="0"/>
          </a:p>
        </p:txBody>
      </p:sp>
      <p:sp>
        <p:nvSpPr>
          <p:cNvPr id="3" name="Content Placeholder 2"/>
          <p:cNvSpPr>
            <a:spLocks noGrp="1"/>
          </p:cNvSpPr>
          <p:nvPr>
            <p:ph idx="1"/>
          </p:nvPr>
        </p:nvSpPr>
        <p:spPr/>
        <p:txBody>
          <a:bodyPr/>
          <a:lstStyle/>
          <a:p>
            <a:r>
              <a:rPr lang="en-US" dirty="0" smtClean="0"/>
              <a:t>Adams is Narrowly Reelected, With Substantial Republican Opposition, in 1792</a:t>
            </a:r>
          </a:p>
          <a:p>
            <a:pPr marL="228600" lvl="1">
              <a:spcBef>
                <a:spcPts val="1000"/>
              </a:spcBef>
            </a:pPr>
            <a:r>
              <a:rPr lang="en-US" sz="2800" dirty="0" smtClean="0"/>
              <a:t>Substantial Republican Demonstrations Appear in the Streets of Philadelphia, Putting Abigail in Fear for the Family’s Safety</a:t>
            </a:r>
          </a:p>
          <a:p>
            <a:pPr marL="685800" lvl="2">
              <a:spcBef>
                <a:spcPts val="1000"/>
              </a:spcBef>
            </a:pPr>
            <a:r>
              <a:rPr lang="en-US" sz="2800" dirty="0" smtClean="0"/>
              <a:t>In 1794, Adams’ Son John Quincy Adams Was Named Minister to The Hague by President Washington</a:t>
            </a:r>
          </a:p>
          <a:p>
            <a:r>
              <a:rPr lang="en-US" dirty="0" smtClean="0"/>
              <a:t>In 1796, Adams Won a Narrow Election Over Jefferson as President</a:t>
            </a:r>
            <a:endParaRPr lang="en-US" dirty="0"/>
          </a:p>
        </p:txBody>
      </p:sp>
    </p:spTree>
    <p:extLst>
      <p:ext uri="{BB962C8B-B14F-4D97-AF65-F5344CB8AC3E}">
        <p14:creationId xmlns:p14="http://schemas.microsoft.com/office/powerpoint/2010/main" val="2093002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President Adams</a:t>
            </a:r>
            <a:endParaRPr lang="en-US" dirty="0"/>
          </a:p>
        </p:txBody>
      </p:sp>
      <p:sp>
        <p:nvSpPr>
          <p:cNvPr id="3" name="Content Placeholder 2"/>
          <p:cNvSpPr>
            <a:spLocks noGrp="1"/>
          </p:cNvSpPr>
          <p:nvPr>
            <p:ph idx="1"/>
          </p:nvPr>
        </p:nvSpPr>
        <p:spPr/>
        <p:txBody>
          <a:bodyPr>
            <a:normAutofit lnSpcReduction="10000"/>
          </a:bodyPr>
          <a:lstStyle/>
          <a:p>
            <a:r>
              <a:rPr lang="en-US" dirty="0" smtClean="0"/>
              <a:t>Kept Washington’s Cabinet</a:t>
            </a:r>
          </a:p>
          <a:p>
            <a:pPr lvl="1"/>
            <a:r>
              <a:rPr lang="en-US" sz="2800" dirty="0" smtClean="0"/>
              <a:t>Many of Them, Such as </a:t>
            </a:r>
            <a:r>
              <a:rPr lang="en-US" sz="2800" dirty="0" err="1" smtClean="0"/>
              <a:t>SoS</a:t>
            </a:r>
            <a:r>
              <a:rPr lang="en-US" sz="2800" dirty="0" smtClean="0"/>
              <a:t> Pickering, Were Loyal to Hamilton, Not Adams</a:t>
            </a:r>
          </a:p>
          <a:p>
            <a:r>
              <a:rPr lang="en-US" dirty="0" smtClean="0"/>
              <a:t>Sounded Out Jefferson on a French Diplomatic Posting for Madison.  Wrote Jefferson Out of the Administration in the Wake of the Offer’s Rejection</a:t>
            </a:r>
          </a:p>
          <a:p>
            <a:r>
              <a:rPr lang="en-US" dirty="0" smtClean="0"/>
              <a:t>1797:  Cabell Presentment</a:t>
            </a:r>
          </a:p>
          <a:p>
            <a:r>
              <a:rPr lang="en-US" dirty="0" smtClean="0"/>
              <a:t>1797-98:  XYZ Affair—Federalist Gains in Congress—Military Buildup</a:t>
            </a:r>
          </a:p>
          <a:p>
            <a:pPr lvl="1"/>
            <a:r>
              <a:rPr lang="en-US" sz="2800" dirty="0" smtClean="0"/>
              <a:t>Washington Nominally in Command, Forces Hamilton on Adams as #2</a:t>
            </a:r>
            <a:endParaRPr lang="en-US" sz="2800" dirty="0"/>
          </a:p>
        </p:txBody>
      </p:sp>
    </p:spTree>
    <p:extLst>
      <p:ext uri="{BB962C8B-B14F-4D97-AF65-F5344CB8AC3E}">
        <p14:creationId xmlns:p14="http://schemas.microsoft.com/office/powerpoint/2010/main" val="182095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President Adams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1798:  The Alien &amp; Sedition Acts Crisis</a:t>
            </a:r>
          </a:p>
          <a:p>
            <a:pPr lvl="1"/>
            <a:r>
              <a:rPr lang="en-US" sz="2800" dirty="0" smtClean="0"/>
              <a:t>Adams Signs the Bills on July 14, 1798</a:t>
            </a:r>
            <a:endParaRPr lang="en-US" dirty="0" smtClean="0"/>
          </a:p>
          <a:p>
            <a:r>
              <a:rPr lang="en-US" dirty="0" smtClean="0"/>
              <a:t>1799:  Adams Opts to Negotiate With France, Nominating William Vans Murray Minister Plenipotentiary</a:t>
            </a:r>
          </a:p>
          <a:p>
            <a:pPr lvl="1"/>
            <a:r>
              <a:rPr lang="en-US" sz="2800" dirty="0" smtClean="0"/>
              <a:t>Congressional Federalists Aghast</a:t>
            </a:r>
          </a:p>
          <a:p>
            <a:r>
              <a:rPr lang="en-US" dirty="0" smtClean="0"/>
              <a:t>1799:  Fries’ Rebellion in Pennsylvania—Adams Pardons Convicts</a:t>
            </a:r>
          </a:p>
          <a:p>
            <a:r>
              <a:rPr lang="en-US" sz="2800" dirty="0" smtClean="0"/>
              <a:t>Hamilton Attacks Adams </a:t>
            </a:r>
            <a:r>
              <a:rPr lang="en-US" dirty="0" smtClean="0"/>
              <a:t>“in Private”</a:t>
            </a:r>
          </a:p>
          <a:p>
            <a:r>
              <a:rPr lang="en-US" sz="2800" dirty="0" smtClean="0"/>
              <a:t>Adams Loses Election—Due to Three-Fifths Clause</a:t>
            </a:r>
          </a:p>
          <a:p>
            <a:r>
              <a:rPr lang="en-US" dirty="0" smtClean="0"/>
              <a:t>Convention of 1800 Ends Quasi War</a:t>
            </a:r>
          </a:p>
          <a:p>
            <a:r>
              <a:rPr lang="en-US" sz="2800" dirty="0" smtClean="0"/>
              <a:t>Leaves Washington, DC—Which He Was the First President to Inhabit—the Morning of Jefferson’s Inauguration</a:t>
            </a:r>
            <a:endParaRPr lang="en-US" sz="2800" dirty="0"/>
          </a:p>
        </p:txBody>
      </p:sp>
    </p:spTree>
    <p:extLst>
      <p:ext uri="{BB962C8B-B14F-4D97-AF65-F5344CB8AC3E}">
        <p14:creationId xmlns:p14="http://schemas.microsoft.com/office/powerpoint/2010/main" val="375049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Retirement</a:t>
            </a:r>
            <a:endParaRPr lang="en-US" dirty="0"/>
          </a:p>
        </p:txBody>
      </p:sp>
      <p:sp>
        <p:nvSpPr>
          <p:cNvPr id="3" name="Content Placeholder 2"/>
          <p:cNvSpPr>
            <a:spLocks noGrp="1"/>
          </p:cNvSpPr>
          <p:nvPr>
            <p:ph idx="1"/>
          </p:nvPr>
        </p:nvSpPr>
        <p:spPr/>
        <p:txBody>
          <a:bodyPr>
            <a:noAutofit/>
          </a:bodyPr>
          <a:lstStyle/>
          <a:p>
            <a:r>
              <a:rPr lang="en-US" dirty="0" smtClean="0"/>
              <a:t>In Exile at Quincy</a:t>
            </a:r>
          </a:p>
          <a:p>
            <a:pPr lvl="1"/>
            <a:r>
              <a:rPr lang="en-US" dirty="0" smtClean="0"/>
              <a:t>Comfortable, Due to Abigail’s Investments</a:t>
            </a:r>
          </a:p>
          <a:p>
            <a:pPr lvl="1"/>
            <a:r>
              <a:rPr lang="en-US" dirty="0" smtClean="0"/>
              <a:t>Surrounded by Grandchildren and Charles’ Wife</a:t>
            </a:r>
          </a:p>
          <a:p>
            <a:r>
              <a:rPr lang="en-US" dirty="0" smtClean="0"/>
              <a:t>Abigail Has Halting, Accusatory Exchange of Letters With President Jefferson</a:t>
            </a:r>
          </a:p>
          <a:p>
            <a:r>
              <a:rPr lang="en-US" dirty="0" smtClean="0"/>
              <a:t>A Decade Later, in 1813, Benjamin Rush Persuades Adams to Write Jefferson</a:t>
            </a:r>
            <a:endParaRPr lang="en-US" dirty="0"/>
          </a:p>
          <a:p>
            <a:pPr lvl="1"/>
            <a:r>
              <a:rPr lang="en-US" dirty="0" smtClean="0"/>
              <a:t>Their Correspondence is Fascinating</a:t>
            </a:r>
          </a:p>
          <a:p>
            <a:pPr lvl="1"/>
            <a:r>
              <a:rPr lang="en-US" dirty="0" smtClean="0"/>
              <a:t>Adams is the Friend, Jefferson is More Aloof</a:t>
            </a:r>
          </a:p>
          <a:p>
            <a:r>
              <a:rPr lang="en-US" dirty="0" smtClean="0"/>
              <a:t>In 1814, Adams Begins a Lengthy Exchange With John Taylor of Caroline.  Wood Judges That Taylor Thoroughly Exposed the Inaptness of Adams’ Talk of Political Orders</a:t>
            </a:r>
          </a:p>
        </p:txBody>
      </p:sp>
    </p:spTree>
    <p:extLst>
      <p:ext uri="{BB962C8B-B14F-4D97-AF65-F5344CB8AC3E}">
        <p14:creationId xmlns:p14="http://schemas.microsoft.com/office/powerpoint/2010/main" val="1342473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Retirement (cont’d)</a:t>
            </a:r>
            <a:endParaRPr lang="en-US" dirty="0"/>
          </a:p>
        </p:txBody>
      </p:sp>
      <p:sp>
        <p:nvSpPr>
          <p:cNvPr id="3" name="Content Placeholder 2"/>
          <p:cNvSpPr>
            <a:spLocks noGrp="1"/>
          </p:cNvSpPr>
          <p:nvPr>
            <p:ph idx="1"/>
          </p:nvPr>
        </p:nvSpPr>
        <p:spPr/>
        <p:txBody>
          <a:bodyPr/>
          <a:lstStyle/>
          <a:p>
            <a:r>
              <a:rPr lang="en-US" dirty="0" smtClean="0"/>
              <a:t>Both With Jefferson and With Taylor, Adams Tries to Justify Himself</a:t>
            </a:r>
          </a:p>
          <a:p>
            <a:pPr lvl="1"/>
            <a:r>
              <a:rPr lang="en-US" sz="2800" dirty="0" smtClean="0"/>
              <a:t>Neither </a:t>
            </a:r>
            <a:r>
              <a:rPr lang="en-US" sz="2800" dirty="0"/>
              <a:t>is Buying It</a:t>
            </a:r>
            <a:endParaRPr lang="en-US" sz="2800" dirty="0" smtClean="0"/>
          </a:p>
          <a:p>
            <a:r>
              <a:rPr lang="en-US" dirty="0" smtClean="0"/>
              <a:t>Adams and Some Sympathetic Scholars Consider Adams Misunderstood</a:t>
            </a:r>
          </a:p>
          <a:p>
            <a:r>
              <a:rPr lang="en-US" dirty="0" smtClean="0"/>
              <a:t>In 1824, Adams’ Son the Secretary of State Is Elected President.  Adams Rejoices to Jefferson, Does Not Boast</a:t>
            </a:r>
          </a:p>
          <a:p>
            <a:r>
              <a:rPr lang="en-US" dirty="0" smtClean="0"/>
              <a:t>July 4, 1826, Adams Dies With Jefferson’s Survival on His Lips.  The Truth of His Observation is Only Metaphorical</a:t>
            </a:r>
          </a:p>
          <a:p>
            <a:r>
              <a:rPr lang="en-US" dirty="0" smtClean="0"/>
              <a:t>His Death at Age 91 Spared Him Seeing John Quincy Share His Fate</a:t>
            </a:r>
          </a:p>
        </p:txBody>
      </p:sp>
    </p:spTree>
    <p:extLst>
      <p:ext uri="{BB962C8B-B14F-4D97-AF65-F5344CB8AC3E}">
        <p14:creationId xmlns:p14="http://schemas.microsoft.com/office/powerpoint/2010/main" val="657812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Background</a:t>
            </a:r>
            <a:endParaRPr lang="en-US" dirty="0"/>
          </a:p>
        </p:txBody>
      </p:sp>
      <p:sp>
        <p:nvSpPr>
          <p:cNvPr id="3" name="Content Placeholder 2"/>
          <p:cNvSpPr>
            <a:spLocks noGrp="1"/>
          </p:cNvSpPr>
          <p:nvPr>
            <p:ph idx="1"/>
          </p:nvPr>
        </p:nvSpPr>
        <p:spPr/>
        <p:txBody>
          <a:bodyPr>
            <a:normAutofit/>
          </a:bodyPr>
          <a:lstStyle/>
          <a:p>
            <a:r>
              <a:rPr lang="en-US" dirty="0" smtClean="0"/>
              <a:t>John Adams Was Born in 1735</a:t>
            </a:r>
          </a:p>
          <a:p>
            <a:r>
              <a:rPr lang="en-US" dirty="0" smtClean="0"/>
              <a:t>He Was of the Oldest New England Stock</a:t>
            </a:r>
          </a:p>
          <a:p>
            <a:pPr lvl="1"/>
            <a:r>
              <a:rPr lang="en-US" sz="2800" dirty="0" smtClean="0"/>
              <a:t>The First Adams Arrived in Plymouth Colony in 1621</a:t>
            </a:r>
          </a:p>
          <a:p>
            <a:pPr lvl="1"/>
            <a:r>
              <a:rPr lang="en-US" sz="2800" dirty="0" smtClean="0"/>
              <a:t>John’s Other Ancestors Included Mayflower Passengers</a:t>
            </a:r>
          </a:p>
          <a:p>
            <a:pPr lvl="1"/>
            <a:r>
              <a:rPr lang="en-US" sz="2800" dirty="0" smtClean="0"/>
              <a:t>My Great-Great-Great Grandmother Claimed Descent From Adams’ Brother—Whether Accurately, I Cannot Say</a:t>
            </a:r>
          </a:p>
          <a:p>
            <a:r>
              <a:rPr lang="en-US" dirty="0" smtClean="0"/>
              <a:t>His Father Sent Him to Harvard College</a:t>
            </a:r>
          </a:p>
          <a:p>
            <a:r>
              <a:rPr lang="en-US" dirty="0" smtClean="0"/>
              <a:t>Out of Harvard College, He Tried His Hand at Teaching School</a:t>
            </a:r>
          </a:p>
          <a:p>
            <a:r>
              <a:rPr lang="en-US" dirty="0" smtClean="0"/>
              <a:t>Thereafter, He Decided on the Law</a:t>
            </a:r>
          </a:p>
        </p:txBody>
      </p:sp>
    </p:spTree>
    <p:extLst>
      <p:ext uri="{BB962C8B-B14F-4D97-AF65-F5344CB8AC3E}">
        <p14:creationId xmlns:p14="http://schemas.microsoft.com/office/powerpoint/2010/main" val="2815292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Young Professional</a:t>
            </a:r>
            <a:endParaRPr lang="en-US" dirty="0"/>
          </a:p>
        </p:txBody>
      </p:sp>
      <p:sp>
        <p:nvSpPr>
          <p:cNvPr id="3" name="Content Placeholder 2"/>
          <p:cNvSpPr>
            <a:spLocks noGrp="1"/>
          </p:cNvSpPr>
          <p:nvPr>
            <p:ph idx="1"/>
          </p:nvPr>
        </p:nvSpPr>
        <p:spPr/>
        <p:txBody>
          <a:bodyPr>
            <a:normAutofit/>
          </a:bodyPr>
          <a:lstStyle/>
          <a:p>
            <a:r>
              <a:rPr lang="en-US" dirty="0" smtClean="0"/>
              <a:t>In 1758, Adams Was Admitted to the Bar</a:t>
            </a:r>
          </a:p>
          <a:p>
            <a:r>
              <a:rPr lang="en-US" dirty="0" smtClean="0"/>
              <a:t>He Eventually Wooed and Won Abigail Smith</a:t>
            </a:r>
          </a:p>
          <a:p>
            <a:pPr marL="685800" lvl="2">
              <a:spcBef>
                <a:spcPts val="1000"/>
              </a:spcBef>
            </a:pPr>
            <a:r>
              <a:rPr lang="en-US" sz="2800" dirty="0" smtClean="0"/>
              <a:t>By All Indications, Theirs Was a Loving Relationship to the End</a:t>
            </a:r>
          </a:p>
          <a:p>
            <a:pPr marL="685800" lvl="2">
              <a:spcBef>
                <a:spcPts val="1000"/>
              </a:spcBef>
            </a:pPr>
            <a:r>
              <a:rPr lang="en-US" sz="2800" dirty="0" smtClean="0"/>
              <a:t>Abigail Was Also John’s Fiercest Advocate and Political Confidante</a:t>
            </a:r>
          </a:p>
          <a:p>
            <a:r>
              <a:rPr lang="en-US" dirty="0" smtClean="0"/>
              <a:t>In 1765, Year of the Stamp Act, He Wrote </a:t>
            </a:r>
            <a:r>
              <a:rPr lang="en-US" i="1" dirty="0" smtClean="0"/>
              <a:t>A Dissertation on the Canon and Feudal Law</a:t>
            </a:r>
            <a:r>
              <a:rPr lang="en-US" dirty="0" smtClean="0"/>
              <a:t>, a Foray into British History Showing Freedom as Dependent Upon the People’s Intelligence and Self-Assertion</a:t>
            </a:r>
          </a:p>
        </p:txBody>
      </p:sp>
    </p:spTree>
    <p:extLst>
      <p:ext uri="{BB962C8B-B14F-4D97-AF65-F5344CB8AC3E}">
        <p14:creationId xmlns:p14="http://schemas.microsoft.com/office/powerpoint/2010/main" val="411781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Gutsy Defense</a:t>
            </a:r>
            <a:endParaRPr lang="en-US" dirty="0"/>
          </a:p>
        </p:txBody>
      </p:sp>
      <p:sp>
        <p:nvSpPr>
          <p:cNvPr id="3" name="Content Placeholder 2"/>
          <p:cNvSpPr>
            <a:spLocks noGrp="1"/>
          </p:cNvSpPr>
          <p:nvPr>
            <p:ph idx="1"/>
          </p:nvPr>
        </p:nvSpPr>
        <p:spPr/>
        <p:txBody>
          <a:bodyPr>
            <a:normAutofit/>
          </a:bodyPr>
          <a:lstStyle/>
          <a:p>
            <a:r>
              <a:rPr lang="en-US" dirty="0" smtClean="0"/>
              <a:t>Despite the Political Risk, Adams Defended Captain Preston and His Soldiers in the Boston Massacre Trials</a:t>
            </a:r>
          </a:p>
          <a:p>
            <a:pPr lvl="1"/>
            <a:r>
              <a:rPr lang="en-US" sz="2800" dirty="0" smtClean="0"/>
              <a:t>Here We See </a:t>
            </a:r>
          </a:p>
          <a:p>
            <a:r>
              <a:rPr lang="en-US" dirty="0" smtClean="0"/>
              <a:t>Four Were Acquitted, Two Were Convicted of Manslaughter</a:t>
            </a:r>
          </a:p>
          <a:p>
            <a:r>
              <a:rPr lang="en-US" dirty="0" smtClean="0"/>
              <a:t>Adams, Proud of What He Had Done, Suffered No Negative Political Feedback</a:t>
            </a:r>
            <a:endParaRPr lang="en-US" dirty="0"/>
          </a:p>
        </p:txBody>
      </p:sp>
    </p:spTree>
    <p:extLst>
      <p:ext uri="{BB962C8B-B14F-4D97-AF65-F5344CB8AC3E}">
        <p14:creationId xmlns:p14="http://schemas.microsoft.com/office/powerpoint/2010/main" val="306518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Proponent of American Rights</a:t>
            </a:r>
            <a:endParaRPr lang="en-US" dirty="0"/>
          </a:p>
        </p:txBody>
      </p:sp>
      <p:sp>
        <p:nvSpPr>
          <p:cNvPr id="3" name="Content Placeholder 2"/>
          <p:cNvSpPr>
            <a:spLocks noGrp="1"/>
          </p:cNvSpPr>
          <p:nvPr>
            <p:ph idx="1"/>
          </p:nvPr>
        </p:nvSpPr>
        <p:spPr/>
        <p:txBody>
          <a:bodyPr/>
          <a:lstStyle/>
          <a:p>
            <a:r>
              <a:rPr lang="en-US" dirty="0" smtClean="0"/>
              <a:t>Adams Responded Excitedly to the Boston Tea Party (December 1773)</a:t>
            </a:r>
          </a:p>
          <a:p>
            <a:r>
              <a:rPr lang="en-US" dirty="0" smtClean="0"/>
              <a:t>In 1775, He Was Chosen by the General Court for the Continental Congress</a:t>
            </a:r>
          </a:p>
          <a:p>
            <a:r>
              <a:rPr lang="en-US" dirty="0" smtClean="0"/>
              <a:t>The Same Year, He Wrote the “</a:t>
            </a:r>
            <a:r>
              <a:rPr lang="en-US" dirty="0" err="1" smtClean="0"/>
              <a:t>Novanglus</a:t>
            </a:r>
            <a:r>
              <a:rPr lang="en-US" dirty="0" smtClean="0"/>
              <a:t>” (New England) Essays in Justification of the Claim That Only Their Tie to a Common King Bound Britain and the Colonies Together</a:t>
            </a:r>
            <a:endParaRPr lang="en-US" dirty="0"/>
          </a:p>
        </p:txBody>
      </p:sp>
    </p:spTree>
    <p:extLst>
      <p:ext uri="{BB962C8B-B14F-4D97-AF65-F5344CB8AC3E}">
        <p14:creationId xmlns:p14="http://schemas.microsoft.com/office/powerpoint/2010/main" val="654567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Congressman John Adams</a:t>
            </a:r>
            <a:endParaRPr lang="en-US" dirty="0"/>
          </a:p>
        </p:txBody>
      </p:sp>
      <p:sp>
        <p:nvSpPr>
          <p:cNvPr id="3" name="Content Placeholder 2"/>
          <p:cNvSpPr>
            <a:spLocks noGrp="1"/>
          </p:cNvSpPr>
          <p:nvPr>
            <p:ph idx="1"/>
          </p:nvPr>
        </p:nvSpPr>
        <p:spPr/>
        <p:txBody>
          <a:bodyPr/>
          <a:lstStyle/>
          <a:p>
            <a:r>
              <a:rPr lang="en-US" dirty="0" smtClean="0"/>
              <a:t>Reading </a:t>
            </a:r>
            <a:r>
              <a:rPr lang="en-US" i="1" dirty="0" smtClean="0"/>
              <a:t>Common Sense</a:t>
            </a:r>
            <a:r>
              <a:rPr lang="en-US" dirty="0" smtClean="0"/>
              <a:t>, With Its Argument for a Unicameral Legislature, Led Adams in 1776 to Write “Thoughts on Government.”  This Essay, Read by Revolutionary Leaders in Several Colonies (Including Adams’ Richard Henry Lee in Virginia), Likely Influenced the Writing of Several States’ Constitutions.</a:t>
            </a:r>
          </a:p>
          <a:p>
            <a:r>
              <a:rPr lang="en-US" dirty="0" smtClean="0"/>
              <a:t>In June 1776, Adams Was Appointed to Chair the Committee Charged With Drafting a Declaration of Independence.  Adams Would Regret Not Undertaking the Task Himself.  He Delegated It to Thomas Jefferson, Though He and Benjamin Franklin Contributed to Giving the Committee Draft Its Final Form.</a:t>
            </a:r>
            <a:endParaRPr lang="en-US" dirty="0"/>
          </a:p>
        </p:txBody>
      </p:sp>
    </p:spTree>
    <p:extLst>
      <p:ext uri="{BB962C8B-B14F-4D97-AF65-F5344CB8AC3E}">
        <p14:creationId xmlns:p14="http://schemas.microsoft.com/office/powerpoint/2010/main" val="4208149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Diplomat Adams</a:t>
            </a:r>
            <a:endParaRPr lang="en-US" dirty="0"/>
          </a:p>
        </p:txBody>
      </p:sp>
      <p:sp>
        <p:nvSpPr>
          <p:cNvPr id="3" name="Content Placeholder 2"/>
          <p:cNvSpPr>
            <a:spLocks noGrp="1"/>
          </p:cNvSpPr>
          <p:nvPr>
            <p:ph idx="1"/>
          </p:nvPr>
        </p:nvSpPr>
        <p:spPr/>
        <p:txBody>
          <a:bodyPr/>
          <a:lstStyle/>
          <a:p>
            <a:r>
              <a:rPr lang="en-US" dirty="0" smtClean="0"/>
              <a:t>In 1777, Congress Sent Adams to France to Negotiate a Treaty.</a:t>
            </a:r>
          </a:p>
          <a:p>
            <a:r>
              <a:rPr lang="en-US" dirty="0" smtClean="0"/>
              <a:t>In 1780, Having Secured the French Treaties of 1778, Adams Was Sent to The Hague.  He Secured Financial Aid From the Dutch as Well.</a:t>
            </a:r>
          </a:p>
          <a:p>
            <a:r>
              <a:rPr lang="en-US" dirty="0" smtClean="0"/>
              <a:t>In 1783, Adams and His Colleagues Franklin and John Jay Secure a Very Favorable Treaty With the British.  Adams Had Little to Do With the Chief Feature:  Recognition of the Mississippi River as America’s Western Boundary.</a:t>
            </a:r>
          </a:p>
          <a:p>
            <a:r>
              <a:rPr lang="en-US" dirty="0" smtClean="0"/>
              <a:t>1785-88:  Adams is American Minister to the Court of St. James. </a:t>
            </a:r>
          </a:p>
          <a:p>
            <a:pPr lvl="1"/>
            <a:r>
              <a:rPr lang="en-US" sz="2800" dirty="0" smtClean="0"/>
              <a:t>He Meets and Converses With George III.</a:t>
            </a:r>
          </a:p>
        </p:txBody>
      </p:sp>
    </p:spTree>
    <p:extLst>
      <p:ext uri="{BB962C8B-B14F-4D97-AF65-F5344CB8AC3E}">
        <p14:creationId xmlns:p14="http://schemas.microsoft.com/office/powerpoint/2010/main" val="1336378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i="1" dirty="0" err="1" smtClean="0"/>
              <a:t>Defence</a:t>
            </a:r>
            <a:r>
              <a:rPr lang="en-US" i="1" dirty="0" smtClean="0"/>
              <a:t> </a:t>
            </a:r>
            <a:r>
              <a:rPr lang="en-US" dirty="0" smtClean="0"/>
              <a:t>[sic] </a:t>
            </a:r>
            <a:r>
              <a:rPr lang="en-US" i="1" dirty="0" smtClean="0"/>
              <a:t>of the Constitutions</a:t>
            </a:r>
            <a:br>
              <a:rPr lang="en-US" i="1" dirty="0" smtClean="0"/>
            </a:br>
            <a:r>
              <a:rPr lang="en-US" i="1" dirty="0" smtClean="0"/>
              <a:t>of the United States of America</a:t>
            </a:r>
            <a:r>
              <a:rPr lang="en-US" dirty="0" smtClean="0"/>
              <a:t/>
            </a:r>
            <a:br>
              <a:rPr lang="en-US" dirty="0" smtClean="0"/>
            </a:br>
            <a:r>
              <a:rPr lang="en-US" dirty="0" smtClean="0"/>
              <a:t>(1786-88)</a:t>
            </a:r>
            <a:endParaRPr lang="en-US" i="1" dirty="0"/>
          </a:p>
        </p:txBody>
      </p:sp>
      <p:sp>
        <p:nvSpPr>
          <p:cNvPr id="3" name="Content Placeholder 2"/>
          <p:cNvSpPr>
            <a:spLocks noGrp="1"/>
          </p:cNvSpPr>
          <p:nvPr>
            <p:ph idx="1"/>
          </p:nvPr>
        </p:nvSpPr>
        <p:spPr/>
        <p:txBody>
          <a:bodyPr>
            <a:normAutofit fontScale="92500" lnSpcReduction="20000"/>
          </a:bodyPr>
          <a:lstStyle/>
          <a:p>
            <a:r>
              <a:rPr lang="en-US" dirty="0" smtClean="0"/>
              <a:t>This Book Is Adams’ Chief Work of Political Science</a:t>
            </a:r>
          </a:p>
          <a:p>
            <a:r>
              <a:rPr lang="en-US" dirty="0" smtClean="0"/>
              <a:t>Its Three Volumes are More Prolix Than Pointed and More Scattershot Than Focused</a:t>
            </a:r>
          </a:p>
          <a:p>
            <a:r>
              <a:rPr lang="en-US" dirty="0" smtClean="0"/>
              <a:t>The Nub of His Argument is That Montesquieu, Not Such as Paine, Have It Right About the Best Structure of Government</a:t>
            </a:r>
          </a:p>
          <a:p>
            <a:r>
              <a:rPr lang="en-US" dirty="0" smtClean="0"/>
              <a:t>It Won Adams Obloquy as an Aristocrat for the Balance of His Life</a:t>
            </a:r>
          </a:p>
          <a:p>
            <a:pPr lvl="1"/>
            <a:r>
              <a:rPr lang="en-US" sz="2800" dirty="0" smtClean="0"/>
              <a:t>Adams Asserted That In Whatever Guise, Aristocracy Was Inevitable.  Monarchy, Aristocracy, and Democracy Must Be Balanced in a Good Constitution.  He Referred to the Three American Branches Using These Terms</a:t>
            </a:r>
          </a:p>
          <a:p>
            <a:pPr lvl="1"/>
            <a:r>
              <a:rPr lang="en-US" sz="2800" dirty="0" smtClean="0"/>
              <a:t>Therefore, He Proposed Caging the Aristocrats in Their Own House of the Legislature</a:t>
            </a:r>
          </a:p>
        </p:txBody>
      </p:sp>
    </p:spTree>
    <p:extLst>
      <p:ext uri="{BB962C8B-B14F-4D97-AF65-F5344CB8AC3E}">
        <p14:creationId xmlns:p14="http://schemas.microsoft.com/office/powerpoint/2010/main" val="686321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Mr. Vice President:  First Term</a:t>
            </a:r>
            <a:endParaRPr lang="en-US" dirty="0"/>
          </a:p>
        </p:txBody>
      </p:sp>
      <p:sp>
        <p:nvSpPr>
          <p:cNvPr id="3" name="Content Placeholder 2"/>
          <p:cNvSpPr>
            <a:spLocks noGrp="1"/>
          </p:cNvSpPr>
          <p:nvPr>
            <p:ph idx="1"/>
          </p:nvPr>
        </p:nvSpPr>
        <p:spPr/>
        <p:txBody>
          <a:bodyPr/>
          <a:lstStyle/>
          <a:p>
            <a:r>
              <a:rPr lang="en-US" dirty="0" smtClean="0"/>
              <a:t>In 1788, He and Abigail Return to Massachusetts</a:t>
            </a:r>
          </a:p>
          <a:p>
            <a:r>
              <a:rPr lang="en-US" dirty="0" smtClean="0"/>
              <a:t>In 1788, He Is Elected Vice President.  He Would Have Very Little Role—Almost None—in the Washington Administration.</a:t>
            </a:r>
          </a:p>
          <a:p>
            <a:r>
              <a:rPr lang="en-US" dirty="0" smtClean="0"/>
              <a:t>In 1789, He and Lee Kick Off the Risible Titles Debate in Congress</a:t>
            </a:r>
          </a:p>
          <a:p>
            <a:r>
              <a:rPr lang="en-US" dirty="0" smtClean="0"/>
              <a:t>In 1790, </a:t>
            </a:r>
            <a:r>
              <a:rPr lang="en-US" i="1" dirty="0" smtClean="0"/>
              <a:t>Discourses on Davila</a:t>
            </a:r>
            <a:r>
              <a:rPr lang="en-US" dirty="0" smtClean="0"/>
              <a:t> Appears.  It Criticizes the Democratic Element in the French Constitution.</a:t>
            </a:r>
          </a:p>
          <a:p>
            <a:pPr lvl="1"/>
            <a:r>
              <a:rPr lang="en-US" dirty="0" smtClean="0"/>
              <a:t>Thomas Jefferson, Unhappy With Adams’ Thought, Unwittingly Writes an Introductory Blurb for Paine’s </a:t>
            </a:r>
            <a:r>
              <a:rPr lang="en-US" i="1" dirty="0" smtClean="0"/>
              <a:t>The Rights of Man</a:t>
            </a:r>
            <a:r>
              <a:rPr lang="en-US" dirty="0" smtClean="0"/>
              <a:t>.  That Blurb is Taken as an Attack on Adams and George Washington.  Jefferson Explains He Hadn’t Thought It Would be Public.</a:t>
            </a:r>
            <a:endParaRPr lang="en-US" dirty="0"/>
          </a:p>
        </p:txBody>
      </p:sp>
    </p:spTree>
    <p:extLst>
      <p:ext uri="{BB962C8B-B14F-4D97-AF65-F5344CB8AC3E}">
        <p14:creationId xmlns:p14="http://schemas.microsoft.com/office/powerpoint/2010/main" val="3610954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1036</TotalTime>
  <Words>1087</Words>
  <Application>Microsoft Office PowerPoint</Application>
  <PresentationFormat>Widescreen</PresentationFormat>
  <Paragraphs>86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John Adams</vt:lpstr>
      <vt:lpstr>The Background</vt:lpstr>
      <vt:lpstr>A Young Professional</vt:lpstr>
      <vt:lpstr>A Gutsy Defense</vt:lpstr>
      <vt:lpstr>Proponent of American Rights</vt:lpstr>
      <vt:lpstr>Congressman John Adams</vt:lpstr>
      <vt:lpstr>Diplomat Adams</vt:lpstr>
      <vt:lpstr>Defence [sic] of the Constitutions of the United States of America (1786-88)</vt:lpstr>
      <vt:lpstr>Mr. Vice President:  First Term</vt:lpstr>
      <vt:lpstr>Mr. Vice President:  Second Term</vt:lpstr>
      <vt:lpstr>President Adams</vt:lpstr>
      <vt:lpstr>President Adams (cont’d)</vt:lpstr>
      <vt:lpstr>Retirement</vt:lpstr>
      <vt:lpstr>Retirement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22</cp:revision>
  <dcterms:created xsi:type="dcterms:W3CDTF">2014-06-03T04:01:03Z</dcterms:created>
  <dcterms:modified xsi:type="dcterms:W3CDTF">2014-06-04T15:26:54Z</dcterms:modified>
</cp:coreProperties>
</file>