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5" d="100"/>
          <a:sy n="55" d="100"/>
        </p:scale>
        <p:origin x="61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9C0681-D20E-4168-BEF1-3428764E4ACC}" type="datetimeFigureOut">
              <a:rPr lang="en-US" smtClean="0"/>
              <a:t>6/12/2014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C2AEF8-2034-4A24-A4F8-A728D181B94D}" type="slidenum">
              <a:rPr lang="en-US" smtClean="0"/>
              <a:t>‹#›</a:t>
            </a:fld>
            <a:endParaRPr lang="en-US"/>
          </a:p>
        </p:txBody>
      </p:sp>
    </p:spTree>
    <p:extLst>
      <p:ext uri="{BB962C8B-B14F-4D97-AF65-F5344CB8AC3E}">
        <p14:creationId xmlns:p14="http://schemas.microsoft.com/office/powerpoint/2010/main" val="3875173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9C0681-D20E-4168-BEF1-3428764E4ACC}" type="datetimeFigureOut">
              <a:rPr lang="en-US" smtClean="0"/>
              <a:t>6/12/2014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C2AEF8-2034-4A24-A4F8-A728D181B94D}" type="slidenum">
              <a:rPr lang="en-US" smtClean="0"/>
              <a:t>‹#›</a:t>
            </a:fld>
            <a:endParaRPr lang="en-US"/>
          </a:p>
        </p:txBody>
      </p:sp>
    </p:spTree>
    <p:extLst>
      <p:ext uri="{BB962C8B-B14F-4D97-AF65-F5344CB8AC3E}">
        <p14:creationId xmlns:p14="http://schemas.microsoft.com/office/powerpoint/2010/main" val="1703246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9C0681-D20E-4168-BEF1-3428764E4ACC}" type="datetimeFigureOut">
              <a:rPr lang="en-US" smtClean="0"/>
              <a:t>6/12/2014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C2AEF8-2034-4A24-A4F8-A728D181B94D}" type="slidenum">
              <a:rPr lang="en-US" smtClean="0"/>
              <a:t>‹#›</a:t>
            </a:fld>
            <a:endParaRPr lang="en-US"/>
          </a:p>
        </p:txBody>
      </p:sp>
    </p:spTree>
    <p:extLst>
      <p:ext uri="{BB962C8B-B14F-4D97-AF65-F5344CB8AC3E}">
        <p14:creationId xmlns:p14="http://schemas.microsoft.com/office/powerpoint/2010/main" val="985562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9C0681-D20E-4168-BEF1-3428764E4ACC}" type="datetimeFigureOut">
              <a:rPr lang="en-US" smtClean="0"/>
              <a:t>6/12/2014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C2AEF8-2034-4A24-A4F8-A728D181B94D}" type="slidenum">
              <a:rPr lang="en-US" smtClean="0"/>
              <a:t>‹#›</a:t>
            </a:fld>
            <a:endParaRPr lang="en-US"/>
          </a:p>
        </p:txBody>
      </p:sp>
    </p:spTree>
    <p:extLst>
      <p:ext uri="{BB962C8B-B14F-4D97-AF65-F5344CB8AC3E}">
        <p14:creationId xmlns:p14="http://schemas.microsoft.com/office/powerpoint/2010/main" val="948282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9C0681-D20E-4168-BEF1-3428764E4ACC}" type="datetimeFigureOut">
              <a:rPr lang="en-US" smtClean="0"/>
              <a:t>6/12/2014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C2AEF8-2034-4A24-A4F8-A728D181B94D}" type="slidenum">
              <a:rPr lang="en-US" smtClean="0"/>
              <a:t>‹#›</a:t>
            </a:fld>
            <a:endParaRPr lang="en-US"/>
          </a:p>
        </p:txBody>
      </p:sp>
    </p:spTree>
    <p:extLst>
      <p:ext uri="{BB962C8B-B14F-4D97-AF65-F5344CB8AC3E}">
        <p14:creationId xmlns:p14="http://schemas.microsoft.com/office/powerpoint/2010/main" val="3524185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9C0681-D20E-4168-BEF1-3428764E4ACC}" type="datetimeFigureOut">
              <a:rPr lang="en-US" smtClean="0"/>
              <a:t>6/12/2014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C2AEF8-2034-4A24-A4F8-A728D181B94D}" type="slidenum">
              <a:rPr lang="en-US" smtClean="0"/>
              <a:t>‹#›</a:t>
            </a:fld>
            <a:endParaRPr lang="en-US"/>
          </a:p>
        </p:txBody>
      </p:sp>
    </p:spTree>
    <p:extLst>
      <p:ext uri="{BB962C8B-B14F-4D97-AF65-F5344CB8AC3E}">
        <p14:creationId xmlns:p14="http://schemas.microsoft.com/office/powerpoint/2010/main" val="1153642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9C0681-D20E-4168-BEF1-3428764E4ACC}" type="datetimeFigureOut">
              <a:rPr lang="en-US" smtClean="0"/>
              <a:t>6/12/2014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C2AEF8-2034-4A24-A4F8-A728D181B94D}" type="slidenum">
              <a:rPr lang="en-US" smtClean="0"/>
              <a:t>‹#›</a:t>
            </a:fld>
            <a:endParaRPr lang="en-US"/>
          </a:p>
        </p:txBody>
      </p:sp>
    </p:spTree>
    <p:extLst>
      <p:ext uri="{BB962C8B-B14F-4D97-AF65-F5344CB8AC3E}">
        <p14:creationId xmlns:p14="http://schemas.microsoft.com/office/powerpoint/2010/main" val="1599863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9C0681-D20E-4168-BEF1-3428764E4ACC}" type="datetimeFigureOut">
              <a:rPr lang="en-US" smtClean="0"/>
              <a:t>6/12/2014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C2AEF8-2034-4A24-A4F8-A728D181B94D}" type="slidenum">
              <a:rPr lang="en-US" smtClean="0"/>
              <a:t>‹#›</a:t>
            </a:fld>
            <a:endParaRPr lang="en-US"/>
          </a:p>
        </p:txBody>
      </p:sp>
    </p:spTree>
    <p:extLst>
      <p:ext uri="{BB962C8B-B14F-4D97-AF65-F5344CB8AC3E}">
        <p14:creationId xmlns:p14="http://schemas.microsoft.com/office/powerpoint/2010/main" val="148179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9C0681-D20E-4168-BEF1-3428764E4ACC}" type="datetimeFigureOut">
              <a:rPr lang="en-US" smtClean="0"/>
              <a:t>6/12/2014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C2AEF8-2034-4A24-A4F8-A728D181B94D}" type="slidenum">
              <a:rPr lang="en-US" smtClean="0"/>
              <a:t>‹#›</a:t>
            </a:fld>
            <a:endParaRPr lang="en-US"/>
          </a:p>
        </p:txBody>
      </p:sp>
    </p:spTree>
    <p:extLst>
      <p:ext uri="{BB962C8B-B14F-4D97-AF65-F5344CB8AC3E}">
        <p14:creationId xmlns:p14="http://schemas.microsoft.com/office/powerpoint/2010/main" val="77548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9C0681-D20E-4168-BEF1-3428764E4ACC}" type="datetimeFigureOut">
              <a:rPr lang="en-US" smtClean="0"/>
              <a:t>6/12/2014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C2AEF8-2034-4A24-A4F8-A728D181B94D}" type="slidenum">
              <a:rPr lang="en-US" smtClean="0"/>
              <a:t>‹#›</a:t>
            </a:fld>
            <a:endParaRPr lang="en-US"/>
          </a:p>
        </p:txBody>
      </p:sp>
    </p:spTree>
    <p:extLst>
      <p:ext uri="{BB962C8B-B14F-4D97-AF65-F5344CB8AC3E}">
        <p14:creationId xmlns:p14="http://schemas.microsoft.com/office/powerpoint/2010/main" val="457601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9C0681-D20E-4168-BEF1-3428764E4ACC}" type="datetimeFigureOut">
              <a:rPr lang="en-US" smtClean="0"/>
              <a:t>6/12/2014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C2AEF8-2034-4A24-A4F8-A728D181B94D}" type="slidenum">
              <a:rPr lang="en-US" smtClean="0"/>
              <a:t>‹#›</a:t>
            </a:fld>
            <a:endParaRPr lang="en-US"/>
          </a:p>
        </p:txBody>
      </p:sp>
    </p:spTree>
    <p:extLst>
      <p:ext uri="{BB962C8B-B14F-4D97-AF65-F5344CB8AC3E}">
        <p14:creationId xmlns:p14="http://schemas.microsoft.com/office/powerpoint/2010/main" val="2697984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9C0681-D20E-4168-BEF1-3428764E4ACC}" type="datetimeFigureOut">
              <a:rPr lang="en-US" smtClean="0"/>
              <a:t>6/12/2014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C2AEF8-2034-4A24-A4F8-A728D181B94D}" type="slidenum">
              <a:rPr lang="en-US" smtClean="0"/>
              <a:t>‹#›</a:t>
            </a:fld>
            <a:endParaRPr lang="en-US"/>
          </a:p>
        </p:txBody>
      </p:sp>
    </p:spTree>
    <p:extLst>
      <p:ext uri="{BB962C8B-B14F-4D97-AF65-F5344CB8AC3E}">
        <p14:creationId xmlns:p14="http://schemas.microsoft.com/office/powerpoint/2010/main" val="488098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Charles Townshend’s Clampdown</a:t>
            </a:r>
            <a:endParaRPr lang="en-US" dirty="0"/>
          </a:p>
        </p:txBody>
      </p:sp>
      <p:sp>
        <p:nvSpPr>
          <p:cNvPr id="3" name="Subtitle 2"/>
          <p:cNvSpPr>
            <a:spLocks noGrp="1"/>
          </p:cNvSpPr>
          <p:nvPr>
            <p:ph type="subTitle" idx="1"/>
          </p:nvPr>
        </p:nvSpPr>
        <p:spPr/>
        <p:txBody>
          <a:bodyPr/>
          <a:lstStyle/>
          <a:p>
            <a:r>
              <a:rPr lang="en-US" smtClean="0"/>
              <a:t>Lecture 4</a:t>
            </a:r>
            <a:endParaRPr lang="en-US" dirty="0"/>
          </a:p>
        </p:txBody>
      </p:sp>
    </p:spTree>
    <p:extLst>
      <p:ext uri="{BB962C8B-B14F-4D97-AF65-F5344CB8AC3E}">
        <p14:creationId xmlns:p14="http://schemas.microsoft.com/office/powerpoint/2010/main" val="3048991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Townshend’s Rise</a:t>
            </a:r>
            <a:endParaRPr lang="en-US" dirty="0"/>
          </a:p>
        </p:txBody>
      </p:sp>
      <p:sp>
        <p:nvSpPr>
          <p:cNvPr id="3" name="Content Placeholder 2"/>
          <p:cNvSpPr>
            <a:spLocks noGrp="1"/>
          </p:cNvSpPr>
          <p:nvPr>
            <p:ph idx="1"/>
          </p:nvPr>
        </p:nvSpPr>
        <p:spPr/>
        <p:txBody>
          <a:bodyPr/>
          <a:lstStyle/>
          <a:p>
            <a:r>
              <a:rPr lang="en-US" dirty="0" smtClean="0"/>
              <a:t>Chatham Driven from Cabinet by Gout</a:t>
            </a:r>
          </a:p>
          <a:p>
            <a:r>
              <a:rPr lang="en-US" dirty="0" err="1" smtClean="0"/>
              <a:t>Towshend</a:t>
            </a:r>
            <a:r>
              <a:rPr lang="en-US" dirty="0" smtClean="0"/>
              <a:t>—”much admired as a speaker in the House of Commons…a tall, heavy man with a loud voice, a modicum of wit, a gift for mimicry, and a penchant for abusing all and sundry… famous for his effrontery,” Becomes Chancellor of the Exchequer.</a:t>
            </a:r>
          </a:p>
          <a:p>
            <a:r>
              <a:rPr lang="en-US" dirty="0" smtClean="0"/>
              <a:t>In a March 12, 1767 Cabinet Meeting, Tells the Cabinet to Accept His Program or His Resignation</a:t>
            </a:r>
            <a:endParaRPr lang="en-US" dirty="0"/>
          </a:p>
        </p:txBody>
      </p:sp>
    </p:spTree>
    <p:extLst>
      <p:ext uri="{BB962C8B-B14F-4D97-AF65-F5344CB8AC3E}">
        <p14:creationId xmlns:p14="http://schemas.microsoft.com/office/powerpoint/2010/main" val="1364424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Townshend’s Program</a:t>
            </a:r>
            <a:endParaRPr lang="en-US" dirty="0"/>
          </a:p>
        </p:txBody>
      </p:sp>
      <p:sp>
        <p:nvSpPr>
          <p:cNvPr id="3" name="Content Placeholder 2"/>
          <p:cNvSpPr>
            <a:spLocks noGrp="1"/>
          </p:cNvSpPr>
          <p:nvPr>
            <p:ph idx="1"/>
          </p:nvPr>
        </p:nvSpPr>
        <p:spPr/>
        <p:txBody>
          <a:bodyPr/>
          <a:lstStyle/>
          <a:p>
            <a:r>
              <a:rPr lang="en-US" dirty="0" smtClean="0"/>
              <a:t>Move the North American Army to the Coast (a Cost-Saving Measure)</a:t>
            </a:r>
          </a:p>
          <a:p>
            <a:r>
              <a:rPr lang="en-US" dirty="0" smtClean="0"/>
              <a:t>Shift the Army’s Cost to the Colonists</a:t>
            </a:r>
          </a:p>
          <a:p>
            <a:r>
              <a:rPr lang="en-US" dirty="0" smtClean="0"/>
              <a:t>Told the House of Commons in April 1767 That He Planned to “ease this country of a considerable burden”</a:t>
            </a:r>
          </a:p>
          <a:p>
            <a:r>
              <a:rPr lang="en-US" dirty="0" smtClean="0"/>
              <a:t>May 8 “Champagne Speech”</a:t>
            </a:r>
          </a:p>
          <a:p>
            <a:pPr lvl="1"/>
            <a:r>
              <a:rPr lang="en-US" dirty="0" smtClean="0"/>
              <a:t>Attacked Leading Politicians:  Duke of Grafton, Earl of Shelburne, et al.</a:t>
            </a:r>
          </a:p>
          <a:p>
            <a:pPr lvl="1"/>
            <a:r>
              <a:rPr lang="en-US" dirty="0" smtClean="0"/>
              <a:t>Insisted “rank, ability, and integrity, and experience” Must Thenceforth Mark Britain’s Leaders</a:t>
            </a:r>
          </a:p>
          <a:p>
            <a:pPr lvl="1"/>
            <a:r>
              <a:rPr lang="en-US" dirty="0" smtClean="0"/>
              <a:t>Opined That the Prime Minister Ought to Answer to the Commons, Not to King George III</a:t>
            </a:r>
            <a:endParaRPr lang="en-US" dirty="0"/>
          </a:p>
        </p:txBody>
      </p:sp>
    </p:spTree>
    <p:extLst>
      <p:ext uri="{BB962C8B-B14F-4D97-AF65-F5344CB8AC3E}">
        <p14:creationId xmlns:p14="http://schemas.microsoft.com/office/powerpoint/2010/main" val="909619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Townshend Acts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Townshend Revenue Act (June 29, 1767)</a:t>
            </a:r>
          </a:p>
          <a:p>
            <a:pPr lvl="1"/>
            <a:r>
              <a:rPr lang="en-US" i="1" dirty="0" smtClean="0"/>
              <a:t>“WHEREAS it is expedient that a revenue should be raised, in your Majesty’s dominions in America, for making a more certain and adequate provision for defraying the charge of the administration of justice, and for the support of civil government, in such provinces where it shall be found necessary; and towards further defraying the </a:t>
            </a:r>
            <a:r>
              <a:rPr lang="en-US" i="1" dirty="0" err="1" smtClean="0"/>
              <a:t>expences</a:t>
            </a:r>
            <a:r>
              <a:rPr lang="en-US" i="1" dirty="0" smtClean="0"/>
              <a:t> </a:t>
            </a:r>
            <a:r>
              <a:rPr lang="en-US" dirty="0" smtClean="0"/>
              <a:t>[sic] </a:t>
            </a:r>
            <a:r>
              <a:rPr lang="en-US" i="1" dirty="0" smtClean="0"/>
              <a:t>of defending, protecting, and securing, the said dominions….”</a:t>
            </a:r>
            <a:endParaRPr lang="en-US" dirty="0" smtClean="0"/>
          </a:p>
          <a:p>
            <a:pPr lvl="1"/>
            <a:r>
              <a:rPr lang="en-US" dirty="0" smtClean="0"/>
              <a:t>There Followed </a:t>
            </a:r>
            <a:r>
              <a:rPr lang="en-US" dirty="0"/>
              <a:t>E</a:t>
            </a:r>
            <a:r>
              <a:rPr lang="en-US" dirty="0" smtClean="0"/>
              <a:t>numerated </a:t>
            </a:r>
            <a:r>
              <a:rPr lang="en-US" dirty="0"/>
              <a:t>T</a:t>
            </a:r>
            <a:r>
              <a:rPr lang="en-US" dirty="0" smtClean="0"/>
              <a:t>ariffs on Glass, Red </a:t>
            </a:r>
            <a:r>
              <a:rPr lang="en-US" dirty="0"/>
              <a:t>L</a:t>
            </a:r>
            <a:r>
              <a:rPr lang="en-US" dirty="0" smtClean="0"/>
              <a:t>ead, White </a:t>
            </a:r>
            <a:r>
              <a:rPr lang="en-US" dirty="0"/>
              <a:t>L</a:t>
            </a:r>
            <a:r>
              <a:rPr lang="en-US" dirty="0" smtClean="0"/>
              <a:t>ead, Painter’s </a:t>
            </a:r>
            <a:r>
              <a:rPr lang="en-US" dirty="0"/>
              <a:t>C</a:t>
            </a:r>
            <a:r>
              <a:rPr lang="en-US" dirty="0" smtClean="0"/>
              <a:t>olors, Tea, and Paper </a:t>
            </a:r>
            <a:r>
              <a:rPr lang="en-US" dirty="0"/>
              <a:t>I</a:t>
            </a:r>
            <a:r>
              <a:rPr lang="en-US" dirty="0" smtClean="0"/>
              <a:t>mported into the North American Colonies.</a:t>
            </a:r>
          </a:p>
          <a:p>
            <a:pPr lvl="1"/>
            <a:r>
              <a:rPr lang="en-US" dirty="0" smtClean="0"/>
              <a:t>The Funds Thus Collected in Specie Were to Go Toward the Expenses of Government in North America.</a:t>
            </a:r>
          </a:p>
          <a:p>
            <a:pPr lvl="1"/>
            <a:r>
              <a:rPr lang="en-US" dirty="0" smtClean="0"/>
              <a:t>The Supreme Court of Each Colony Was Empowered by the Act to Issue Writs of Assistance Permitting Local British Officials to Search Anywhere in the North American Colonies for “</a:t>
            </a:r>
            <a:r>
              <a:rPr lang="en-US" dirty="0" err="1" smtClean="0"/>
              <a:t>Uncustomed</a:t>
            </a:r>
            <a:r>
              <a:rPr lang="en-US" dirty="0" smtClean="0"/>
              <a:t>” (i.e., Smuggled) Goods</a:t>
            </a:r>
          </a:p>
        </p:txBody>
      </p:sp>
    </p:spTree>
    <p:extLst>
      <p:ext uri="{BB962C8B-B14F-4D97-AF65-F5344CB8AC3E}">
        <p14:creationId xmlns:p14="http://schemas.microsoft.com/office/powerpoint/2010/main" val="2285354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Townshend Acts (cont’d)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American Board of Customs Act (Also June 29, 1767)</a:t>
            </a:r>
            <a:endParaRPr lang="en-US" dirty="0"/>
          </a:p>
          <a:p>
            <a:pPr lvl="1"/>
            <a:r>
              <a:rPr lang="en-US" dirty="0"/>
              <a:t>The King is Empowered to Appoint Customs Commissioners to be Resident in North America for the Enforcement of British Tariffs </a:t>
            </a:r>
            <a:r>
              <a:rPr lang="en-US" dirty="0" smtClean="0"/>
              <a:t>There</a:t>
            </a:r>
          </a:p>
          <a:p>
            <a:r>
              <a:rPr lang="en-US" dirty="0" smtClean="0"/>
              <a:t>Townshend Died in Late Summer 1767, Before His Acts Could be Implemented</a:t>
            </a:r>
          </a:p>
          <a:p>
            <a:r>
              <a:rPr lang="en-US" dirty="0" smtClean="0"/>
              <a:t>Soon After His Death, the British Government on July 6, 1768 Implemented His Plan to Establish New Admiralty Courts to Join the One in Halifax, These in Boston, Philadelphia, and Charles Town (Charleston).  These Courts Would Be a Major Source of Friction, Practical and Theoretical, Between Colonists and Mother Country</a:t>
            </a:r>
          </a:p>
          <a:p>
            <a:r>
              <a:rPr lang="en-US" dirty="0" smtClean="0"/>
              <a:t>H.M. Government Also Moved the Army To the Coast—With Dramatic Negative Results</a:t>
            </a:r>
            <a:endParaRPr lang="en-US" dirty="0"/>
          </a:p>
        </p:txBody>
      </p:sp>
    </p:spTree>
    <p:extLst>
      <p:ext uri="{BB962C8B-B14F-4D97-AF65-F5344CB8AC3E}">
        <p14:creationId xmlns:p14="http://schemas.microsoft.com/office/powerpoint/2010/main" val="2011915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Townshend Acts (cont’d)</a:t>
            </a:r>
            <a:endParaRPr lang="en-US" dirty="0"/>
          </a:p>
        </p:txBody>
      </p:sp>
      <p:sp>
        <p:nvSpPr>
          <p:cNvPr id="3" name="Content Placeholder 2"/>
          <p:cNvSpPr>
            <a:spLocks noGrp="1"/>
          </p:cNvSpPr>
          <p:nvPr>
            <p:ph idx="1"/>
          </p:nvPr>
        </p:nvSpPr>
        <p:spPr/>
        <p:txBody>
          <a:bodyPr/>
          <a:lstStyle/>
          <a:p>
            <a:r>
              <a:rPr lang="en-US" dirty="0" smtClean="0"/>
              <a:t>The New York Suspending Act (July 2, 1767)</a:t>
            </a:r>
          </a:p>
          <a:p>
            <a:pPr lvl="1"/>
            <a:r>
              <a:rPr lang="en-US" dirty="0"/>
              <a:t>Suspended the New York Assembly Pending Compliance With the Quartering Act</a:t>
            </a:r>
          </a:p>
          <a:p>
            <a:pPr lvl="2"/>
            <a:r>
              <a:rPr lang="en-US" dirty="0"/>
              <a:t>Never Took Effect, but Illustrated Parliament’s/George III’s Attitude Concerning Colonial </a:t>
            </a:r>
            <a:r>
              <a:rPr lang="en-US" dirty="0" smtClean="0"/>
              <a:t>Rights</a:t>
            </a:r>
          </a:p>
          <a:p>
            <a:r>
              <a:rPr lang="en-US" dirty="0" smtClean="0"/>
              <a:t>The Circular Instruction of September 11, 1767</a:t>
            </a:r>
          </a:p>
          <a:p>
            <a:pPr lvl="1"/>
            <a:r>
              <a:rPr lang="en-US" dirty="0" smtClean="0"/>
              <a:t>Told Colonial Governors Not to Assent to Bills Expanding or Reducing the Number of Members in a Colonial Assembly, Regulating Its Meeting Dates, or Changing Qualifications for the Suffrage or for Office Holding</a:t>
            </a:r>
          </a:p>
        </p:txBody>
      </p:sp>
    </p:spTree>
    <p:extLst>
      <p:ext uri="{BB962C8B-B14F-4D97-AF65-F5344CB8AC3E}">
        <p14:creationId xmlns:p14="http://schemas.microsoft.com/office/powerpoint/2010/main" val="952298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American Resistance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John Dickinson, “Letters From a Farmer in Pennsylvania,” November 1767-January 1768</a:t>
            </a:r>
          </a:p>
          <a:p>
            <a:pPr lvl="1"/>
            <a:r>
              <a:rPr lang="en-US" dirty="0"/>
              <a:t>Philadelphia Lawyer</a:t>
            </a:r>
          </a:p>
          <a:p>
            <a:pPr lvl="1"/>
            <a:r>
              <a:rPr lang="en-US" dirty="0"/>
              <a:t>Essentially Conservative</a:t>
            </a:r>
          </a:p>
          <a:p>
            <a:pPr lvl="1"/>
            <a:r>
              <a:rPr lang="en-US" dirty="0"/>
              <a:t>Former President of the Stamp Act Congress</a:t>
            </a:r>
          </a:p>
          <a:p>
            <a:pPr lvl="1"/>
            <a:r>
              <a:rPr lang="en-US" dirty="0"/>
              <a:t>Published All Over the </a:t>
            </a:r>
            <a:r>
              <a:rPr lang="en-US" dirty="0" smtClean="0"/>
              <a:t>Colonies</a:t>
            </a:r>
          </a:p>
          <a:p>
            <a:r>
              <a:rPr lang="en-US" dirty="0" smtClean="0"/>
              <a:t>Warned in His First Letter That the New York Suspending Act Could be a Precedent for Future Such Laws, and Hinted that Act was Unconstitutional</a:t>
            </a:r>
          </a:p>
          <a:p>
            <a:r>
              <a:rPr lang="en-US" dirty="0" smtClean="0"/>
              <a:t>Noted that the Ministry’s Distinction between Internal and External Taxes was </a:t>
            </a:r>
            <a:r>
              <a:rPr lang="en-US" u="sng" dirty="0" smtClean="0"/>
              <a:t>NOT</a:t>
            </a:r>
            <a:r>
              <a:rPr lang="en-US" dirty="0" smtClean="0"/>
              <a:t> what the Stamp Act Congress Had Elaborated; That Body Had Drawn a Line Between Regulatory and Revenue Measures</a:t>
            </a:r>
          </a:p>
          <a:p>
            <a:r>
              <a:rPr lang="en-US" dirty="0" smtClean="0"/>
              <a:t>Insisted “Those Who Are Taxed Without Their Own Consent… Are Slaves”</a:t>
            </a:r>
          </a:p>
        </p:txBody>
      </p:sp>
    </p:spTree>
    <p:extLst>
      <p:ext uri="{BB962C8B-B14F-4D97-AF65-F5344CB8AC3E}">
        <p14:creationId xmlns:p14="http://schemas.microsoft.com/office/powerpoint/2010/main" val="2329506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American Resistance (cont’d)</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Massachusetts Circular Letter (February 11, 1768)</a:t>
            </a:r>
          </a:p>
          <a:p>
            <a:pPr lvl="1"/>
            <a:r>
              <a:rPr lang="en-US" dirty="0"/>
              <a:t>Drafted by Samuel Adams</a:t>
            </a:r>
          </a:p>
          <a:p>
            <a:pPr lvl="1"/>
            <a:r>
              <a:rPr lang="en-US" dirty="0"/>
              <a:t>Said the Townshend Revenue Act was Unconstitutional</a:t>
            </a:r>
          </a:p>
          <a:p>
            <a:pPr lvl="1"/>
            <a:r>
              <a:rPr lang="en-US" dirty="0"/>
              <a:t>Sent to the Speakers of the Other Colonies’ Lower Houses, it Urged Them to United in Protest to George III</a:t>
            </a:r>
          </a:p>
          <a:p>
            <a:pPr lvl="1"/>
            <a:r>
              <a:rPr lang="en-US" dirty="0"/>
              <a:t>It Also Insisted that Taxation Only by Representatives Was One of the “fundamental Rules of the British Constitution</a:t>
            </a:r>
            <a:r>
              <a:rPr lang="en-US" dirty="0" smtClean="0"/>
              <a:t>”</a:t>
            </a:r>
          </a:p>
          <a:p>
            <a:r>
              <a:rPr lang="en-US" dirty="0" smtClean="0"/>
              <a:t>Boston Anti-Customs Commissioners Mob (June 10, 1768)</a:t>
            </a:r>
          </a:p>
          <a:p>
            <a:pPr lvl="1"/>
            <a:r>
              <a:rPr lang="en-US" dirty="0" smtClean="0"/>
              <a:t>A Commissioner Seized John Hancock’s Sloop “Liberty” as an Instrument of Smuggling</a:t>
            </a:r>
          </a:p>
          <a:p>
            <a:pPr lvl="1"/>
            <a:r>
              <a:rPr lang="en-US" dirty="0" smtClean="0"/>
              <a:t>A Mob Accosted the Commissioner and the Comptroller of the Customs</a:t>
            </a:r>
          </a:p>
          <a:p>
            <a:pPr lvl="1"/>
            <a:r>
              <a:rPr lang="en-US" dirty="0" smtClean="0"/>
              <a:t>The Two Escaped to Castle William in Boston Harbor</a:t>
            </a:r>
          </a:p>
          <a:p>
            <a:pPr lvl="1"/>
            <a:r>
              <a:rPr lang="en-US" dirty="0" smtClean="0"/>
              <a:t>The Commissioner Asked the British Government to Send the Army in Support of its Authority in </a:t>
            </a:r>
            <a:r>
              <a:rPr lang="en-US" dirty="0" smtClean="0"/>
              <a:t>Boston</a:t>
            </a:r>
          </a:p>
          <a:p>
            <a:pPr marL="457200" lvl="1" indent="0">
              <a:buNone/>
            </a:pPr>
            <a:r>
              <a:rPr lang="en-US" dirty="0"/>
              <a:t>	</a:t>
            </a:r>
            <a:r>
              <a:rPr lang="en-US" dirty="0" smtClean="0"/>
              <a:t>finis</a:t>
            </a:r>
            <a:endParaRPr lang="en-US" dirty="0" smtClean="0"/>
          </a:p>
        </p:txBody>
      </p:sp>
    </p:spTree>
    <p:extLst>
      <p:ext uri="{BB962C8B-B14F-4D97-AF65-F5344CB8AC3E}">
        <p14:creationId xmlns:p14="http://schemas.microsoft.com/office/powerpoint/2010/main" val="4220775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27261</TotalTime>
  <Words>791</Words>
  <Application>Microsoft Office PowerPoint</Application>
  <PresentationFormat>Widescreen</PresentationFormat>
  <Paragraphs>53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Charles Townshend’s Clampdown</vt:lpstr>
      <vt:lpstr>Townshend’s Rise</vt:lpstr>
      <vt:lpstr>Townshend’s Program</vt:lpstr>
      <vt:lpstr>The Townshend Acts</vt:lpstr>
      <vt:lpstr>The Townshend Acts (cont’d)</vt:lpstr>
      <vt:lpstr>The Townshend Acts (cont’d)</vt:lpstr>
      <vt:lpstr>American Resistance</vt:lpstr>
      <vt:lpstr>American Resistance (cont’d)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gutzmank</dc:creator>
  <cp:lastModifiedBy>gutzmank</cp:lastModifiedBy>
  <cp:revision>19</cp:revision>
  <dcterms:created xsi:type="dcterms:W3CDTF">2014-02-06T19:59:50Z</dcterms:created>
  <dcterms:modified xsi:type="dcterms:W3CDTF">2014-06-13T03:40:22Z</dcterms:modified>
</cp:coreProperties>
</file>