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7" r:id="rId5"/>
    <p:sldId id="258"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55" d="100"/>
          <a:sy n="55" d="100"/>
        </p:scale>
        <p:origin x="54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072E97-F803-47FA-932B-723B7E661883}" type="datetimeFigureOut">
              <a:rPr lang="en-US" smtClean="0"/>
              <a:t>6/13/2014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2534231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072E97-F803-47FA-932B-723B7E661883}" type="datetimeFigureOut">
              <a:rPr lang="en-US" smtClean="0"/>
              <a:t>6/13/2014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135754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072E97-F803-47FA-932B-723B7E661883}" type="datetimeFigureOut">
              <a:rPr lang="en-US" smtClean="0"/>
              <a:t>6/13/2014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79172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072E97-F803-47FA-932B-723B7E661883}" type="datetimeFigureOut">
              <a:rPr lang="en-US" smtClean="0"/>
              <a:t>6/13/2014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3198767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072E97-F803-47FA-932B-723B7E661883}" type="datetimeFigureOut">
              <a:rPr lang="en-US" smtClean="0"/>
              <a:t>6/13/2014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1071928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072E97-F803-47FA-932B-723B7E661883}" type="datetimeFigureOut">
              <a:rPr lang="en-US" smtClean="0"/>
              <a:t>6/13/2014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367694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072E97-F803-47FA-932B-723B7E661883}" type="datetimeFigureOut">
              <a:rPr lang="en-US" smtClean="0"/>
              <a:t>6/13/2014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330005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072E97-F803-47FA-932B-723B7E661883}" type="datetimeFigureOut">
              <a:rPr lang="en-US" smtClean="0"/>
              <a:t>6/13/2014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375417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072E97-F803-47FA-932B-723B7E661883}" type="datetimeFigureOut">
              <a:rPr lang="en-US" smtClean="0"/>
              <a:t>6/13/2014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344742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072E97-F803-47FA-932B-723B7E661883}" type="datetimeFigureOut">
              <a:rPr lang="en-US" smtClean="0"/>
              <a:t>6/13/2014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667023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072E97-F803-47FA-932B-723B7E661883}" type="datetimeFigureOut">
              <a:rPr lang="en-US" smtClean="0"/>
              <a:t>6/13/2014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0CF339-0FFD-466F-9466-19016A8FABAE}" type="slidenum">
              <a:rPr lang="en-US" smtClean="0"/>
              <a:t>‹#›</a:t>
            </a:fld>
            <a:endParaRPr lang="en-US"/>
          </a:p>
        </p:txBody>
      </p:sp>
    </p:spTree>
    <p:extLst>
      <p:ext uri="{BB962C8B-B14F-4D97-AF65-F5344CB8AC3E}">
        <p14:creationId xmlns:p14="http://schemas.microsoft.com/office/powerpoint/2010/main" val="1762422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072E97-F803-47FA-932B-723B7E661883}" type="datetimeFigureOut">
              <a:rPr lang="en-US" smtClean="0"/>
              <a:t>6/13/2014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CF339-0FFD-466F-9466-19016A8FABAE}" type="slidenum">
              <a:rPr lang="en-US" smtClean="0"/>
              <a:t>‹#›</a:t>
            </a:fld>
            <a:endParaRPr lang="en-US"/>
          </a:p>
        </p:txBody>
      </p:sp>
    </p:spTree>
    <p:extLst>
      <p:ext uri="{BB962C8B-B14F-4D97-AF65-F5344CB8AC3E}">
        <p14:creationId xmlns:p14="http://schemas.microsoft.com/office/powerpoint/2010/main" val="2685362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Stamp Act Crisis</a:t>
            </a:r>
            <a:endParaRPr lang="en-US" dirty="0"/>
          </a:p>
        </p:txBody>
      </p:sp>
      <p:sp>
        <p:nvSpPr>
          <p:cNvPr id="3" name="Subtitle 2"/>
          <p:cNvSpPr>
            <a:spLocks noGrp="1"/>
          </p:cNvSpPr>
          <p:nvPr>
            <p:ph type="subTitle" idx="1"/>
          </p:nvPr>
        </p:nvSpPr>
        <p:spPr/>
        <p:txBody>
          <a:bodyPr/>
          <a:lstStyle/>
          <a:p>
            <a:r>
              <a:rPr lang="en-US" dirty="0" smtClean="0"/>
              <a:t>Lecture 3</a:t>
            </a:r>
            <a:endParaRPr lang="en-US" dirty="0"/>
          </a:p>
        </p:txBody>
      </p:sp>
    </p:spTree>
    <p:extLst>
      <p:ext uri="{BB962C8B-B14F-4D97-AF65-F5344CB8AC3E}">
        <p14:creationId xmlns:p14="http://schemas.microsoft.com/office/powerpoint/2010/main" val="3506696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Declaratory Act (March 18, 1766)</a:t>
            </a:r>
            <a:endParaRPr lang="en-US" dirty="0"/>
          </a:p>
        </p:txBody>
      </p:sp>
      <p:sp>
        <p:nvSpPr>
          <p:cNvPr id="3" name="Content Placeholder 2"/>
          <p:cNvSpPr>
            <a:spLocks noGrp="1"/>
          </p:cNvSpPr>
          <p:nvPr>
            <p:ph idx="1"/>
          </p:nvPr>
        </p:nvSpPr>
        <p:spPr/>
        <p:txBody>
          <a:bodyPr>
            <a:normAutofit lnSpcReduction="10000"/>
          </a:bodyPr>
          <a:lstStyle/>
          <a:p>
            <a:r>
              <a:rPr lang="en-US" dirty="0" smtClean="0"/>
              <a:t>The Stamp Act Repealed</a:t>
            </a:r>
          </a:p>
          <a:p>
            <a:r>
              <a:rPr lang="en-US" dirty="0" smtClean="0"/>
              <a:t>“… the said colonies and plantations in </a:t>
            </a:r>
            <a:r>
              <a:rPr lang="en-US" i="1" dirty="0" smtClean="0"/>
              <a:t>America</a:t>
            </a:r>
            <a:r>
              <a:rPr lang="en-US" dirty="0" smtClean="0"/>
              <a:t> have been, are, and of right ought to be, subordinate unto, and dependent upon the imperial crown and parliament of </a:t>
            </a:r>
            <a:r>
              <a:rPr lang="en-US" i="1" dirty="0" smtClean="0"/>
              <a:t>Great Britain</a:t>
            </a:r>
            <a:r>
              <a:rPr lang="en-US" dirty="0" smtClean="0"/>
              <a:t>; and … the King’s majesty, by and with the advice and consent of the lords spiritual and temporal, and commons of </a:t>
            </a:r>
            <a:r>
              <a:rPr lang="en-US" i="1" dirty="0" smtClean="0"/>
              <a:t>Great Britain</a:t>
            </a:r>
            <a:r>
              <a:rPr lang="en-US" dirty="0" smtClean="0"/>
              <a:t>, in parliament assembled, had, hath, and of right ought to have, full power and authority to make laws and statutes of sufficient force and validity to bind the colonies and people of </a:t>
            </a:r>
            <a:r>
              <a:rPr lang="en-US" i="1" dirty="0" smtClean="0"/>
              <a:t>America</a:t>
            </a:r>
            <a:r>
              <a:rPr lang="en-US" dirty="0" smtClean="0"/>
              <a:t>, subjects of the crown of </a:t>
            </a:r>
            <a:r>
              <a:rPr lang="en-US" i="1" dirty="0" smtClean="0"/>
              <a:t>Great Britain</a:t>
            </a:r>
            <a:r>
              <a:rPr lang="en-US" dirty="0" smtClean="0"/>
              <a:t>, in all cases whatsoever.”</a:t>
            </a:r>
          </a:p>
          <a:p>
            <a:r>
              <a:rPr lang="en-US" dirty="0" smtClean="0"/>
              <a:t>All votes in North America to different effect are void.</a:t>
            </a:r>
            <a:endParaRPr lang="en-US" dirty="0"/>
          </a:p>
        </p:txBody>
      </p:sp>
    </p:spTree>
    <p:extLst>
      <p:ext uri="{BB962C8B-B14F-4D97-AF65-F5344CB8AC3E}">
        <p14:creationId xmlns:p14="http://schemas.microsoft.com/office/powerpoint/2010/main" val="3700203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Constitutional Dispute at Large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Sir William Blackstone, </a:t>
            </a:r>
            <a:r>
              <a:rPr lang="en-US" i="1" dirty="0" smtClean="0"/>
              <a:t>Commentaries on the Laws of England</a:t>
            </a:r>
            <a:r>
              <a:rPr lang="en-US" dirty="0" smtClean="0"/>
              <a:t> (1765) on Sovereignty</a:t>
            </a:r>
          </a:p>
          <a:p>
            <a:pPr lvl="1"/>
            <a:r>
              <a:rPr lang="en-US" dirty="0" smtClean="0"/>
              <a:t>Necessary</a:t>
            </a:r>
          </a:p>
          <a:p>
            <a:pPr lvl="1"/>
            <a:r>
              <a:rPr lang="en-US" dirty="0" smtClean="0"/>
              <a:t>Unitary</a:t>
            </a:r>
          </a:p>
          <a:p>
            <a:pPr lvl="1"/>
            <a:r>
              <a:rPr lang="en-US" dirty="0" smtClean="0"/>
              <a:t>In Parliament</a:t>
            </a:r>
          </a:p>
          <a:p>
            <a:r>
              <a:rPr lang="en-US" dirty="0" smtClean="0"/>
              <a:t>Richard Bland, “An Enquiry Into the Rights of the English Colonies” (1766)</a:t>
            </a:r>
          </a:p>
          <a:p>
            <a:pPr lvl="1"/>
            <a:r>
              <a:rPr lang="en-US" dirty="0" smtClean="0"/>
              <a:t>The North American Colonies Are Not Parts of England and Were Settled Through the Colonists’ Efforts and With the Crown’s “particular stipulations”</a:t>
            </a:r>
          </a:p>
          <a:p>
            <a:pPr lvl="1"/>
            <a:r>
              <a:rPr lang="en-US" dirty="0" smtClean="0"/>
              <a:t>Either the Kings’ Promises to the Colonists Bind the Parliament, or They Were “deceptions upon the subjects who accepted them.”</a:t>
            </a:r>
          </a:p>
          <a:p>
            <a:pPr lvl="1"/>
            <a:r>
              <a:rPr lang="en-US" dirty="0" smtClean="0"/>
              <a:t>The Crown’s Vows Have Been Reiterated in Governors’ Commissions</a:t>
            </a:r>
          </a:p>
          <a:p>
            <a:pPr lvl="1"/>
            <a:r>
              <a:rPr lang="en-US" dirty="0" smtClean="0"/>
              <a:t>These Facts Have Always Been Accepted by the Crown</a:t>
            </a:r>
          </a:p>
          <a:p>
            <a:pPr lvl="1"/>
            <a:r>
              <a:rPr lang="en-US" dirty="0" smtClean="0"/>
              <a:t>Colonists Have Natural Right to the Rights of Englishmen</a:t>
            </a:r>
          </a:p>
          <a:p>
            <a:pPr lvl="1"/>
            <a:r>
              <a:rPr lang="en-US" dirty="0" smtClean="0"/>
              <a:t>Parliament Cannot Constitutionally Deprive Colonists of Their Natural Rights</a:t>
            </a:r>
          </a:p>
          <a:p>
            <a:pPr lvl="1"/>
            <a:endParaRPr lang="en-US" dirty="0"/>
          </a:p>
        </p:txBody>
      </p:sp>
    </p:spTree>
    <p:extLst>
      <p:ext uri="{BB962C8B-B14F-4D97-AF65-F5344CB8AC3E}">
        <p14:creationId xmlns:p14="http://schemas.microsoft.com/office/powerpoint/2010/main" val="1842065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lstStyle/>
          <a:p>
            <a:r>
              <a:rPr lang="en-US" dirty="0" smtClean="0"/>
              <a:t>Repeal</a:t>
            </a:r>
          </a:p>
          <a:p>
            <a:r>
              <a:rPr lang="en-US" dirty="0" smtClean="0"/>
              <a:t>Declaratory Act</a:t>
            </a:r>
          </a:p>
          <a:p>
            <a:r>
              <a:rPr lang="en-US" dirty="0" smtClean="0"/>
              <a:t>Blackstone v. Bland:  </a:t>
            </a:r>
            <a:r>
              <a:rPr lang="en-US" dirty="0" smtClean="0"/>
              <a:t>Irreconcilable</a:t>
            </a:r>
          </a:p>
          <a:p>
            <a:endParaRPr lang="en-US" dirty="0"/>
          </a:p>
          <a:p>
            <a:pPr marL="0" indent="0">
              <a:buNone/>
            </a:pPr>
            <a:r>
              <a:rPr lang="en-US" sz="1800" smtClean="0"/>
              <a:t>	finis</a:t>
            </a:r>
            <a:endParaRPr lang="en-US" sz="1800" dirty="0"/>
          </a:p>
        </p:txBody>
      </p:sp>
    </p:spTree>
    <p:extLst>
      <p:ext uri="{BB962C8B-B14F-4D97-AF65-F5344CB8AC3E}">
        <p14:creationId xmlns:p14="http://schemas.microsoft.com/office/powerpoint/2010/main" val="173552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Proclamation of 1763</a:t>
            </a:r>
            <a:endParaRPr lang="en-US" dirty="0"/>
          </a:p>
        </p:txBody>
      </p:sp>
      <p:sp>
        <p:nvSpPr>
          <p:cNvPr id="3" name="Content Placeholder 2"/>
          <p:cNvSpPr>
            <a:spLocks noGrp="1"/>
          </p:cNvSpPr>
          <p:nvPr>
            <p:ph idx="1"/>
          </p:nvPr>
        </p:nvSpPr>
        <p:spPr/>
        <p:txBody>
          <a:bodyPr/>
          <a:lstStyle/>
          <a:p>
            <a:r>
              <a:rPr lang="en-US" dirty="0" smtClean="0"/>
              <a:t>Its Content:  No Colonist Was to Settle West of the Peaks of the Appalachians</a:t>
            </a:r>
          </a:p>
          <a:p>
            <a:r>
              <a:rPr lang="en-US" dirty="0" smtClean="0"/>
              <a:t>Its Purpose:  To Head Off Conflict With the Indians, Recently Allied With France in the French &amp; Indian (Seven Years) War</a:t>
            </a:r>
          </a:p>
          <a:p>
            <a:r>
              <a:rPr lang="en-US" dirty="0" smtClean="0"/>
              <a:t>Its Effect:  To Alienate the Wealthy from North to South</a:t>
            </a:r>
            <a:endParaRPr lang="en-US" dirty="0"/>
          </a:p>
        </p:txBody>
      </p:sp>
    </p:spTree>
    <p:extLst>
      <p:ext uri="{BB962C8B-B14F-4D97-AF65-F5344CB8AC3E}">
        <p14:creationId xmlns:p14="http://schemas.microsoft.com/office/powerpoint/2010/main" val="379180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Currency Act (1764)</a:t>
            </a:r>
            <a:endParaRPr lang="en-US" dirty="0"/>
          </a:p>
        </p:txBody>
      </p:sp>
      <p:sp>
        <p:nvSpPr>
          <p:cNvPr id="3" name="Content Placeholder 2"/>
          <p:cNvSpPr>
            <a:spLocks noGrp="1"/>
          </p:cNvSpPr>
          <p:nvPr>
            <p:ph idx="1"/>
          </p:nvPr>
        </p:nvSpPr>
        <p:spPr/>
        <p:txBody>
          <a:bodyPr/>
          <a:lstStyle/>
          <a:p>
            <a:r>
              <a:rPr lang="en-US" dirty="0" smtClean="0"/>
              <a:t>Parliament Banned Colonial Governments from Issuing Legal-Tender Currency</a:t>
            </a:r>
          </a:p>
          <a:p>
            <a:pPr lvl="1"/>
            <a:r>
              <a:rPr lang="en-US" dirty="0" smtClean="0"/>
              <a:t>Offended Colonists’ Concept of Their Jurisdiction</a:t>
            </a:r>
          </a:p>
          <a:p>
            <a:pPr lvl="1"/>
            <a:r>
              <a:rPr lang="en-US" dirty="0" smtClean="0"/>
              <a:t>Seemed Bound to Inure to the Detriment of the Poor</a:t>
            </a:r>
          </a:p>
        </p:txBody>
      </p:sp>
    </p:spTree>
    <p:extLst>
      <p:ext uri="{BB962C8B-B14F-4D97-AF65-F5344CB8AC3E}">
        <p14:creationId xmlns:p14="http://schemas.microsoft.com/office/powerpoint/2010/main" val="520869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Sugar Act (1764)</a:t>
            </a:r>
            <a:endParaRPr lang="en-US" dirty="0"/>
          </a:p>
        </p:txBody>
      </p:sp>
      <p:sp>
        <p:nvSpPr>
          <p:cNvPr id="3" name="Content Placeholder 2"/>
          <p:cNvSpPr>
            <a:spLocks noGrp="1"/>
          </p:cNvSpPr>
          <p:nvPr>
            <p:ph idx="1"/>
          </p:nvPr>
        </p:nvSpPr>
        <p:spPr/>
        <p:txBody>
          <a:bodyPr>
            <a:normAutofit/>
          </a:bodyPr>
          <a:lstStyle/>
          <a:p>
            <a:r>
              <a:rPr lang="en-US" dirty="0" smtClean="0"/>
              <a:t>The Molasses Act Had Long Been Flouted</a:t>
            </a:r>
          </a:p>
          <a:p>
            <a:pPr lvl="1"/>
            <a:r>
              <a:rPr lang="en-US" dirty="0" smtClean="0"/>
              <a:t>British Authorities Were in the Habit of Collecting Only a Half-Penny of the Six-Penny Tax on Each Gallon</a:t>
            </a:r>
          </a:p>
          <a:p>
            <a:r>
              <a:rPr lang="en-US" dirty="0" smtClean="0"/>
              <a:t>Needing the Money, British Authorities Led by Lord Grenville Thought to Enforce It</a:t>
            </a:r>
          </a:p>
          <a:p>
            <a:pPr lvl="1"/>
            <a:r>
              <a:rPr lang="en-US" dirty="0" smtClean="0"/>
              <a:t>Cut the Nominal Rate of Tax in Half, but Multiplied the Effective Rate by Six</a:t>
            </a:r>
          </a:p>
          <a:p>
            <a:pPr lvl="1"/>
            <a:r>
              <a:rPr lang="en-US" dirty="0" smtClean="0"/>
              <a:t>Provided for Enforcement in a New Halifax Admiralty Court—Without Juries</a:t>
            </a:r>
          </a:p>
          <a:p>
            <a:pPr lvl="1"/>
            <a:r>
              <a:rPr lang="en-US" dirty="0" smtClean="0"/>
              <a:t>Deployed Additional Ships to the North American Coast</a:t>
            </a:r>
          </a:p>
          <a:p>
            <a:r>
              <a:rPr lang="en-US" dirty="0" smtClean="0"/>
              <a:t>Obviously for Revenue—a First.  Protest Erupted.</a:t>
            </a:r>
          </a:p>
        </p:txBody>
      </p:sp>
    </p:spTree>
    <p:extLst>
      <p:ext uri="{BB962C8B-B14F-4D97-AF65-F5344CB8AC3E}">
        <p14:creationId xmlns:p14="http://schemas.microsoft.com/office/powerpoint/2010/main" val="16536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Lord Grenville’s Plan</a:t>
            </a:r>
            <a:endParaRPr lang="en-US" dirty="0"/>
          </a:p>
        </p:txBody>
      </p:sp>
      <p:sp>
        <p:nvSpPr>
          <p:cNvPr id="3" name="Content Placeholder 2"/>
          <p:cNvSpPr>
            <a:spLocks noGrp="1"/>
          </p:cNvSpPr>
          <p:nvPr>
            <p:ph idx="1"/>
          </p:nvPr>
        </p:nvSpPr>
        <p:spPr/>
        <p:txBody>
          <a:bodyPr/>
          <a:lstStyle/>
          <a:p>
            <a:r>
              <a:rPr lang="en-US" dirty="0" smtClean="0"/>
              <a:t>In 1764, He Told Americans That the Colonies Ought to Request That Parliament Impose a Stamp Act Akin to Those Long Levied in Britain (!)</a:t>
            </a:r>
          </a:p>
          <a:p>
            <a:r>
              <a:rPr lang="en-US" dirty="0" smtClean="0"/>
              <a:t>He Never Officially Asked the Americans for Voluntary Contributions</a:t>
            </a:r>
          </a:p>
          <a:p>
            <a:r>
              <a:rPr lang="en-US" dirty="0" smtClean="0"/>
              <a:t>Ben Franklin Told Grenville He Ought Instead to Establish a Bank in North America, the Profits From Which Could Fund Government Operations—Including the Stationing of 8,500 Soldiers There</a:t>
            </a:r>
          </a:p>
          <a:p>
            <a:r>
              <a:rPr lang="en-US" dirty="0" smtClean="0"/>
              <a:t>Instead, Grenville Proposed a Tax Upon Legal Papers, Commercial Paper, Pamphlets, Almanacs, Playing Cards, and Dice</a:t>
            </a:r>
          </a:p>
          <a:p>
            <a:endParaRPr lang="en-US" dirty="0"/>
          </a:p>
        </p:txBody>
      </p:sp>
    </p:spTree>
    <p:extLst>
      <p:ext uri="{BB962C8B-B14F-4D97-AF65-F5344CB8AC3E}">
        <p14:creationId xmlns:p14="http://schemas.microsoft.com/office/powerpoint/2010/main" val="3946538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American Response (Part I)</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Stamp Act Passed in Both Houses of Parliament With Little Opposition—Although Opponents in Both Houses Declared it Unconstitutional and Col. Isaac </a:t>
            </a:r>
            <a:r>
              <a:rPr lang="en-US" dirty="0" err="1" smtClean="0"/>
              <a:t>Barre</a:t>
            </a:r>
            <a:r>
              <a:rPr lang="en-US" dirty="0" smtClean="0"/>
              <a:t> Forecast Resistance</a:t>
            </a:r>
          </a:p>
          <a:p>
            <a:r>
              <a:rPr lang="en-US" dirty="0" smtClean="0"/>
              <a:t>Patrick Henry Kicked Off the American Resistance</a:t>
            </a:r>
          </a:p>
          <a:p>
            <a:pPr lvl="1"/>
            <a:r>
              <a:rPr lang="en-US" dirty="0" smtClean="0"/>
              <a:t>Hero of the Parson’s Cause</a:t>
            </a:r>
          </a:p>
          <a:p>
            <a:pPr lvl="1"/>
            <a:r>
              <a:rPr lang="en-US" dirty="0" smtClean="0"/>
              <a:t>The “Forest Demosthenes”—a Font of Oratory Calculated to Stir Men’s Blood</a:t>
            </a:r>
          </a:p>
          <a:p>
            <a:pPr lvl="1"/>
            <a:r>
              <a:rPr lang="en-US" dirty="0" smtClean="0"/>
              <a:t>Completely Bucking the Virginia Political Hierarchy</a:t>
            </a:r>
          </a:p>
          <a:p>
            <a:pPr lvl="1"/>
            <a:r>
              <a:rPr lang="en-US" dirty="0" smtClean="0"/>
              <a:t>Proposed Seven Resolutions, of Which Five Were Adopted and One Repealed</a:t>
            </a:r>
          </a:p>
          <a:p>
            <a:pPr lvl="2"/>
            <a:r>
              <a:rPr lang="en-US" dirty="0" smtClean="0"/>
              <a:t>Virginians Brought to North America all the Rights of Britons</a:t>
            </a:r>
          </a:p>
          <a:p>
            <a:pPr lvl="2"/>
            <a:r>
              <a:rPr lang="en-US" dirty="0" smtClean="0"/>
              <a:t>The Two Royal Charters Iterated This Fact</a:t>
            </a:r>
          </a:p>
          <a:p>
            <a:pPr lvl="2"/>
            <a:r>
              <a:rPr lang="en-US" dirty="0" smtClean="0"/>
              <a:t>Taxation Only By Representatives is “the distinguishing Characteristic of </a:t>
            </a:r>
            <a:r>
              <a:rPr lang="en-US" i="1" dirty="0" smtClean="0"/>
              <a:t>British</a:t>
            </a:r>
            <a:r>
              <a:rPr lang="en-US" dirty="0" smtClean="0"/>
              <a:t> Freedom”</a:t>
            </a:r>
          </a:p>
          <a:p>
            <a:pPr lvl="2"/>
            <a:r>
              <a:rPr lang="en-US" dirty="0" smtClean="0"/>
              <a:t>Never Have Virginians Yielded These Rights</a:t>
            </a:r>
          </a:p>
          <a:p>
            <a:pPr lvl="2"/>
            <a:r>
              <a:rPr lang="en-US" dirty="0" smtClean="0"/>
              <a:t>The Burgesses Had the “only exclusive Right and Power” to Tax Virginians</a:t>
            </a:r>
          </a:p>
        </p:txBody>
      </p:sp>
    </p:spTree>
    <p:extLst>
      <p:ext uri="{BB962C8B-B14F-4D97-AF65-F5344CB8AC3E}">
        <p14:creationId xmlns:p14="http://schemas.microsoft.com/office/powerpoint/2010/main" val="1219950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American Resistance (Part II)</a:t>
            </a:r>
            <a:endParaRPr lang="en-US" dirty="0"/>
          </a:p>
        </p:txBody>
      </p:sp>
      <p:sp>
        <p:nvSpPr>
          <p:cNvPr id="3" name="Content Placeholder 2"/>
          <p:cNvSpPr>
            <a:spLocks noGrp="1"/>
          </p:cNvSpPr>
          <p:nvPr>
            <p:ph idx="1"/>
          </p:nvPr>
        </p:nvSpPr>
        <p:spPr/>
        <p:txBody>
          <a:bodyPr/>
          <a:lstStyle/>
          <a:p>
            <a:r>
              <a:rPr lang="en-US" dirty="0" smtClean="0"/>
              <a:t>Sons of Liberty Took Their Name From Sir Isaac </a:t>
            </a:r>
            <a:r>
              <a:rPr lang="en-US" dirty="0" err="1" smtClean="0"/>
              <a:t>Barre’s</a:t>
            </a:r>
            <a:r>
              <a:rPr lang="en-US" dirty="0" smtClean="0"/>
              <a:t> Speech Against the Stamp Act in the Commons</a:t>
            </a:r>
          </a:p>
          <a:p>
            <a:r>
              <a:rPr lang="en-US" dirty="0" smtClean="0"/>
              <a:t>They Used Force to Keep Stamp Agents From Enforcing the Law</a:t>
            </a:r>
          </a:p>
          <a:p>
            <a:r>
              <a:rPr lang="en-US" dirty="0" smtClean="0"/>
              <a:t>Among Other Things, Rioters in Boston Trashed the Home of Chief Justice Thomas Hutchinson—Falsely Believed to Have Supported the Stamp Act</a:t>
            </a:r>
            <a:endParaRPr lang="en-US" dirty="0"/>
          </a:p>
        </p:txBody>
      </p:sp>
    </p:spTree>
    <p:extLst>
      <p:ext uri="{BB962C8B-B14F-4D97-AF65-F5344CB8AC3E}">
        <p14:creationId xmlns:p14="http://schemas.microsoft.com/office/powerpoint/2010/main" val="1166748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American Resistance (Part III)</a:t>
            </a:r>
            <a:endParaRPr lang="en-US" dirty="0"/>
          </a:p>
        </p:txBody>
      </p:sp>
      <p:sp>
        <p:nvSpPr>
          <p:cNvPr id="3" name="Content Placeholder 2"/>
          <p:cNvSpPr>
            <a:spLocks noGrp="1"/>
          </p:cNvSpPr>
          <p:nvPr>
            <p:ph idx="1"/>
          </p:nvPr>
        </p:nvSpPr>
        <p:spPr/>
        <p:txBody>
          <a:bodyPr/>
          <a:lstStyle/>
          <a:p>
            <a:r>
              <a:rPr lang="en-US" dirty="0" smtClean="0"/>
              <a:t>The Massachusetts House of Representatives on June 8, 1765 Called for a Stamp Act Congress to Convene in New York City</a:t>
            </a:r>
          </a:p>
          <a:p>
            <a:r>
              <a:rPr lang="en-US" dirty="0" smtClean="0"/>
              <a:t>The Stamp Act Congress (October 7-19, 1765) Adopted a “Declaration of Rights and Grievances” by John Dickinson</a:t>
            </a:r>
          </a:p>
          <a:p>
            <a:pPr lvl="1"/>
            <a:r>
              <a:rPr lang="en-US" dirty="0" smtClean="0"/>
              <a:t>Duties of Englishmen</a:t>
            </a:r>
          </a:p>
          <a:p>
            <a:pPr lvl="1"/>
            <a:r>
              <a:rPr lang="en-US" dirty="0" smtClean="0"/>
              <a:t>Rights of Englishmen—Taxation Only By Representatives</a:t>
            </a:r>
          </a:p>
          <a:p>
            <a:pPr lvl="1"/>
            <a:r>
              <a:rPr lang="en-US" dirty="0" smtClean="0"/>
              <a:t>We Cannot Be Represented in Parliament</a:t>
            </a:r>
          </a:p>
          <a:p>
            <a:pPr lvl="1"/>
            <a:r>
              <a:rPr lang="en-US" dirty="0" smtClean="0"/>
              <a:t>Only Our Legislatures Can Constitutionally Tax Us</a:t>
            </a:r>
          </a:p>
          <a:p>
            <a:pPr lvl="1"/>
            <a:r>
              <a:rPr lang="en-US" dirty="0" smtClean="0"/>
              <a:t>We Have the Right to Trial By Jury</a:t>
            </a:r>
          </a:p>
          <a:p>
            <a:pPr lvl="1"/>
            <a:r>
              <a:rPr lang="en-US" dirty="0" smtClean="0"/>
              <a:t>The Recent Measures Are Inconvenient, Impracticable, and Unconstitutional</a:t>
            </a:r>
          </a:p>
        </p:txBody>
      </p:sp>
    </p:spTree>
    <p:extLst>
      <p:ext uri="{BB962C8B-B14F-4D97-AF65-F5344CB8AC3E}">
        <p14:creationId xmlns:p14="http://schemas.microsoft.com/office/powerpoint/2010/main" val="1771601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British Response</a:t>
            </a:r>
            <a:endParaRPr lang="en-US" dirty="0"/>
          </a:p>
        </p:txBody>
      </p:sp>
      <p:sp>
        <p:nvSpPr>
          <p:cNvPr id="3" name="Content Placeholder 2"/>
          <p:cNvSpPr>
            <a:spLocks noGrp="1"/>
          </p:cNvSpPr>
          <p:nvPr>
            <p:ph idx="1"/>
          </p:nvPr>
        </p:nvSpPr>
        <p:spPr/>
        <p:txBody>
          <a:bodyPr/>
          <a:lstStyle/>
          <a:p>
            <a:r>
              <a:rPr lang="en-US" dirty="0" smtClean="0"/>
              <a:t>Thomas Whatley, “The Regulations Lately Made…” (1765)</a:t>
            </a:r>
          </a:p>
          <a:p>
            <a:pPr lvl="1"/>
            <a:r>
              <a:rPr lang="en-US" dirty="0" smtClean="0"/>
              <a:t>That the Colonies Should Pay is Only Fair</a:t>
            </a:r>
          </a:p>
          <a:p>
            <a:pPr lvl="1"/>
            <a:r>
              <a:rPr lang="en-US" dirty="0" smtClean="0"/>
              <a:t>It Is Necessary</a:t>
            </a:r>
          </a:p>
          <a:p>
            <a:pPr lvl="1"/>
            <a:r>
              <a:rPr lang="en-US" dirty="0" smtClean="0"/>
              <a:t>If a National and a Local Legislature Could Not Logically Coexist, the Former Would Have to Yield</a:t>
            </a:r>
          </a:p>
          <a:p>
            <a:pPr lvl="1"/>
            <a:r>
              <a:rPr lang="en-US" dirty="0" smtClean="0"/>
              <a:t>Virtual Representation</a:t>
            </a:r>
          </a:p>
          <a:p>
            <a:r>
              <a:rPr lang="en-US" dirty="0" smtClean="0"/>
              <a:t>London Merchants Petition for Repeal—January 17, 1766</a:t>
            </a:r>
          </a:p>
          <a:p>
            <a:pPr lvl="1"/>
            <a:r>
              <a:rPr lang="en-US" dirty="0" smtClean="0"/>
              <a:t>The Recent Law Has Been Ruinous, Throwing the North American Trade Into Turmoil and Necessitating Innumerable Bankruptcies</a:t>
            </a:r>
          </a:p>
        </p:txBody>
      </p:sp>
    </p:spTree>
    <p:extLst>
      <p:ext uri="{BB962C8B-B14F-4D97-AF65-F5344CB8AC3E}">
        <p14:creationId xmlns:p14="http://schemas.microsoft.com/office/powerpoint/2010/main" val="2798564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6266</TotalTime>
  <Words>889</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The Stamp Act Crisis</vt:lpstr>
      <vt:lpstr>The Proclamation of 1763</vt:lpstr>
      <vt:lpstr>The Currency Act (1764)</vt:lpstr>
      <vt:lpstr>The Sugar Act (1764)</vt:lpstr>
      <vt:lpstr>Lord Grenville’s Plan</vt:lpstr>
      <vt:lpstr>The American Response (Part I)</vt:lpstr>
      <vt:lpstr>The American Resistance (Part II)</vt:lpstr>
      <vt:lpstr>The American Resistance (Part III)</vt:lpstr>
      <vt:lpstr>British Response</vt:lpstr>
      <vt:lpstr>The Declaratory Act (March 18, 1766)</vt:lpstr>
      <vt:lpstr>The Constitutional Dispute at Large</vt:lpstr>
      <vt:lpstr>The Result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21</cp:revision>
  <dcterms:created xsi:type="dcterms:W3CDTF">2014-01-21T20:14:24Z</dcterms:created>
  <dcterms:modified xsi:type="dcterms:W3CDTF">2014-06-13T17:30:05Z</dcterms:modified>
</cp:coreProperties>
</file>