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6" r:id="rId10"/>
    <p:sldId id="267" r:id="rId11"/>
    <p:sldId id="268" r:id="rId12"/>
    <p:sldId id="269" r:id="rId13"/>
    <p:sldId id="265" r:id="rId14"/>
    <p:sldId id="261"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55" d="100"/>
          <a:sy n="55" d="100"/>
        </p:scale>
        <p:origin x="5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4D6F89-5A2C-4F2F-A415-A76B61B27D59}"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4196983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D6F89-5A2C-4F2F-A415-A76B61B27D59}"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1346352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D6F89-5A2C-4F2F-A415-A76B61B27D59}"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1377068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D6F89-5A2C-4F2F-A415-A76B61B27D59}"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91473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4D6F89-5A2C-4F2F-A415-A76B61B27D59}"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2944770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4D6F89-5A2C-4F2F-A415-A76B61B27D59}"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43005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4D6F89-5A2C-4F2F-A415-A76B61B27D59}" type="datetimeFigureOut">
              <a:rPr lang="en-US" smtClean="0"/>
              <a:t>6/14/2014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932709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4D6F89-5A2C-4F2F-A415-A76B61B27D59}" type="datetimeFigureOut">
              <a:rPr lang="en-US" smtClean="0"/>
              <a:t>6/14/2014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2482221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4D6F89-5A2C-4F2F-A415-A76B61B27D59}" type="datetimeFigureOut">
              <a:rPr lang="en-US" smtClean="0"/>
              <a:t>6/14/2014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352217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4D6F89-5A2C-4F2F-A415-A76B61B27D59}"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672470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4D6F89-5A2C-4F2F-A415-A76B61B27D59}"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45CC5-5436-4ED7-9108-61B0FA6D04F0}" type="slidenum">
              <a:rPr lang="en-US" smtClean="0"/>
              <a:t>‹#›</a:t>
            </a:fld>
            <a:endParaRPr lang="en-US"/>
          </a:p>
        </p:txBody>
      </p:sp>
    </p:spTree>
    <p:extLst>
      <p:ext uri="{BB962C8B-B14F-4D97-AF65-F5344CB8AC3E}">
        <p14:creationId xmlns:p14="http://schemas.microsoft.com/office/powerpoint/2010/main" val="355019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D6F89-5A2C-4F2F-A415-A76B61B27D59}" type="datetimeFigureOut">
              <a:rPr lang="en-US" smtClean="0"/>
              <a:t>6/14/2014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45CC5-5436-4ED7-9108-61B0FA6D04F0}" type="slidenum">
              <a:rPr lang="en-US" smtClean="0"/>
              <a:t>‹#›</a:t>
            </a:fld>
            <a:endParaRPr lang="en-US"/>
          </a:p>
        </p:txBody>
      </p:sp>
    </p:spTree>
    <p:extLst>
      <p:ext uri="{BB962C8B-B14F-4D97-AF65-F5344CB8AC3E}">
        <p14:creationId xmlns:p14="http://schemas.microsoft.com/office/powerpoint/2010/main" val="621959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Sam Adams</a:t>
            </a:r>
            <a:endParaRPr lang="en-US" dirty="0"/>
          </a:p>
        </p:txBody>
      </p:sp>
      <p:sp>
        <p:nvSpPr>
          <p:cNvPr id="3" name="Subtitle 2"/>
          <p:cNvSpPr>
            <a:spLocks noGrp="1"/>
          </p:cNvSpPr>
          <p:nvPr>
            <p:ph type="subTitle" idx="1"/>
          </p:nvPr>
        </p:nvSpPr>
        <p:spPr/>
        <p:txBody>
          <a:bodyPr/>
          <a:lstStyle/>
          <a:p>
            <a:r>
              <a:rPr lang="en-US" dirty="0" smtClean="0"/>
              <a:t>Lecture 2</a:t>
            </a:r>
            <a:endParaRPr lang="en-US" dirty="0"/>
          </a:p>
        </p:txBody>
      </p:sp>
    </p:spTree>
    <p:extLst>
      <p:ext uri="{BB962C8B-B14F-4D97-AF65-F5344CB8AC3E}">
        <p14:creationId xmlns:p14="http://schemas.microsoft.com/office/powerpoint/2010/main" val="3509821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 Party (cont’d) &amp; Overreaction</a:t>
            </a:r>
            <a:endParaRPr lang="en-US" dirty="0"/>
          </a:p>
        </p:txBody>
      </p:sp>
      <p:sp>
        <p:nvSpPr>
          <p:cNvPr id="3" name="Content Placeholder 2"/>
          <p:cNvSpPr>
            <a:spLocks noGrp="1"/>
          </p:cNvSpPr>
          <p:nvPr>
            <p:ph idx="1"/>
          </p:nvPr>
        </p:nvSpPr>
        <p:spPr/>
        <p:txBody>
          <a:bodyPr>
            <a:normAutofit lnSpcReduction="10000"/>
          </a:bodyPr>
          <a:lstStyle/>
          <a:p>
            <a:r>
              <a:rPr lang="en-US" dirty="0" smtClean="0"/>
              <a:t>342 Chests of Tea Were Dumped into Boston Harbor</a:t>
            </a:r>
          </a:p>
          <a:p>
            <a:r>
              <a:rPr lang="en-US" dirty="0" smtClean="0"/>
              <a:t>The Participants’ Identities Remained Secret</a:t>
            </a:r>
          </a:p>
          <a:p>
            <a:r>
              <a:rPr lang="en-US" dirty="0" smtClean="0"/>
              <a:t>Adams Did Not Participate—But He Spun the Event for Colonists in Other Parts of George III’s North American Empire</a:t>
            </a:r>
          </a:p>
          <a:p>
            <a:r>
              <a:rPr lang="en-US" dirty="0" smtClean="0"/>
              <a:t>The British Responded With the Coercive (Which Adams Dubbed “Intolerable”) Act</a:t>
            </a:r>
          </a:p>
          <a:p>
            <a:pPr lvl="1"/>
            <a:r>
              <a:rPr lang="en-US" dirty="0" smtClean="0"/>
              <a:t>Boston Port Act</a:t>
            </a:r>
          </a:p>
          <a:p>
            <a:pPr lvl="1"/>
            <a:r>
              <a:rPr lang="en-US" dirty="0" smtClean="0"/>
              <a:t>Massachusetts Government Act</a:t>
            </a:r>
          </a:p>
          <a:p>
            <a:pPr lvl="1"/>
            <a:r>
              <a:rPr lang="en-US" dirty="0" smtClean="0"/>
              <a:t>Administration of Justice Act</a:t>
            </a:r>
          </a:p>
          <a:p>
            <a:pPr lvl="1"/>
            <a:r>
              <a:rPr lang="en-US" dirty="0" smtClean="0"/>
              <a:t>Quartering Act</a:t>
            </a:r>
          </a:p>
          <a:p>
            <a:pPr lvl="1"/>
            <a:r>
              <a:rPr lang="en-US" dirty="0" smtClean="0"/>
              <a:t>Probably Coincidentally (Though Adams Denied It), Also the Quebec Act</a:t>
            </a:r>
            <a:endParaRPr lang="en-US" dirty="0"/>
          </a:p>
        </p:txBody>
      </p:sp>
    </p:spTree>
    <p:extLst>
      <p:ext uri="{BB962C8B-B14F-4D97-AF65-F5344CB8AC3E}">
        <p14:creationId xmlns:p14="http://schemas.microsoft.com/office/powerpoint/2010/main" val="2524574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Congressman Adams, 1774-79</a:t>
            </a:r>
            <a:endParaRPr lang="en-US" dirty="0"/>
          </a:p>
        </p:txBody>
      </p:sp>
      <p:sp>
        <p:nvSpPr>
          <p:cNvPr id="3" name="Content Placeholder 2"/>
          <p:cNvSpPr>
            <a:spLocks noGrp="1"/>
          </p:cNvSpPr>
          <p:nvPr>
            <p:ph idx="1"/>
          </p:nvPr>
        </p:nvSpPr>
        <p:spPr/>
        <p:txBody>
          <a:bodyPr>
            <a:normAutofit lnSpcReduction="10000"/>
          </a:bodyPr>
          <a:lstStyle/>
          <a:p>
            <a:r>
              <a:rPr lang="en-US" dirty="0" smtClean="0"/>
              <a:t>Adams Participated in a Four-Man Committee’s Drafting of a Motion for Massachusetts’ House of Representatives to Call for a Continental Congress.  The House Set September 1 as the Date, Philadelphia as the Place.</a:t>
            </a:r>
          </a:p>
          <a:p>
            <a:r>
              <a:rPr lang="en-US" dirty="0" smtClean="0"/>
              <a:t>Adams and John Adams Headed the Bay Colony’s 5-man Delegation</a:t>
            </a:r>
          </a:p>
          <a:p>
            <a:r>
              <a:rPr lang="en-US" dirty="0" smtClean="0"/>
              <a:t> The First Continental Congress Adopted an Association, Decried the Quebec Act for spurring Frenchmen “to act with hostility against the free Protestant colonies,” and Urged Britons to Side With North American Anglophones Against Papists.</a:t>
            </a:r>
          </a:p>
          <a:p>
            <a:r>
              <a:rPr lang="en-US" dirty="0" smtClean="0"/>
              <a:t>It Also Appealed to Quebecois for Help—Which, Surprisingly, Didn’t Come</a:t>
            </a:r>
            <a:endParaRPr lang="en-US" dirty="0"/>
          </a:p>
        </p:txBody>
      </p:sp>
    </p:spTree>
    <p:extLst>
      <p:ext uri="{BB962C8B-B14F-4D97-AF65-F5344CB8AC3E}">
        <p14:creationId xmlns:p14="http://schemas.microsoft.com/office/powerpoint/2010/main" val="8361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Lexington</a:t>
            </a:r>
            <a:endParaRPr lang="en-US" dirty="0"/>
          </a:p>
        </p:txBody>
      </p:sp>
      <p:sp>
        <p:nvSpPr>
          <p:cNvPr id="3" name="Content Placeholder 2"/>
          <p:cNvSpPr>
            <a:spLocks noGrp="1"/>
          </p:cNvSpPr>
          <p:nvPr>
            <p:ph idx="1"/>
          </p:nvPr>
        </p:nvSpPr>
        <p:spPr/>
        <p:txBody>
          <a:bodyPr>
            <a:normAutofit/>
          </a:bodyPr>
          <a:lstStyle/>
          <a:p>
            <a:r>
              <a:rPr lang="en-US" dirty="0" smtClean="0"/>
              <a:t>April 14, 1775, Governor/General Thomas Gage Received Authorization to Arrest Adams and John Hancock</a:t>
            </a:r>
          </a:p>
          <a:p>
            <a:r>
              <a:rPr lang="en-US" dirty="0" smtClean="0"/>
              <a:t>The Morning of April 19, 1775, Hancock and Adams Met With Lexington’s Militia Captain and Congregational Minister.  Paul Revere and William Dawes Had Warned Them That the Redcoats Were Coming.  Having Fled, They Heard The Battle.</a:t>
            </a:r>
          </a:p>
          <a:p>
            <a:r>
              <a:rPr lang="en-US" dirty="0" smtClean="0"/>
              <a:t>Adams Said to John Hancock, “O!  What a glorious morning is this!”</a:t>
            </a:r>
          </a:p>
          <a:p>
            <a:r>
              <a:rPr lang="en-US" dirty="0" smtClean="0"/>
              <a:t>The Second Continental Congress (1775-81) Was a Different Animal:  It Recognized That Events Had Vindicated Sam Adams’ Decade of Resistance and Warnings</a:t>
            </a:r>
          </a:p>
          <a:p>
            <a:endParaRPr lang="en-US" dirty="0" smtClean="0"/>
          </a:p>
        </p:txBody>
      </p:sp>
    </p:spTree>
    <p:extLst>
      <p:ext uri="{BB962C8B-B14F-4D97-AF65-F5344CB8AC3E}">
        <p14:creationId xmlns:p14="http://schemas.microsoft.com/office/powerpoint/2010/main" val="805684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Congressman Adams (Part II)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Adams and Hancock Were the Chief British Targets.  Any Other Might Avail Himself of a Pardon, Said Gage.  Only Those Two Were Excepted.</a:t>
            </a:r>
          </a:p>
          <a:p>
            <a:r>
              <a:rPr lang="en-US" dirty="0" smtClean="0"/>
              <a:t>Hancock Became President, and Sam Adams Sat on More Committees Than Any Other Member</a:t>
            </a:r>
          </a:p>
          <a:p>
            <a:r>
              <a:rPr lang="en-US" dirty="0" smtClean="0"/>
              <a:t>Adams Also Retained the Chief Position in Massachusetts’ Legislature</a:t>
            </a:r>
          </a:p>
          <a:p>
            <a:r>
              <a:rPr lang="en-US" dirty="0" smtClean="0"/>
              <a:t>In Congress, His and John Adams’ Constant Efforts Finally Helped Bring About the Event of July 4, 1776</a:t>
            </a:r>
          </a:p>
          <a:p>
            <a:r>
              <a:rPr lang="en-US" dirty="0" smtClean="0"/>
              <a:t>Contrary to a Century-Long Scholarly Tradition, We Now Know That the Declaration’s Argument is Perfectly Consistent With Calvinism.  There Was Hancock’s Name Right at the Top.</a:t>
            </a:r>
          </a:p>
          <a:p>
            <a:r>
              <a:rPr lang="en-US" dirty="0" smtClean="0"/>
              <a:t>In the Years Up to 1781, He Performed Abundant Committee Work, But to No Great Acclaim</a:t>
            </a:r>
          </a:p>
          <a:p>
            <a:endParaRPr lang="en-US" dirty="0"/>
          </a:p>
        </p:txBody>
      </p:sp>
    </p:spTree>
    <p:extLst>
      <p:ext uri="{BB962C8B-B14F-4D97-AF65-F5344CB8AC3E}">
        <p14:creationId xmlns:p14="http://schemas.microsoft.com/office/powerpoint/2010/main" val="3973195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Massachusetts Rebel, 1779-83</a:t>
            </a:r>
            <a:endParaRPr lang="en-US" dirty="0"/>
          </a:p>
        </p:txBody>
      </p:sp>
      <p:sp>
        <p:nvSpPr>
          <p:cNvPr id="3" name="Content Placeholder 2"/>
          <p:cNvSpPr>
            <a:spLocks noGrp="1"/>
          </p:cNvSpPr>
          <p:nvPr>
            <p:ph idx="1"/>
          </p:nvPr>
        </p:nvSpPr>
        <p:spPr/>
        <p:txBody>
          <a:bodyPr/>
          <a:lstStyle/>
          <a:p>
            <a:r>
              <a:rPr lang="en-US" dirty="0" smtClean="0"/>
              <a:t>Adams Participated in Writing the World’s Oldest Written Constitution Still in Effect, the Massachusetts Constitution of 1780, as One of Three Members of a Committee to Draft It (With John Adams and James Bowdoin)</a:t>
            </a:r>
          </a:p>
          <a:p>
            <a:r>
              <a:rPr lang="en-US" dirty="0" smtClean="0"/>
              <a:t>Among Other Things, He Helped Draft the Religious Oath for Officials, Which He Explained as Excluding Catholics From “</a:t>
            </a:r>
            <a:r>
              <a:rPr lang="en-US" i="1" dirty="0" smtClean="0"/>
              <a:t>some countries</a:t>
            </a:r>
            <a:r>
              <a:rPr lang="en-US" dirty="0" smtClean="0"/>
              <a:t>.”</a:t>
            </a:r>
          </a:p>
          <a:p>
            <a:r>
              <a:rPr lang="en-US" dirty="0" smtClean="0"/>
              <a:t>It Excluded Harvard Professors and Presidents From the Legislature</a:t>
            </a:r>
          </a:p>
          <a:p>
            <a:endParaRPr lang="en-US" dirty="0"/>
          </a:p>
        </p:txBody>
      </p:sp>
    </p:spTree>
    <p:extLst>
      <p:ext uri="{BB962C8B-B14F-4D97-AF65-F5344CB8AC3E}">
        <p14:creationId xmlns:p14="http://schemas.microsoft.com/office/powerpoint/2010/main" val="836503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Post-War Patriot</a:t>
            </a:r>
            <a:endParaRPr lang="en-US" dirty="0"/>
          </a:p>
        </p:txBody>
      </p:sp>
      <p:sp>
        <p:nvSpPr>
          <p:cNvPr id="3" name="Content Placeholder 2"/>
          <p:cNvSpPr>
            <a:spLocks noGrp="1"/>
          </p:cNvSpPr>
          <p:nvPr>
            <p:ph idx="1"/>
          </p:nvPr>
        </p:nvSpPr>
        <p:spPr/>
        <p:txBody>
          <a:bodyPr>
            <a:normAutofit lnSpcReduction="10000"/>
          </a:bodyPr>
          <a:lstStyle/>
          <a:p>
            <a:r>
              <a:rPr lang="en-US" dirty="0" smtClean="0"/>
              <a:t>Lost Elections for Secretary of State (1780), Governor (1782), and Lieutenant Governor (1783)</a:t>
            </a:r>
          </a:p>
          <a:p>
            <a:r>
              <a:rPr lang="en-US" dirty="0" smtClean="0"/>
              <a:t>He Took the Lead in the Legislature’s Opposition to Shays’ Rebellion, With Which He Had No Sympathy:  Republican Lawmakers’ Authority Must Be Respected, Unlike Hereditary Kings’.</a:t>
            </a:r>
          </a:p>
          <a:p>
            <a:r>
              <a:rPr lang="en-US" dirty="0" smtClean="0"/>
              <a:t>For Similar Reasons, He Also Opposed the Society of the Cincinnati and Lifetime Pensions for Army Officers.</a:t>
            </a:r>
          </a:p>
          <a:p>
            <a:r>
              <a:rPr lang="en-US" dirty="0" smtClean="0"/>
              <a:t>At First Dissatisfied With It, Adams Ultimately Supported Ratification of the US Constitution.  His and Hancock’s Support Won the Day.  Alas, the Convention Paused Midway to Attend the Funeral of Adams’ Sole Son.</a:t>
            </a:r>
          </a:p>
          <a:p>
            <a:endParaRPr lang="en-US" dirty="0" smtClean="0"/>
          </a:p>
        </p:txBody>
      </p:sp>
    </p:spTree>
    <p:extLst>
      <p:ext uri="{BB962C8B-B14F-4D97-AF65-F5344CB8AC3E}">
        <p14:creationId xmlns:p14="http://schemas.microsoft.com/office/powerpoint/2010/main" val="2512109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Governor Adams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Adams Was Elected Lieutenant Governor in 1789.</a:t>
            </a:r>
          </a:p>
          <a:p>
            <a:r>
              <a:rPr lang="en-US" dirty="0" smtClean="0"/>
              <a:t>On October 8, 1793, Hancock’s Death Made Adams Governor.  He Won Election in the Next Three Annual Elections.</a:t>
            </a:r>
          </a:p>
          <a:p>
            <a:r>
              <a:rPr lang="en-US" dirty="0" smtClean="0"/>
              <a:t>Adams Repeatedly Noted in Official Gubernatorial Addresses His Belief That God Superintended Massachusetts, That Love of Him Must Be Instilled in Children Through Education, and That The French Needed to Find a Moderate Way to Prosper in Right Worship of God.  He Repeatedly Called Days of Thanksgiving and Days of Fasting and Humiliation.</a:t>
            </a:r>
          </a:p>
          <a:p>
            <a:r>
              <a:rPr lang="en-US" dirty="0" smtClean="0"/>
              <a:t>He Opposed Jay’s Treaty as Calculated to Restore British Influence.</a:t>
            </a:r>
          </a:p>
          <a:p>
            <a:r>
              <a:rPr lang="en-US" dirty="0" smtClean="0"/>
              <a:t>In 1796, Virginia Gave Sam Adams 15 Electoral Votes for Vice President—Against John Adams.</a:t>
            </a:r>
          </a:p>
        </p:txBody>
      </p:sp>
    </p:spTree>
    <p:extLst>
      <p:ext uri="{BB962C8B-B14F-4D97-AF65-F5344CB8AC3E}">
        <p14:creationId xmlns:p14="http://schemas.microsoft.com/office/powerpoint/2010/main" val="554224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Retirement</a:t>
            </a:r>
            <a:endParaRPr lang="en-US" dirty="0"/>
          </a:p>
        </p:txBody>
      </p:sp>
      <p:sp>
        <p:nvSpPr>
          <p:cNvPr id="3" name="Content Placeholder 2"/>
          <p:cNvSpPr>
            <a:spLocks noGrp="1"/>
          </p:cNvSpPr>
          <p:nvPr>
            <p:ph idx="1"/>
          </p:nvPr>
        </p:nvSpPr>
        <p:spPr/>
        <p:txBody>
          <a:bodyPr>
            <a:normAutofit fontScale="92500"/>
          </a:bodyPr>
          <a:lstStyle/>
          <a:p>
            <a:r>
              <a:rPr lang="en-US" dirty="0" smtClean="0"/>
              <a:t>In 1798, Adams Made Public His Opposition to the Sedition Act by Visiting a Critic in Jail.</a:t>
            </a:r>
          </a:p>
          <a:p>
            <a:r>
              <a:rPr lang="en-US" dirty="0" smtClean="0"/>
              <a:t>Jefferson Wrote Adams Immediately After His First Inaugural to Say That He Had Written His First Inaugural With Adams In Mind.</a:t>
            </a:r>
          </a:p>
          <a:p>
            <a:r>
              <a:rPr lang="en-US" dirty="0" smtClean="0"/>
              <a:t>Adams’ Last Letter Was to Tom Pain, Whom He Upbraided for His Planned Attack on Religion:  “Do you think that your pen, or the pen of any other man, can </a:t>
            </a:r>
            <a:r>
              <a:rPr lang="en-US" dirty="0" err="1" smtClean="0"/>
              <a:t>unchristianize</a:t>
            </a:r>
            <a:r>
              <a:rPr lang="en-US" dirty="0" smtClean="0"/>
              <a:t> the mass of our citizens, or have you hopes of converting a few of them to assist you in so bad a cause?”</a:t>
            </a:r>
          </a:p>
          <a:p>
            <a:r>
              <a:rPr lang="en-US" dirty="0" smtClean="0"/>
              <a:t>He Died Sunday, October 2, 1803</a:t>
            </a:r>
            <a:r>
              <a:rPr lang="en-US" dirty="0" smtClean="0"/>
              <a:t>.</a:t>
            </a:r>
          </a:p>
          <a:p>
            <a:pPr marL="0" indent="0">
              <a:buNone/>
            </a:pPr>
            <a:r>
              <a:rPr lang="en-US"/>
              <a:t>	</a:t>
            </a:r>
            <a:r>
              <a:rPr lang="en-US" smtClean="0"/>
              <a:t>	</a:t>
            </a:r>
            <a:r>
              <a:rPr lang="en-US" sz="1800" smtClean="0"/>
              <a:t>finis</a:t>
            </a:r>
            <a:endParaRPr lang="en-US" smtClean="0"/>
          </a:p>
          <a:p>
            <a:endParaRPr lang="en-US" dirty="0"/>
          </a:p>
        </p:txBody>
      </p:sp>
    </p:spTree>
    <p:extLst>
      <p:ext uri="{BB962C8B-B14F-4D97-AF65-F5344CB8AC3E}">
        <p14:creationId xmlns:p14="http://schemas.microsoft.com/office/powerpoint/2010/main" val="2128456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His Way</a:t>
            </a:r>
            <a:endParaRPr lang="en-US" dirty="0"/>
          </a:p>
        </p:txBody>
      </p:sp>
      <p:sp>
        <p:nvSpPr>
          <p:cNvPr id="3" name="Content Placeholder 2"/>
          <p:cNvSpPr>
            <a:spLocks noGrp="1"/>
          </p:cNvSpPr>
          <p:nvPr>
            <p:ph idx="1"/>
          </p:nvPr>
        </p:nvSpPr>
        <p:spPr/>
        <p:txBody>
          <a:bodyPr/>
          <a:lstStyle/>
          <a:p>
            <a:r>
              <a:rPr lang="en-US" dirty="0" smtClean="0"/>
              <a:t>Born September 16, 1722</a:t>
            </a:r>
          </a:p>
          <a:p>
            <a:r>
              <a:rPr lang="en-US" dirty="0" smtClean="0"/>
              <a:t>Son of a Wealthy Merchant, of Old New England Stock</a:t>
            </a:r>
          </a:p>
          <a:p>
            <a:r>
              <a:rPr lang="en-US" dirty="0" smtClean="0"/>
              <a:t>Palsied in One Hand, Increasingly as He Aged</a:t>
            </a:r>
          </a:p>
          <a:p>
            <a:r>
              <a:rPr lang="en-US" dirty="0" smtClean="0"/>
              <a:t>Graduate of Harvard College (1740)</a:t>
            </a:r>
          </a:p>
          <a:p>
            <a:r>
              <a:rPr lang="en-US" dirty="0" smtClean="0"/>
              <a:t>Ne’er-do-well</a:t>
            </a:r>
          </a:p>
          <a:p>
            <a:r>
              <a:rPr lang="en-US" dirty="0" smtClean="0"/>
              <a:t>Devoutly Puritan</a:t>
            </a:r>
          </a:p>
          <a:p>
            <a:r>
              <a:rPr lang="en-US" dirty="0" smtClean="0"/>
              <a:t>Elected a Town Tax Collector Annually in the 1750s and ‘60s</a:t>
            </a:r>
          </a:p>
          <a:p>
            <a:endParaRPr lang="en-US" dirty="0" smtClean="0"/>
          </a:p>
          <a:p>
            <a:endParaRPr lang="en-US" dirty="0"/>
          </a:p>
        </p:txBody>
      </p:sp>
    </p:spTree>
    <p:extLst>
      <p:ext uri="{BB962C8B-B14F-4D97-AF65-F5344CB8AC3E}">
        <p14:creationId xmlns:p14="http://schemas.microsoft.com/office/powerpoint/2010/main" val="1654950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 Leader—From the Beginning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Results of the Seven Years War</a:t>
            </a:r>
          </a:p>
          <a:p>
            <a:pPr lvl="1"/>
            <a:r>
              <a:rPr lang="en-US" dirty="0" smtClean="0"/>
              <a:t>Expanded Empire</a:t>
            </a:r>
          </a:p>
          <a:p>
            <a:pPr lvl="1"/>
            <a:r>
              <a:rPr lang="en-US" dirty="0" smtClean="0"/>
              <a:t>Gigantic Debt</a:t>
            </a:r>
          </a:p>
          <a:p>
            <a:r>
              <a:rPr lang="en-US" dirty="0" smtClean="0"/>
              <a:t>Adams and the Sugar Act</a:t>
            </a:r>
          </a:p>
          <a:p>
            <a:pPr lvl="1"/>
            <a:r>
              <a:rPr lang="en-US" dirty="0" smtClean="0"/>
              <a:t>Calls for a Congress</a:t>
            </a:r>
          </a:p>
          <a:p>
            <a:pPr lvl="1"/>
            <a:r>
              <a:rPr lang="en-US" dirty="0" smtClean="0"/>
              <a:t>Organizes Boycott</a:t>
            </a:r>
          </a:p>
          <a:p>
            <a:pPr lvl="1"/>
            <a:r>
              <a:rPr lang="en-US" dirty="0" smtClean="0"/>
              <a:t>Drafts Boston Instructions to Legislators</a:t>
            </a:r>
          </a:p>
          <a:p>
            <a:pPr lvl="2"/>
            <a:r>
              <a:rPr lang="en-US" dirty="0" smtClean="0"/>
              <a:t>Boston Had Not Been Heard in Making This Policy</a:t>
            </a:r>
          </a:p>
          <a:p>
            <a:pPr lvl="2"/>
            <a:r>
              <a:rPr lang="en-US" dirty="0" smtClean="0"/>
              <a:t>Trade Curtailment Would Hurt Both Sides</a:t>
            </a:r>
          </a:p>
          <a:p>
            <a:pPr lvl="2"/>
            <a:r>
              <a:rPr lang="en-US" dirty="0" smtClean="0"/>
              <a:t>If This Tax, Why Not Unlimited Additional Ones?</a:t>
            </a:r>
          </a:p>
          <a:p>
            <a:pPr lvl="2"/>
            <a:r>
              <a:rPr lang="en-US" dirty="0" smtClean="0"/>
              <a:t>The Taxes Offend “our British privileges, which as we have never forfeited them, we hold in common with our fellow subjects who are natives of Britain.”</a:t>
            </a:r>
          </a:p>
          <a:p>
            <a:pPr lvl="2"/>
            <a:r>
              <a:rPr lang="en-US" dirty="0" smtClean="0"/>
              <a:t>If We Are Taxed Without Representation, We Become “Tributary slaves”</a:t>
            </a:r>
          </a:p>
          <a:p>
            <a:pPr lvl="2"/>
            <a:r>
              <a:rPr lang="en-US" dirty="0" smtClean="0"/>
              <a:t>Remonstrate Jointly With the Other North American Colonies</a:t>
            </a:r>
          </a:p>
          <a:p>
            <a:pPr lvl="2"/>
            <a:endParaRPr lang="en-US" dirty="0" smtClean="0"/>
          </a:p>
        </p:txBody>
      </p:sp>
    </p:spTree>
    <p:extLst>
      <p:ext uri="{BB962C8B-B14F-4D97-AF65-F5344CB8AC3E}">
        <p14:creationId xmlns:p14="http://schemas.microsoft.com/office/powerpoint/2010/main" val="3791873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Versus the Stamp Act</a:t>
            </a:r>
            <a:endParaRPr lang="en-US" dirty="0"/>
          </a:p>
        </p:txBody>
      </p:sp>
      <p:sp>
        <p:nvSpPr>
          <p:cNvPr id="3" name="Content Placeholder 2"/>
          <p:cNvSpPr>
            <a:spLocks noGrp="1"/>
          </p:cNvSpPr>
          <p:nvPr>
            <p:ph idx="1"/>
          </p:nvPr>
        </p:nvSpPr>
        <p:spPr/>
        <p:txBody>
          <a:bodyPr/>
          <a:lstStyle/>
          <a:p>
            <a:r>
              <a:rPr lang="en-US" dirty="0" smtClean="0"/>
              <a:t>A Widower, Marries Again in December 1764</a:t>
            </a:r>
          </a:p>
          <a:p>
            <a:pPr lvl="1"/>
            <a:r>
              <a:rPr lang="en-US" dirty="0" smtClean="0"/>
              <a:t>His Late Wife’s Father Officiates</a:t>
            </a:r>
          </a:p>
          <a:p>
            <a:r>
              <a:rPr lang="en-US" dirty="0" smtClean="0"/>
              <a:t>Effigies Hung on “Tree of Liberty,” Riots Affecting the Stamp Master and the Governor, Who Both Had Their Houses Attacked</a:t>
            </a:r>
          </a:p>
          <a:p>
            <a:r>
              <a:rPr lang="en-US" dirty="0" smtClean="0"/>
              <a:t>Adams Endorsed This Behavior in the Newspapers, And He Was Seen at the Hanging</a:t>
            </a:r>
          </a:p>
          <a:p>
            <a:r>
              <a:rPr lang="en-US" dirty="0" smtClean="0"/>
              <a:t>Drafted Boston’s Instructions to Its Legislators—Including Its Reference to the Need to Vindicate “the inherent, unalienable rights of the people of this province”</a:t>
            </a:r>
            <a:endParaRPr lang="en-US" dirty="0"/>
          </a:p>
        </p:txBody>
      </p:sp>
    </p:spTree>
    <p:extLst>
      <p:ext uri="{BB962C8B-B14F-4D97-AF65-F5344CB8AC3E}">
        <p14:creationId xmlns:p14="http://schemas.microsoft.com/office/powerpoint/2010/main" val="2124281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Versus the Stamp Act (cont’d)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Response to the Governor’s Address to the Legislature, Adams Wrote for the Legislature of the Right Not to be Taxed by a Body in Which the </a:t>
            </a:r>
            <a:r>
              <a:rPr lang="en-US" dirty="0" err="1" smtClean="0"/>
              <a:t>Massachusettsians</a:t>
            </a:r>
            <a:r>
              <a:rPr lang="en-US" dirty="0" smtClean="0"/>
              <a:t> Weren’t Represented, a Right “which the Parliament itself cannot divest them of”</a:t>
            </a:r>
          </a:p>
          <a:p>
            <a:r>
              <a:rPr lang="en-US" dirty="0" smtClean="0"/>
              <a:t>Lest the Governor Miss the Point, Adams Added That the Colonists Were Not Represented in Parliament, “and indeed we think it impracticable”</a:t>
            </a:r>
          </a:p>
          <a:p>
            <a:r>
              <a:rPr lang="en-US" dirty="0" smtClean="0"/>
              <a:t>Days Later, Adams/The Legislature Said That the Right of Property Was “founded in the law of God and nature,” and Thus Could Not Be Abridged by Law</a:t>
            </a:r>
          </a:p>
          <a:p>
            <a:r>
              <a:rPr lang="en-US" dirty="0" smtClean="0"/>
              <a:t>The Issue Remained Theoretical, as No Stamped Paper Was Distributed</a:t>
            </a:r>
          </a:p>
          <a:p>
            <a:r>
              <a:rPr lang="en-US" dirty="0" smtClean="0"/>
              <a:t>On November 13, in a Private Letter, He Said that Independence Might Result from British Obstinacy—the First Time This Idea Had Been Mentioned</a:t>
            </a:r>
            <a:endParaRPr lang="en-US" dirty="0"/>
          </a:p>
        </p:txBody>
      </p:sp>
    </p:spTree>
    <p:extLst>
      <p:ext uri="{BB962C8B-B14F-4D97-AF65-F5344CB8AC3E}">
        <p14:creationId xmlns:p14="http://schemas.microsoft.com/office/powerpoint/2010/main" val="4184154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Stamp Act Repeal Entails New Measures</a:t>
            </a:r>
            <a:endParaRPr lang="en-US" dirty="0"/>
          </a:p>
        </p:txBody>
      </p:sp>
      <p:sp>
        <p:nvSpPr>
          <p:cNvPr id="3" name="Content Placeholder 2"/>
          <p:cNvSpPr>
            <a:spLocks noGrp="1"/>
          </p:cNvSpPr>
          <p:nvPr>
            <p:ph idx="1"/>
          </p:nvPr>
        </p:nvSpPr>
        <p:spPr/>
        <p:txBody>
          <a:bodyPr/>
          <a:lstStyle/>
          <a:p>
            <a:r>
              <a:rPr lang="en-US" dirty="0" smtClean="0"/>
              <a:t>Throughout, Adams Analogized His Cause to That of the First New England Settlers</a:t>
            </a:r>
          </a:p>
          <a:p>
            <a:r>
              <a:rPr lang="en-US" dirty="0" smtClean="0"/>
              <a:t>Repeal Came on March 18, 1766—Along With the Declaratory Act</a:t>
            </a:r>
          </a:p>
          <a:p>
            <a:r>
              <a:rPr lang="en-US" dirty="0" smtClean="0"/>
              <a:t>At the May Elections to the House of Representatives, Adams Outpolled All Five Other Candidates:  691 for Him, 676 for Thomas Cushing, 646 for James Otis, and 437 for John Hancock Making Them Boston’s 4-man Delegation</a:t>
            </a:r>
          </a:p>
          <a:p>
            <a:r>
              <a:rPr lang="en-US" dirty="0" smtClean="0"/>
              <a:t>Townshend Duties (June 29, 1767) Levy Taxes on Tea, Paint, etc.</a:t>
            </a:r>
          </a:p>
          <a:p>
            <a:r>
              <a:rPr lang="en-US" dirty="0" smtClean="0"/>
              <a:t>Adams Wrote Copiously for Newspapers Against the Townshend Act</a:t>
            </a:r>
          </a:p>
          <a:p>
            <a:endParaRPr lang="en-US" dirty="0"/>
          </a:p>
        </p:txBody>
      </p:sp>
    </p:spTree>
    <p:extLst>
      <p:ext uri="{BB962C8B-B14F-4D97-AF65-F5344CB8AC3E}">
        <p14:creationId xmlns:p14="http://schemas.microsoft.com/office/powerpoint/2010/main" val="1952814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Adams as Publicist</a:t>
            </a:r>
            <a:endParaRPr lang="en-US" dirty="0"/>
          </a:p>
        </p:txBody>
      </p:sp>
      <p:sp>
        <p:nvSpPr>
          <p:cNvPr id="3" name="Content Placeholder 2"/>
          <p:cNvSpPr>
            <a:spLocks noGrp="1"/>
          </p:cNvSpPr>
          <p:nvPr>
            <p:ph idx="1"/>
          </p:nvPr>
        </p:nvSpPr>
        <p:spPr/>
        <p:txBody>
          <a:bodyPr>
            <a:normAutofit lnSpcReduction="10000"/>
          </a:bodyPr>
          <a:lstStyle/>
          <a:p>
            <a:r>
              <a:rPr lang="en-US" dirty="0" smtClean="0"/>
              <a:t>Barely Getting By as Tax Collector and Politician, Adams Wrote Gratis for Newspapers</a:t>
            </a:r>
          </a:p>
          <a:p>
            <a:r>
              <a:rPr lang="en-US" dirty="0" smtClean="0"/>
              <a:t>He Wrote Under Several Pen Names, Depending on the Occasion</a:t>
            </a:r>
          </a:p>
          <a:p>
            <a:r>
              <a:rPr lang="en-US" dirty="0" smtClean="0"/>
              <a:t>His Work Was Heavily Dominated by Religious References, Biblical and Historic</a:t>
            </a:r>
          </a:p>
          <a:p>
            <a:r>
              <a:rPr lang="en-US" dirty="0" smtClean="0"/>
              <a:t>British Troops Arrived in 1768</a:t>
            </a:r>
          </a:p>
          <a:p>
            <a:r>
              <a:rPr lang="en-US" dirty="0" smtClean="0"/>
              <a:t>Adams Wrote the City’s Petition for Gov. Bernard’s Removal in June 1769—and George III Granted the Request</a:t>
            </a:r>
          </a:p>
          <a:p>
            <a:r>
              <a:rPr lang="en-US" dirty="0" smtClean="0"/>
              <a:t>Yet, the Soldiers Remained.  Adams Warned They Might Fire on Civilians</a:t>
            </a:r>
            <a:endParaRPr lang="en-US" dirty="0"/>
          </a:p>
        </p:txBody>
      </p:sp>
    </p:spTree>
    <p:extLst>
      <p:ext uri="{BB962C8B-B14F-4D97-AF65-F5344CB8AC3E}">
        <p14:creationId xmlns:p14="http://schemas.microsoft.com/office/powerpoint/2010/main" val="3891400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King Street Riot, a. k. a.</a:t>
            </a:r>
            <a:br>
              <a:rPr lang="en-US" dirty="0" smtClean="0"/>
            </a:br>
            <a:r>
              <a:rPr lang="en-US" dirty="0" smtClean="0"/>
              <a:t>The Boston Massacre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March 5, 1770:  Three Killed, Two Others Mortally Wounded</a:t>
            </a:r>
          </a:p>
          <a:p>
            <a:r>
              <a:rPr lang="en-US" dirty="0"/>
              <a:t>Only Very Partisan Accounts</a:t>
            </a:r>
          </a:p>
          <a:p>
            <a:pPr lvl="1"/>
            <a:r>
              <a:rPr lang="en-US" dirty="0"/>
              <a:t>Soldiers Hunting Civilians</a:t>
            </a:r>
          </a:p>
          <a:p>
            <a:pPr lvl="1"/>
            <a:r>
              <a:rPr lang="en-US" dirty="0"/>
              <a:t>Throng Throwing and </a:t>
            </a:r>
            <a:r>
              <a:rPr lang="en-US" dirty="0" smtClean="0"/>
              <a:t>Threatening</a:t>
            </a:r>
          </a:p>
          <a:p>
            <a:pPr lvl="1"/>
            <a:r>
              <a:rPr lang="en-US" dirty="0" smtClean="0"/>
              <a:t>Funeral a Huge Public Event</a:t>
            </a:r>
          </a:p>
          <a:p>
            <a:pPr lvl="1"/>
            <a:r>
              <a:rPr lang="en-US" dirty="0" smtClean="0"/>
              <a:t>Soon Enough, Sam Adams Dubs it “The Boston Massacre,” Complete With Iconography</a:t>
            </a:r>
          </a:p>
          <a:p>
            <a:r>
              <a:rPr lang="en-US" dirty="0" smtClean="0"/>
              <a:t>Adams and Others Demand Next Morning that the Soldiers Be Removed from Boston—Which They Soon Are</a:t>
            </a:r>
          </a:p>
          <a:p>
            <a:r>
              <a:rPr lang="en-US" dirty="0" smtClean="0"/>
              <a:t>John Adams Thought the Massacre More Important Than Lexington and Concord, Saratoga, or Yorktown</a:t>
            </a:r>
          </a:p>
          <a:p>
            <a:r>
              <a:rPr lang="en-US" dirty="0" smtClean="0"/>
              <a:t>John Adams Defends The Soldiers, Wins Acquittals; Sam Adams Tacitly Approves</a:t>
            </a:r>
          </a:p>
        </p:txBody>
      </p:sp>
    </p:spTree>
    <p:extLst>
      <p:ext uri="{BB962C8B-B14F-4D97-AF65-F5344CB8AC3E}">
        <p14:creationId xmlns:p14="http://schemas.microsoft.com/office/powerpoint/2010/main" val="3362562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 Party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Massacre Joined the Taxes and the “</a:t>
            </a:r>
            <a:r>
              <a:rPr lang="en-US" dirty="0" err="1" smtClean="0"/>
              <a:t>Armys</a:t>
            </a:r>
            <a:r>
              <a:rPr lang="en-US" dirty="0" smtClean="0"/>
              <a:t> stationed here without our consent” Among Adams’ Chief Complaints</a:t>
            </a:r>
          </a:p>
          <a:p>
            <a:r>
              <a:rPr lang="en-US" dirty="0" smtClean="0"/>
              <a:t>He Also Continued to Cast Matters in Religious Terms:  as a Struggle for the Liberties With Which God Had Blessed Massachusetts</a:t>
            </a:r>
          </a:p>
          <a:p>
            <a:r>
              <a:rPr lang="en-US" dirty="0" smtClean="0"/>
              <a:t>On Sunday, November 28, 1773, the Dartmouth Arrived in Boston with East India Company Tea on Board.</a:t>
            </a:r>
          </a:p>
          <a:p>
            <a:r>
              <a:rPr lang="en-US" dirty="0" smtClean="0"/>
              <a:t>Bostonians Would Not Unload the Tea, and Governor Hutchinson Would Not Permit the Ship to Sail Loaded</a:t>
            </a:r>
          </a:p>
          <a:p>
            <a:r>
              <a:rPr lang="en-US" dirty="0" smtClean="0"/>
              <a:t>On December 16, One Ship’s Captain Told a Meeting in Old South Church That Hutchinson Had Disallowed Him to Unload the Tea.  Adams replied, “This meeting can do nothing more to </a:t>
            </a:r>
            <a:r>
              <a:rPr lang="en-US" dirty="0"/>
              <a:t>s</a:t>
            </a:r>
            <a:r>
              <a:rPr lang="en-US" dirty="0" smtClean="0"/>
              <a:t>ave the </a:t>
            </a:r>
            <a:r>
              <a:rPr lang="en-US" dirty="0"/>
              <a:t>c</a:t>
            </a:r>
            <a:r>
              <a:rPr lang="en-US" dirty="0" smtClean="0"/>
              <a:t>ountry!”</a:t>
            </a:r>
          </a:p>
          <a:p>
            <a:endParaRPr lang="en-US" dirty="0"/>
          </a:p>
        </p:txBody>
      </p:sp>
    </p:spTree>
    <p:extLst>
      <p:ext uri="{BB962C8B-B14F-4D97-AF65-F5344CB8AC3E}">
        <p14:creationId xmlns:p14="http://schemas.microsoft.com/office/powerpoint/2010/main" val="2655639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12380</TotalTime>
  <Words>1602</Words>
  <Application>Microsoft Office PowerPoint</Application>
  <PresentationFormat>Widescreen</PresentationFormat>
  <Paragraphs>113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Sam Adams</vt:lpstr>
      <vt:lpstr>Finding His Way</vt:lpstr>
      <vt:lpstr>Resistance Leader—From the Beginning</vt:lpstr>
      <vt:lpstr>Versus the Stamp Act</vt:lpstr>
      <vt:lpstr>Versus the Stamp Act (cont’d)</vt:lpstr>
      <vt:lpstr>Stamp Act Repeal Entails New Measures</vt:lpstr>
      <vt:lpstr>Adams as Publicist</vt:lpstr>
      <vt:lpstr>The King Street Riot, a. k. a. The Boston Massacre</vt:lpstr>
      <vt:lpstr>Tea Party</vt:lpstr>
      <vt:lpstr>Tea Party (cont’d) &amp; Overreaction</vt:lpstr>
      <vt:lpstr>Congressman Adams, 1774-79</vt:lpstr>
      <vt:lpstr>Lexington</vt:lpstr>
      <vt:lpstr>Congressman Adams (Part II)</vt:lpstr>
      <vt:lpstr>Massachusetts Rebel, 1779-83</vt:lpstr>
      <vt:lpstr>Post-War Patriot</vt:lpstr>
      <vt:lpstr>Governor Adams</vt:lpstr>
      <vt:lpstr>Retirement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57</cp:revision>
  <dcterms:created xsi:type="dcterms:W3CDTF">2013-12-23T20:01:51Z</dcterms:created>
  <dcterms:modified xsi:type="dcterms:W3CDTF">2014-06-14T13:19:05Z</dcterms:modified>
</cp:coreProperties>
</file>