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E4EF901-39F8-4F2B-BCA6-4ACF657AFFE7}" type="datetimeFigureOut">
              <a:rPr lang="en-US" smtClean="0"/>
              <a:pPr/>
              <a:t>3/31/2015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A5F93A7-7EF3-4CC4-BCF8-11AA5414C4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Lecture </a:t>
            </a:r>
            <a:r>
              <a:rPr lang="en-US" dirty="0" smtClean="0"/>
              <a:t>3: </a:t>
            </a:r>
            <a:r>
              <a:rPr lang="en-US" dirty="0" smtClean="0"/>
              <a:t>Roots of </a:t>
            </a:r>
            <a:r>
              <a:rPr lang="en-US" dirty="0" smtClean="0"/>
              <a:t>Libertarianism </a:t>
            </a:r>
            <a:r>
              <a:rPr lang="en-US" dirty="0" smtClean="0"/>
              <a:t>(18</a:t>
            </a:r>
            <a:r>
              <a:rPr lang="en-US" baseline="30000" dirty="0" smtClean="0"/>
              <a:t>th</a:t>
            </a:r>
            <a:r>
              <a:rPr lang="en-US" dirty="0" smtClean="0"/>
              <a:t>-c. </a:t>
            </a:r>
            <a:r>
              <a:rPr lang="en-US" dirty="0" smtClean="0"/>
              <a:t>Britain/France)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Liberty Classroom: History of Conservatism and </a:t>
            </a:r>
            <a:r>
              <a:rPr lang="en-US" dirty="0" err="1" smtClean="0"/>
              <a:t>Libertariansim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Whigs &amp; Allies</a:t>
            </a:r>
          </a:p>
          <a:p>
            <a:pPr lvl="1"/>
            <a:r>
              <a:rPr lang="en-US" dirty="0" smtClean="0"/>
              <a:t>Concern for religious toleration</a:t>
            </a:r>
          </a:p>
          <a:p>
            <a:pPr lvl="1"/>
            <a:r>
              <a:rPr lang="en-US" dirty="0" smtClean="0"/>
              <a:t>Suspicion of arbitrary power</a:t>
            </a:r>
          </a:p>
          <a:p>
            <a:pPr lvl="1"/>
            <a:r>
              <a:rPr lang="en-US" dirty="0" smtClean="0"/>
              <a:t>Affinity with </a:t>
            </a:r>
            <a:r>
              <a:rPr lang="en-US" dirty="0" err="1" smtClean="0"/>
              <a:t>Lockean</a:t>
            </a:r>
            <a:r>
              <a:rPr lang="en-US" smtClean="0"/>
              <a:t> empiricism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Political economists</a:t>
            </a:r>
          </a:p>
          <a:p>
            <a:pPr lvl="1"/>
            <a:r>
              <a:rPr lang="en-US" dirty="0" smtClean="0"/>
              <a:t>Recognition of benefits of trade</a:t>
            </a:r>
          </a:p>
          <a:p>
            <a:pPr lvl="1"/>
            <a:r>
              <a:rPr lang="en-US" dirty="0" smtClean="0"/>
              <a:t>Opposition to mercantilism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Whiggism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“Good Old Cause” (Milton, etc.)</a:t>
            </a:r>
          </a:p>
          <a:p>
            <a:endParaRPr lang="en-US" dirty="0" smtClean="0"/>
          </a:p>
          <a:p>
            <a:r>
              <a:rPr lang="en-US" dirty="0" smtClean="0"/>
              <a:t>Popish Plot (1678) and Exclusion </a:t>
            </a:r>
            <a:r>
              <a:rPr lang="en-US" dirty="0" smtClean="0"/>
              <a:t>Controversy (1679-1681)</a:t>
            </a:r>
          </a:p>
          <a:p>
            <a:endParaRPr lang="en-US" dirty="0" smtClean="0"/>
          </a:p>
          <a:p>
            <a:r>
              <a:rPr lang="en-US" dirty="0" smtClean="0"/>
              <a:t>Key positions</a:t>
            </a:r>
            <a:endParaRPr lang="en-US" dirty="0" smtClean="0"/>
          </a:p>
          <a:p>
            <a:pPr lvl="1"/>
            <a:r>
              <a:rPr lang="en-US" dirty="0" smtClean="0"/>
              <a:t>Opposition to Roman Catholic monarch</a:t>
            </a:r>
          </a:p>
          <a:p>
            <a:pPr lvl="1"/>
            <a:r>
              <a:rPr lang="en-US" dirty="0" smtClean="0"/>
              <a:t>Opposition to “popery” (standing army, arbitrary power)</a:t>
            </a:r>
          </a:p>
          <a:p>
            <a:pPr lvl="1"/>
            <a:r>
              <a:rPr lang="en-US" dirty="0" smtClean="0"/>
              <a:t>Toleration of Protestant dissenters</a:t>
            </a:r>
          </a:p>
          <a:p>
            <a:pPr lvl="1"/>
            <a:r>
              <a:rPr lang="en-US" dirty="0" smtClean="0"/>
              <a:t>Sovereignty of “the people” (Parliament)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Algernon Sidney (1623-1683)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Civil Wars and Interregnum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Continental exile</a:t>
            </a:r>
          </a:p>
          <a:p>
            <a:endParaRPr lang="en-US" dirty="0" smtClean="0"/>
          </a:p>
          <a:p>
            <a:r>
              <a:rPr lang="en-US" dirty="0" smtClean="0"/>
              <a:t>Rye House Plot (1683)</a:t>
            </a:r>
          </a:p>
          <a:p>
            <a:endParaRPr lang="en-US" dirty="0" smtClean="0"/>
          </a:p>
          <a:p>
            <a:r>
              <a:rPr lang="en-US" i="1" dirty="0" smtClean="0"/>
              <a:t>Discourses Concerning Government</a:t>
            </a:r>
            <a:r>
              <a:rPr lang="en-US" dirty="0" smtClean="0"/>
              <a:t> (vs. </a:t>
            </a:r>
            <a:r>
              <a:rPr lang="en-US" dirty="0" err="1" smtClean="0"/>
              <a:t>Filmer</a:t>
            </a:r>
            <a:r>
              <a:rPr lang="en-US" dirty="0" smtClean="0"/>
              <a:t>)</a:t>
            </a:r>
            <a:endParaRPr lang="en-US" i="1" dirty="0"/>
          </a:p>
        </p:txBody>
      </p:sp>
      <p:pic>
        <p:nvPicPr>
          <p:cNvPr id="7" name="Content Placeholder 6" descr="AlgernonSydne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22748" y="1842675"/>
            <a:ext cx="2889504" cy="413308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Locke (1632-1704)</a:t>
            </a:r>
            <a:endParaRPr lang="en-US" dirty="0"/>
          </a:p>
        </p:txBody>
      </p:sp>
      <p:pic>
        <p:nvPicPr>
          <p:cNvPr id="5" name="Content Placeholder 4" descr="Locke-John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996965" y="1981199"/>
            <a:ext cx="3270235" cy="4261525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Empiricism</a:t>
            </a:r>
          </a:p>
          <a:p>
            <a:endParaRPr lang="en-US" dirty="0" smtClean="0"/>
          </a:p>
          <a:p>
            <a:r>
              <a:rPr lang="en-US" dirty="0" smtClean="0"/>
              <a:t>Connection to Earl of </a:t>
            </a:r>
            <a:r>
              <a:rPr lang="en-US" dirty="0" smtClean="0"/>
              <a:t>Shaftesbury</a:t>
            </a:r>
          </a:p>
          <a:p>
            <a:endParaRPr lang="en-US" dirty="0" smtClean="0"/>
          </a:p>
          <a:p>
            <a:r>
              <a:rPr lang="en-US" i="1" dirty="0" smtClean="0"/>
              <a:t>Two Treatises Concerning Civil Government</a:t>
            </a:r>
            <a:endParaRPr lang="en-US" dirty="0" smtClean="0"/>
          </a:p>
          <a:p>
            <a:endParaRPr lang="en-US" i="1" dirty="0" smtClean="0"/>
          </a:p>
          <a:p>
            <a:r>
              <a:rPr lang="en-US" i="1" dirty="0" smtClean="0"/>
              <a:t>Letter Concerning Toleration</a:t>
            </a:r>
          </a:p>
          <a:p>
            <a:endParaRPr lang="en-US" i="1" dirty="0" smtClean="0"/>
          </a:p>
          <a:p>
            <a:r>
              <a:rPr lang="en-US" dirty="0" smtClean="0"/>
              <a:t>Casey: </a:t>
            </a:r>
            <a:r>
              <a:rPr lang="en-US" i="1" dirty="0" smtClean="0"/>
              <a:t>FP II</a:t>
            </a:r>
            <a:r>
              <a:rPr lang="en-US" dirty="0" smtClean="0"/>
              <a:t> 13-16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Cato’s Letters </a:t>
            </a:r>
            <a:r>
              <a:rPr lang="en-US" dirty="0" smtClean="0"/>
              <a:t>(1720-1723)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John </a:t>
            </a:r>
            <a:r>
              <a:rPr lang="en-US" dirty="0" err="1" smtClean="0"/>
              <a:t>Trenchard</a:t>
            </a:r>
            <a:r>
              <a:rPr lang="en-US" dirty="0" smtClean="0"/>
              <a:t>/Thomas Gordon</a:t>
            </a:r>
          </a:p>
          <a:p>
            <a:endParaRPr lang="en-US" dirty="0" smtClean="0"/>
          </a:p>
          <a:p>
            <a:r>
              <a:rPr lang="en-US" dirty="0" smtClean="0"/>
              <a:t>Cato the Younger (95-46 B.C.)</a:t>
            </a:r>
          </a:p>
          <a:p>
            <a:endParaRPr lang="en-US" dirty="0" smtClean="0"/>
          </a:p>
          <a:p>
            <a:r>
              <a:rPr lang="en-US" dirty="0" smtClean="0"/>
              <a:t>Topics</a:t>
            </a:r>
          </a:p>
          <a:p>
            <a:pPr lvl="1"/>
            <a:r>
              <a:rPr lang="en-US" dirty="0" smtClean="0"/>
              <a:t>South Sea Bubble</a:t>
            </a:r>
          </a:p>
          <a:p>
            <a:pPr lvl="1"/>
            <a:r>
              <a:rPr lang="en-US" dirty="0" smtClean="0"/>
              <a:t>Public corruption</a:t>
            </a:r>
          </a:p>
          <a:p>
            <a:pPr lvl="1"/>
            <a:r>
              <a:rPr lang="en-US" dirty="0" smtClean="0"/>
              <a:t>Natural law</a:t>
            </a:r>
          </a:p>
          <a:p>
            <a:pPr lvl="1"/>
            <a:r>
              <a:rPr lang="en-US" dirty="0" smtClean="0"/>
              <a:t>Freedom of speech</a:t>
            </a:r>
          </a:p>
          <a:p>
            <a:pPr lvl="1"/>
            <a:r>
              <a:rPr lang="en-US" dirty="0" smtClean="0"/>
              <a:t>Political resistance (“</a:t>
            </a:r>
            <a:r>
              <a:rPr lang="en-US" dirty="0" err="1" smtClean="0"/>
              <a:t>Defence</a:t>
            </a:r>
            <a:r>
              <a:rPr lang="en-US" dirty="0" smtClean="0"/>
              <a:t> of Brutus,” etc.)</a:t>
            </a: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Voltaire (1694-1778)</a:t>
            </a:r>
            <a:endParaRPr lang="en-US" dirty="0"/>
          </a:p>
        </p:txBody>
      </p:sp>
      <p:pic>
        <p:nvPicPr>
          <p:cNvPr id="7" name="Content Placeholder 6" descr="Voltair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72879" y="1646238"/>
            <a:ext cx="3607242" cy="4525962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Poet, playwright, humanist</a:t>
            </a:r>
          </a:p>
          <a:p>
            <a:endParaRPr lang="en-US" dirty="0" smtClean="0"/>
          </a:p>
          <a:p>
            <a:r>
              <a:rPr lang="en-US" dirty="0" err="1" smtClean="0"/>
              <a:t>Whiggish</a:t>
            </a:r>
            <a:r>
              <a:rPr lang="en-US" dirty="0" smtClean="0"/>
              <a:t> &amp; </a:t>
            </a:r>
            <a:r>
              <a:rPr lang="en-US" dirty="0" err="1" smtClean="0"/>
              <a:t>Lockean</a:t>
            </a:r>
            <a:r>
              <a:rPr lang="en-US" dirty="0" smtClean="0"/>
              <a:t> concerns</a:t>
            </a:r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Philosophical Letters</a:t>
            </a:r>
          </a:p>
          <a:p>
            <a:endParaRPr lang="en-US" i="1" dirty="0" smtClean="0"/>
          </a:p>
          <a:p>
            <a:r>
              <a:rPr lang="en-US" dirty="0" smtClean="0"/>
              <a:t>“Philosophical tales” (</a:t>
            </a:r>
            <a:r>
              <a:rPr lang="en-US" i="1" dirty="0" smtClean="0"/>
              <a:t>e.g.</a:t>
            </a:r>
            <a:r>
              <a:rPr lang="en-US" dirty="0" smtClean="0"/>
              <a:t>, </a:t>
            </a:r>
            <a:r>
              <a:rPr lang="en-US" i="1" dirty="0" err="1" smtClean="0"/>
              <a:t>Candide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David Hume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Empiricism</a:t>
            </a:r>
          </a:p>
          <a:p>
            <a:endParaRPr lang="en-US" dirty="0" smtClean="0"/>
          </a:p>
          <a:p>
            <a:r>
              <a:rPr lang="en-US" dirty="0" smtClean="0"/>
              <a:t>Challenged </a:t>
            </a:r>
            <a:r>
              <a:rPr lang="en-US" dirty="0" err="1" smtClean="0"/>
              <a:t>contractarianism</a:t>
            </a:r>
            <a:endParaRPr lang="en-US" dirty="0" smtClean="0"/>
          </a:p>
          <a:p>
            <a:endParaRPr lang="en-US" dirty="0" smtClean="0"/>
          </a:p>
          <a:p>
            <a:r>
              <a:rPr lang="en-US" i="1" dirty="0" smtClean="0"/>
              <a:t>Essays Moral, Political, and Literary</a:t>
            </a:r>
            <a:r>
              <a:rPr lang="en-US" dirty="0" smtClean="0"/>
              <a:t> (1741-42)</a:t>
            </a:r>
          </a:p>
          <a:p>
            <a:endParaRPr lang="en-US" i="1" dirty="0" smtClean="0"/>
          </a:p>
          <a:p>
            <a:r>
              <a:rPr lang="en-US" dirty="0" smtClean="0"/>
              <a:t>Casey: </a:t>
            </a:r>
            <a:r>
              <a:rPr lang="en-US" i="1" dirty="0" smtClean="0"/>
              <a:t>FP II</a:t>
            </a:r>
            <a:r>
              <a:rPr lang="en-US" dirty="0" smtClean="0"/>
              <a:t>, 19-21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7" name="Content Placeholder 6" descr="David_Hum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27580" y="1646238"/>
            <a:ext cx="3679839" cy="452596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Cantillon</a:t>
            </a:r>
            <a:r>
              <a:rPr lang="en-US" dirty="0" smtClean="0"/>
              <a:t> &amp; </a:t>
            </a:r>
            <a:r>
              <a:rPr lang="en-US" dirty="0" err="1" smtClean="0"/>
              <a:t>Physiocrats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Richard </a:t>
            </a:r>
            <a:r>
              <a:rPr lang="en-US" dirty="0" err="1" smtClean="0"/>
              <a:t>Cantillon</a:t>
            </a:r>
            <a:r>
              <a:rPr lang="en-US" dirty="0" smtClean="0"/>
              <a:t> (d. 1734) &amp; </a:t>
            </a:r>
            <a:r>
              <a:rPr lang="en-US" i="1" dirty="0" smtClean="0"/>
              <a:t>Essay on the Nature of Trade in General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Physiocrats</a:t>
            </a:r>
            <a:endParaRPr lang="en-US" dirty="0" smtClean="0"/>
          </a:p>
          <a:p>
            <a:pPr lvl="1"/>
            <a:r>
              <a:rPr lang="en-US" dirty="0" smtClean="0"/>
              <a:t>François Quesnay</a:t>
            </a:r>
            <a:endParaRPr lang="en-US" dirty="0" smtClean="0"/>
          </a:p>
          <a:p>
            <a:pPr lvl="1"/>
            <a:r>
              <a:rPr lang="en-US" dirty="0" smtClean="0"/>
              <a:t>Challenged mercantilism</a:t>
            </a:r>
            <a:endParaRPr lang="en-US" dirty="0" smtClean="0"/>
          </a:p>
        </p:txBody>
      </p:sp>
      <p:pic>
        <p:nvPicPr>
          <p:cNvPr id="7" name="Content Placeholder 6" descr="Richard_Cantillon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888954" y="2057400"/>
            <a:ext cx="3732429" cy="38862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Adam Smith (1723-1790)</a:t>
            </a:r>
            <a:endParaRPr lang="en-US" dirty="0"/>
          </a:p>
        </p:txBody>
      </p:sp>
      <p:pic>
        <p:nvPicPr>
          <p:cNvPr id="5" name="Content Placeholder 4" descr="AdamSmith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29105" y="1752600"/>
            <a:ext cx="2933295" cy="437061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Professor of moral philosophy</a:t>
            </a:r>
          </a:p>
          <a:p>
            <a:endParaRPr lang="en-US" dirty="0" smtClean="0"/>
          </a:p>
          <a:p>
            <a:r>
              <a:rPr lang="en-US" i="1" dirty="0" smtClean="0"/>
              <a:t>Theory of Moral Sentiments</a:t>
            </a:r>
            <a:r>
              <a:rPr lang="en-US" dirty="0" smtClean="0"/>
              <a:t> (1759)</a:t>
            </a:r>
          </a:p>
          <a:p>
            <a:endParaRPr lang="en-US" i="1" dirty="0" smtClean="0"/>
          </a:p>
          <a:p>
            <a:r>
              <a:rPr lang="en-US" i="1" dirty="0" smtClean="0"/>
              <a:t>Wealth of Nations</a:t>
            </a:r>
            <a:r>
              <a:rPr lang="en-US" dirty="0" smtClean="0"/>
              <a:t> (1776)</a:t>
            </a:r>
            <a:endParaRPr lang="en-US" i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8972</TotalTime>
  <Words>274</Words>
  <Application>Microsoft Office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Foundry</vt:lpstr>
      <vt:lpstr>Lecture 3: Roots of Libertarianism (18th-c. Britain/France)</vt:lpstr>
      <vt:lpstr>Whiggism</vt:lpstr>
      <vt:lpstr>Algernon Sidney (1623-1683)</vt:lpstr>
      <vt:lpstr>John Locke (1632-1704)</vt:lpstr>
      <vt:lpstr>Cato’s Letters (1720-1723)</vt:lpstr>
      <vt:lpstr>Voltaire (1694-1778)</vt:lpstr>
      <vt:lpstr>David Hume</vt:lpstr>
      <vt:lpstr>Cantillon &amp; Physiocrats</vt:lpstr>
      <vt:lpstr>Adam Smith (1723-1790)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Definitions and Foundations</dc:title>
  <dc:creator>Jason Jewell</dc:creator>
  <cp:lastModifiedBy>Jason</cp:lastModifiedBy>
  <cp:revision>10</cp:revision>
  <dcterms:created xsi:type="dcterms:W3CDTF">2015-03-09T21:20:29Z</dcterms:created>
  <dcterms:modified xsi:type="dcterms:W3CDTF">2015-04-02T14:55:50Z</dcterms:modified>
</cp:coreProperties>
</file>