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6" r:id="rId2"/>
    <p:sldId id="257" r:id="rId3"/>
    <p:sldId id="258" r:id="rId4"/>
    <p:sldId id="259" r:id="rId5"/>
    <p:sldId id="260" r:id="rId6"/>
    <p:sldId id="261" r:id="rId7"/>
    <p:sldId id="262" r:id="rId8"/>
  </p:sldIdLst>
  <p:sldSz cx="9144000" cy="6858000" type="screen4x3"/>
  <p:notesSz cx="6858000" cy="9144000"/>
  <p:custDataLst>
    <p:tags r:id="rId9"/>
  </p:custDataLst>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8" d="100"/>
          <a:sy n="118" d="100"/>
        </p:scale>
        <p:origin x="-1398" y="-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endParaRPr lang="en-US" altLang="en-US"/>
          </a:p>
        </p:txBody>
      </p:sp>
      <p:sp>
        <p:nvSpPr>
          <p:cNvPr id="16" name="Slide Number Placeholder 15"/>
          <p:cNvSpPr>
            <a:spLocks noGrp="1"/>
          </p:cNvSpPr>
          <p:nvPr>
            <p:ph type="sldNum" sz="quarter" idx="11"/>
          </p:nvPr>
        </p:nvSpPr>
        <p:spPr/>
        <p:txBody>
          <a:bodyPr/>
          <a:lstStyle/>
          <a:p>
            <a:fld id="{CCF4A9B0-37CF-4F2E-B1ED-6F7F08CB816B}" type="slidenum">
              <a:rPr lang="en-US" altLang="en-US" smtClean="0"/>
              <a:pPr/>
              <a:t>‹#›</a:t>
            </a:fld>
            <a:endParaRPr lang="en-US" altLang="en-US"/>
          </a:p>
        </p:txBody>
      </p:sp>
      <p:sp>
        <p:nvSpPr>
          <p:cNvPr id="17" name="Footer Placeholder 16"/>
          <p:cNvSpPr>
            <a:spLocks noGrp="1"/>
          </p:cNvSpPr>
          <p:nvPr>
            <p:ph type="ftr" sz="quarter" idx="12"/>
          </p:nvPr>
        </p:nvSpPr>
        <p:spPr/>
        <p:txBody>
          <a:bodyPr/>
          <a:lstStyle/>
          <a:p>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8FEAFEB-BB50-4411-A2AE-2173BADB6B22}" type="slidenum">
              <a:rPr lang="en-US" altLang="en-US" smtClean="0"/>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7C65029-4A01-4292-AC34-D60A31CC6F56}" type="slidenum">
              <a:rPr lang="en-US" altLang="en-US" smtClean="0"/>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endParaRPr lang="en-US" altLang="en-US"/>
          </a:p>
        </p:txBody>
      </p:sp>
      <p:sp>
        <p:nvSpPr>
          <p:cNvPr id="15" name="Slide Number Placeholder 14"/>
          <p:cNvSpPr>
            <a:spLocks noGrp="1"/>
          </p:cNvSpPr>
          <p:nvPr>
            <p:ph type="sldNum" sz="quarter" idx="15"/>
          </p:nvPr>
        </p:nvSpPr>
        <p:spPr/>
        <p:txBody>
          <a:bodyPr/>
          <a:lstStyle>
            <a:lvl1pPr algn="ctr">
              <a:defRPr/>
            </a:lvl1pPr>
          </a:lstStyle>
          <a:p>
            <a:fld id="{4985B188-6E23-4AFE-A77F-0AF7C413EE9A}" type="slidenum">
              <a:rPr lang="en-US" altLang="en-US" smtClean="0"/>
              <a:pPr/>
              <a:t>‹#›</a:t>
            </a:fld>
            <a:endParaRPr lang="en-US" altLang="en-US"/>
          </a:p>
        </p:txBody>
      </p:sp>
      <p:sp>
        <p:nvSpPr>
          <p:cNvPr id="16" name="Footer Placeholder 15"/>
          <p:cNvSpPr>
            <a:spLocks noGrp="1"/>
          </p:cNvSpPr>
          <p:nvPr>
            <p:ph type="ftr" sz="quarter" idx="16"/>
          </p:nvPr>
        </p:nvSpPr>
        <p:spPr/>
        <p:txBody>
          <a:bodyPr/>
          <a:lstStyle/>
          <a:p>
            <a:endParaRPr lang="en-US" alt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05DDEA0-0134-4E2C-930B-71849FF49D56}" type="slidenum">
              <a:rPr lang="en-US" altLang="en-US" smtClean="0"/>
              <a:pPr/>
              <a:t>‹#›</a:t>
            </a:fld>
            <a:endParaRPr lang="en-US" alt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DDCB6306-B3EE-4144-A17E-19D3363FB63F}" type="slidenum">
              <a:rPr lang="en-US" altLang="en-US" smtClean="0"/>
              <a:pPr/>
              <a:t>‹#›</a:t>
            </a:fld>
            <a:endParaRPr lang="en-US" alt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0E7D99CF-9CED-46BF-98F8-FF9B6B995FA9}" type="slidenum">
              <a:rPr lang="en-US" altLang="en-US" smtClean="0"/>
              <a:pPr/>
              <a:t>‹#›</a:t>
            </a:fld>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7" name="Date Placeholder 6"/>
          <p:cNvSpPr>
            <a:spLocks noGrp="1"/>
          </p:cNvSpPr>
          <p:nvPr>
            <p:ph type="dt" sz="half" idx="10"/>
          </p:nvPr>
        </p:nvSpPr>
        <p:spPr/>
        <p:txBody>
          <a:bodyPr/>
          <a:lstStyle/>
          <a:p>
            <a:endParaRPr lang="en-US" alt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917BBF3-7708-4AA9-A4AE-292918FCF3BC}" type="slidenum">
              <a:rPr lang="en-US" altLang="en-US" smtClean="0"/>
              <a:pPr/>
              <a:t>‹#›</a:t>
            </a:fld>
            <a:endParaRPr lang="en-US" alt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10B7E5BF-130D-4A20-B1F0-1EA7AD8CF23F}" type="slidenum">
              <a:rPr lang="en-US" altLang="en-US" smtClean="0"/>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endParaRPr lang="en-US" altLang="en-US"/>
          </a:p>
        </p:txBody>
      </p:sp>
      <p:sp>
        <p:nvSpPr>
          <p:cNvPr id="9" name="Slide Number Placeholder 8"/>
          <p:cNvSpPr>
            <a:spLocks noGrp="1"/>
          </p:cNvSpPr>
          <p:nvPr>
            <p:ph type="sldNum" sz="quarter" idx="15"/>
          </p:nvPr>
        </p:nvSpPr>
        <p:spPr/>
        <p:txBody>
          <a:bodyPr/>
          <a:lstStyle/>
          <a:p>
            <a:fld id="{B4585849-12D4-48E2-A2F1-F112AA6C7F8C}" type="slidenum">
              <a:rPr lang="en-US" altLang="en-US" smtClean="0"/>
              <a:pPr/>
              <a:t>‹#›</a:t>
            </a:fld>
            <a:endParaRPr lang="en-US" altLang="en-US"/>
          </a:p>
        </p:txBody>
      </p:sp>
      <p:sp>
        <p:nvSpPr>
          <p:cNvPr id="10" name="Footer Placeholder 9"/>
          <p:cNvSpPr>
            <a:spLocks noGrp="1"/>
          </p:cNvSpPr>
          <p:nvPr>
            <p:ph type="ftr" sz="quarter" idx="16"/>
          </p:nvPr>
        </p:nvSpPr>
        <p:spPr/>
        <p:txBody>
          <a:bodyPr/>
          <a:lstStyle/>
          <a:p>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endParaRPr lang="en-US" altLang="en-US"/>
          </a:p>
        </p:txBody>
      </p:sp>
      <p:sp>
        <p:nvSpPr>
          <p:cNvPr id="9" name="Slide Number Placeholder 8"/>
          <p:cNvSpPr>
            <a:spLocks noGrp="1"/>
          </p:cNvSpPr>
          <p:nvPr>
            <p:ph type="sldNum" sz="quarter" idx="11"/>
          </p:nvPr>
        </p:nvSpPr>
        <p:spPr/>
        <p:txBody>
          <a:bodyPr/>
          <a:lstStyle/>
          <a:p>
            <a:fld id="{94144A8C-FEA0-46D3-B788-0248FD5E124F}" type="slidenum">
              <a:rPr lang="en-US" altLang="en-US" smtClean="0"/>
              <a:pPr/>
              <a:t>‹#›</a:t>
            </a:fld>
            <a:endParaRPr lang="en-US" altLang="en-US"/>
          </a:p>
        </p:txBody>
      </p:sp>
      <p:sp>
        <p:nvSpPr>
          <p:cNvPr id="10" name="Footer Placeholder 9"/>
          <p:cNvSpPr>
            <a:spLocks noGrp="1"/>
          </p:cNvSpPr>
          <p:nvPr>
            <p:ph type="ftr" sz="quarter" idx="12"/>
          </p:nvPr>
        </p:nvSpPr>
        <p:spPr/>
        <p:txBody>
          <a:bodyPr/>
          <a:lstStyle/>
          <a:p>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endParaRPr lang="en-US" alt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lt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240C251-C4D5-4537-ABBF-29E68DDEDF94}" type="slidenum">
              <a:rPr lang="en-US" altLang="en-US" smtClean="0"/>
              <a:pPr/>
              <a:t>‹#›</a:t>
            </a:fld>
            <a:endParaRPr lang="en-US" alt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p:txBody>
          <a:bodyPr/>
          <a:lstStyle/>
          <a:p>
            <a:r>
              <a:rPr lang="en-US" altLang="en-US" sz="2800" dirty="0" smtClean="0"/>
              <a:t>Presentation 12</a:t>
            </a:r>
            <a:endParaRPr lang="en-US" altLang="en-US" sz="2800" dirty="0"/>
          </a:p>
          <a:p>
            <a:r>
              <a:rPr lang="en-US" altLang="en-US" sz="2800" dirty="0" smtClean="0"/>
              <a:t>Hugo Black </a:t>
            </a:r>
            <a:r>
              <a:rPr lang="en-US" altLang="en-US" sz="2800" smtClean="0"/>
              <a:t>and Incorporation</a:t>
            </a:r>
            <a:endParaRPr lang="en-US" altLang="en-US" sz="2800" i="1" dirty="0"/>
          </a:p>
        </p:txBody>
      </p:sp>
      <p:sp>
        <p:nvSpPr>
          <p:cNvPr id="2050" name="Rectangle 2"/>
          <p:cNvSpPr>
            <a:spLocks noGrp="1" noChangeArrowheads="1"/>
          </p:cNvSpPr>
          <p:nvPr>
            <p:ph type="ctrTitle"/>
          </p:nvPr>
        </p:nvSpPr>
        <p:spPr/>
        <p:txBody>
          <a:bodyPr/>
          <a:lstStyle/>
          <a:p>
            <a:r>
              <a:rPr lang="en-US" altLang="en-US" dirty="0" smtClean="0">
                <a:latin typeface="Times New Roman" pitchFamily="18" charset="0"/>
              </a:rPr>
              <a:t>How Alexander Hamilton Screwed Up America</a:t>
            </a:r>
            <a:endParaRPr lang="en-US" altLang="en-US" dirty="0">
              <a:latin typeface="Times New Roman" pitchFamily="18" charset="0"/>
            </a:endParaRP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Did the Bill of Rights apply to the States?</a:t>
            </a:r>
          </a:p>
          <a:p>
            <a:r>
              <a:rPr lang="en-US" dirty="0" smtClean="0"/>
              <a:t>Rejection of James Madison’s “incorporation” amendment.</a:t>
            </a:r>
          </a:p>
          <a:p>
            <a:r>
              <a:rPr lang="en-US" i="1" dirty="0" smtClean="0"/>
              <a:t>Barron v. Baltimore </a:t>
            </a:r>
            <a:r>
              <a:rPr lang="en-US" dirty="0" smtClean="0"/>
              <a:t>1833: John Marshall rejects the idea that the Bill of Rights applies to state as well as federal law.</a:t>
            </a:r>
          </a:p>
          <a:p>
            <a:r>
              <a:rPr lang="en-US" dirty="0"/>
              <a:t> </a:t>
            </a:r>
            <a:r>
              <a:rPr lang="en-US" dirty="0" smtClean="0"/>
              <a:t>Hamilton certainly wanted to reduce the importance of the States, calling them corporations at the Phil. Convention, but the majority of the Founding generation thought otherwise.</a:t>
            </a:r>
          </a:p>
          <a:p>
            <a:r>
              <a:rPr lang="en-US" dirty="0" smtClean="0"/>
              <a:t>Enter Hugo Black</a:t>
            </a:r>
          </a:p>
          <a:p>
            <a:endParaRPr lang="en-US" dirty="0"/>
          </a:p>
        </p:txBody>
      </p:sp>
      <p:sp>
        <p:nvSpPr>
          <p:cNvPr id="3" name="Title 2"/>
          <p:cNvSpPr>
            <a:spLocks noGrp="1"/>
          </p:cNvSpPr>
          <p:nvPr>
            <p:ph type="title"/>
          </p:nvPr>
        </p:nvSpPr>
        <p:spPr/>
        <p:txBody>
          <a:bodyPr/>
          <a:lstStyle/>
          <a:p>
            <a:pPr algn="ctr"/>
            <a:r>
              <a:rPr lang="en-US" dirty="0" smtClean="0"/>
              <a:t>Incorporation</a:t>
            </a:r>
            <a:endParaRPr lang="en-US" dirty="0"/>
          </a:p>
        </p:txBody>
      </p:sp>
    </p:spTree>
    <p:extLst>
      <p:ext uri="{BB962C8B-B14F-4D97-AF65-F5344CB8AC3E}">
        <p14:creationId xmlns:p14="http://schemas.microsoft.com/office/powerpoint/2010/main" val="640956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Who was Hugo Black?</a:t>
            </a:r>
          </a:p>
          <a:p>
            <a:r>
              <a:rPr lang="en-US" dirty="0" smtClean="0"/>
              <a:t>A “clay county hillbilly” from Alabama.</a:t>
            </a:r>
          </a:p>
          <a:p>
            <a:r>
              <a:rPr lang="en-US" dirty="0" smtClean="0"/>
              <a:t>A New South progressive attorney in Birmingham, AL.</a:t>
            </a:r>
          </a:p>
          <a:p>
            <a:r>
              <a:rPr lang="en-US" dirty="0" smtClean="0"/>
              <a:t>Ties to the Klan: a “progressive” nationalist organization, not just Southern.</a:t>
            </a:r>
          </a:p>
          <a:p>
            <a:r>
              <a:rPr lang="en-US" dirty="0" smtClean="0"/>
              <a:t>Senator Black as opposed to Senator Underwood.</a:t>
            </a:r>
          </a:p>
          <a:p>
            <a:r>
              <a:rPr lang="en-US" dirty="0" smtClean="0"/>
              <a:t>Black offered full support for FDR and in return was nominated for the SCOTUS.</a:t>
            </a:r>
          </a:p>
          <a:p>
            <a:r>
              <a:rPr lang="en-US" dirty="0" smtClean="0"/>
              <a:t>A monumental shift in the interpretation of the BOR and the 14</a:t>
            </a:r>
            <a:r>
              <a:rPr lang="en-US" baseline="30000" dirty="0" smtClean="0"/>
              <a:t>th</a:t>
            </a:r>
            <a:r>
              <a:rPr lang="en-US" dirty="0" smtClean="0"/>
              <a:t> Amendment.</a:t>
            </a:r>
          </a:p>
        </p:txBody>
      </p:sp>
      <p:sp>
        <p:nvSpPr>
          <p:cNvPr id="3" name="Title 2"/>
          <p:cNvSpPr>
            <a:spLocks noGrp="1"/>
          </p:cNvSpPr>
          <p:nvPr>
            <p:ph type="title"/>
          </p:nvPr>
        </p:nvSpPr>
        <p:spPr/>
        <p:txBody>
          <a:bodyPr/>
          <a:lstStyle/>
          <a:p>
            <a:pPr algn="ctr"/>
            <a:r>
              <a:rPr lang="en-US" dirty="0" smtClean="0"/>
              <a:t>Hugo Black</a:t>
            </a:r>
            <a:endParaRPr lang="en-US" dirty="0"/>
          </a:p>
        </p:txBody>
      </p:sp>
    </p:spTree>
    <p:extLst>
      <p:ext uri="{BB962C8B-B14F-4D97-AF65-F5344CB8AC3E}">
        <p14:creationId xmlns:p14="http://schemas.microsoft.com/office/powerpoint/2010/main" val="387157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800600"/>
          </a:xfrm>
        </p:spPr>
        <p:txBody>
          <a:bodyPr>
            <a:normAutofit fontScale="85000" lnSpcReduction="20000"/>
          </a:bodyPr>
          <a:lstStyle/>
          <a:p>
            <a:r>
              <a:rPr lang="en-US" dirty="0" smtClean="0"/>
              <a:t>Rejection of incorporation.</a:t>
            </a:r>
          </a:p>
          <a:p>
            <a:r>
              <a:rPr lang="en-US" dirty="0" smtClean="0"/>
              <a:t>Justice Samuel Miller, Lincoln appointee, abolitionist, progressive for his time.</a:t>
            </a:r>
          </a:p>
          <a:p>
            <a:r>
              <a:rPr lang="en-US" dirty="0" smtClean="0"/>
              <a:t>If the Court ruled in favor of the LA butchers, who argued that their “constitutional rights” had been trampled by LA law, then Congress would be given the authority to “pass laws in advance, limited and restricting the exercise of legislative power by the States, in their most ordinary and usual functions, as in its judgment may think proper on all such subjects.”</a:t>
            </a:r>
          </a:p>
          <a:p>
            <a:r>
              <a:rPr lang="en-US" dirty="0" smtClean="0"/>
              <a:t>Miller said that ruling against LA would give the general government a veto over State law. This would be “a great departure from the structure and spirit of our institutions” and would “fetter and degrade the State governments….”</a:t>
            </a:r>
          </a:p>
          <a:p>
            <a:r>
              <a:rPr lang="en-US" dirty="0" smtClean="0"/>
              <a:t>To Miller, this would be a radical departure from the spirit of the Constitution when written and ratified.</a:t>
            </a:r>
            <a:endParaRPr lang="en-US" dirty="0"/>
          </a:p>
        </p:txBody>
      </p:sp>
      <p:sp>
        <p:nvSpPr>
          <p:cNvPr id="3" name="Title 2"/>
          <p:cNvSpPr>
            <a:spLocks noGrp="1"/>
          </p:cNvSpPr>
          <p:nvPr>
            <p:ph type="title"/>
          </p:nvPr>
        </p:nvSpPr>
        <p:spPr/>
        <p:txBody>
          <a:bodyPr/>
          <a:lstStyle/>
          <a:p>
            <a:pPr algn="ctr"/>
            <a:r>
              <a:rPr lang="en-US" i="1" dirty="0" smtClean="0"/>
              <a:t>Slaughterhouse Cases </a:t>
            </a:r>
            <a:r>
              <a:rPr lang="en-US" dirty="0" smtClean="0"/>
              <a:t>1873</a:t>
            </a:r>
            <a:endParaRPr lang="en-US" dirty="0"/>
          </a:p>
        </p:txBody>
      </p:sp>
    </p:spTree>
    <p:extLst>
      <p:ext uri="{BB962C8B-B14F-4D97-AF65-F5344CB8AC3E}">
        <p14:creationId xmlns:p14="http://schemas.microsoft.com/office/powerpoint/2010/main" val="3402302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Was incorporation of the BOR the intent?</a:t>
            </a:r>
          </a:p>
          <a:p>
            <a:r>
              <a:rPr lang="en-US" dirty="0" smtClean="0"/>
              <a:t>John Bingham of Ohio, “Father of the Fourteenth Amendment.”</a:t>
            </a:r>
          </a:p>
          <a:p>
            <a:r>
              <a:rPr lang="en-US" dirty="0" smtClean="0"/>
              <a:t>Republican “constitutionalism” of the 1860s.</a:t>
            </a:r>
          </a:p>
          <a:p>
            <a:r>
              <a:rPr lang="en-US" dirty="0" smtClean="0"/>
              <a:t>14</a:t>
            </a:r>
            <a:r>
              <a:rPr lang="en-US" baseline="30000" dirty="0" smtClean="0"/>
              <a:t>th</a:t>
            </a:r>
            <a:r>
              <a:rPr lang="en-US" dirty="0" smtClean="0"/>
              <a:t> originally drafted to guarantee the provisions of the Civil Rights Act of 1866: former slaves could own property, sue in federal court, and sit on juries, nothing more.</a:t>
            </a:r>
          </a:p>
          <a:p>
            <a:r>
              <a:rPr lang="en-US" dirty="0" smtClean="0"/>
              <a:t>Privileges and immunities clause of Article IV, not the BOR.</a:t>
            </a:r>
          </a:p>
          <a:p>
            <a:r>
              <a:rPr lang="en-US" dirty="0" smtClean="0"/>
              <a:t>Directly lifted from the AOC to the Constitution in 1787.</a:t>
            </a:r>
          </a:p>
          <a:p>
            <a:r>
              <a:rPr lang="en-US" dirty="0" smtClean="0"/>
              <a:t>Supremacy clause applied the BOR to the States?</a:t>
            </a:r>
          </a:p>
          <a:p>
            <a:r>
              <a:rPr lang="en-US" dirty="0" smtClean="0"/>
              <a:t>Hamiltonian nationalism strikes again.</a:t>
            </a:r>
            <a:endParaRPr lang="en-US" dirty="0"/>
          </a:p>
        </p:txBody>
      </p:sp>
      <p:sp>
        <p:nvSpPr>
          <p:cNvPr id="3" name="Title 2"/>
          <p:cNvSpPr>
            <a:spLocks noGrp="1"/>
          </p:cNvSpPr>
          <p:nvPr>
            <p:ph type="title"/>
          </p:nvPr>
        </p:nvSpPr>
        <p:spPr/>
        <p:txBody>
          <a:bodyPr/>
          <a:lstStyle/>
          <a:p>
            <a:pPr algn="ctr"/>
            <a:r>
              <a:rPr lang="en-US" dirty="0" smtClean="0"/>
              <a:t>14</a:t>
            </a:r>
            <a:r>
              <a:rPr lang="en-US" baseline="30000" dirty="0" smtClean="0"/>
              <a:t>th</a:t>
            </a:r>
            <a:r>
              <a:rPr lang="en-US" dirty="0" smtClean="0"/>
              <a:t> Amendment</a:t>
            </a:r>
            <a:endParaRPr lang="en-US" dirty="0"/>
          </a:p>
        </p:txBody>
      </p:sp>
    </p:spTree>
    <p:extLst>
      <p:ext uri="{BB962C8B-B14F-4D97-AF65-F5344CB8AC3E}">
        <p14:creationId xmlns:p14="http://schemas.microsoft.com/office/powerpoint/2010/main" val="1485469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Black writes the dissenting opinion in </a:t>
            </a:r>
            <a:r>
              <a:rPr lang="en-US" i="1" dirty="0"/>
              <a:t>Adamson v. </a:t>
            </a:r>
            <a:r>
              <a:rPr lang="en-US" i="1" dirty="0" smtClean="0"/>
              <a:t>California</a:t>
            </a:r>
            <a:r>
              <a:rPr lang="en-US" dirty="0" smtClean="0"/>
              <a:t>:</a:t>
            </a:r>
          </a:p>
          <a:p>
            <a:r>
              <a:rPr lang="en-US" dirty="0" smtClean="0"/>
              <a:t>The 14</a:t>
            </a:r>
            <a:r>
              <a:rPr lang="en-US" baseline="30000" dirty="0" smtClean="0"/>
              <a:t>th</a:t>
            </a:r>
            <a:r>
              <a:rPr lang="en-US" dirty="0" smtClean="0"/>
              <a:t> Amendment was intended to apply the BOR to the States.</a:t>
            </a:r>
          </a:p>
          <a:p>
            <a:r>
              <a:rPr lang="en-US" dirty="0" smtClean="0"/>
              <a:t>Black outlines the “Incorporation Doctrine.”</a:t>
            </a:r>
          </a:p>
          <a:p>
            <a:r>
              <a:rPr lang="en-US" dirty="0" smtClean="0"/>
              <a:t>Lazy reading of history.</a:t>
            </a:r>
          </a:p>
          <a:p>
            <a:r>
              <a:rPr lang="en-US" i="1" dirty="0" smtClean="0"/>
              <a:t>Everson v. Board of Education of the Township of Ewing</a:t>
            </a:r>
          </a:p>
          <a:p>
            <a:r>
              <a:rPr lang="en-US" dirty="0" smtClean="0"/>
              <a:t>Black again gets creative by dusting off 18</a:t>
            </a:r>
            <a:r>
              <a:rPr lang="en-US" baseline="30000" dirty="0" smtClean="0"/>
              <a:t>th</a:t>
            </a:r>
            <a:r>
              <a:rPr lang="en-US" dirty="0" smtClean="0"/>
              <a:t> century </a:t>
            </a:r>
            <a:r>
              <a:rPr lang="en-US" i="1" dirty="0" smtClean="0"/>
              <a:t>State</a:t>
            </a:r>
            <a:r>
              <a:rPr lang="en-US" dirty="0" smtClean="0"/>
              <a:t> history </a:t>
            </a:r>
            <a:r>
              <a:rPr lang="en-US" dirty="0" smtClean="0"/>
              <a:t>to argue </a:t>
            </a:r>
            <a:r>
              <a:rPr lang="en-US" dirty="0" smtClean="0"/>
              <a:t>for incorporation.</a:t>
            </a:r>
          </a:p>
          <a:p>
            <a:r>
              <a:rPr lang="en-US" dirty="0" smtClean="0"/>
              <a:t>Jefferson and Madison and the 1802 Letter to the Danbury Baptists.</a:t>
            </a:r>
          </a:p>
          <a:p>
            <a:endParaRPr lang="en-US" dirty="0"/>
          </a:p>
        </p:txBody>
      </p:sp>
      <p:sp>
        <p:nvSpPr>
          <p:cNvPr id="3" name="Title 2"/>
          <p:cNvSpPr>
            <a:spLocks noGrp="1"/>
          </p:cNvSpPr>
          <p:nvPr>
            <p:ph type="title"/>
          </p:nvPr>
        </p:nvSpPr>
        <p:spPr/>
        <p:txBody>
          <a:bodyPr/>
          <a:lstStyle/>
          <a:p>
            <a:pPr algn="ctr"/>
            <a:r>
              <a:rPr lang="en-US" dirty="0" smtClean="0"/>
              <a:t>1947</a:t>
            </a:r>
            <a:endParaRPr lang="en-US" i="1" dirty="0"/>
          </a:p>
        </p:txBody>
      </p:sp>
    </p:spTree>
    <p:extLst>
      <p:ext uri="{BB962C8B-B14F-4D97-AF65-F5344CB8AC3E}">
        <p14:creationId xmlns:p14="http://schemas.microsoft.com/office/powerpoint/2010/main" val="2040499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Black’s majority opinion and incorporation of the First Amendment.</a:t>
            </a:r>
          </a:p>
          <a:p>
            <a:r>
              <a:rPr lang="en-US" dirty="0" smtClean="0"/>
              <a:t>The misinterpretation and application of the “establishment clause.”</a:t>
            </a:r>
          </a:p>
          <a:p>
            <a:r>
              <a:rPr lang="en-US" dirty="0" smtClean="0"/>
              <a:t>The opening of Pandora’s Box, the nationalization of America, and the final destruction of federalism.</a:t>
            </a:r>
          </a:p>
          <a:p>
            <a:r>
              <a:rPr lang="en-US" dirty="0" smtClean="0"/>
              <a:t>This was Hamilton’s ultimate victory, and why Marshall, Story, and Black helped him “screw </a:t>
            </a:r>
            <a:r>
              <a:rPr lang="en-US" smtClean="0"/>
              <a:t>up America.”</a:t>
            </a:r>
          </a:p>
        </p:txBody>
      </p:sp>
      <p:sp>
        <p:nvSpPr>
          <p:cNvPr id="3" name="Title 2"/>
          <p:cNvSpPr>
            <a:spLocks noGrp="1"/>
          </p:cNvSpPr>
          <p:nvPr>
            <p:ph type="title"/>
          </p:nvPr>
        </p:nvSpPr>
        <p:spPr/>
        <p:txBody>
          <a:bodyPr/>
          <a:lstStyle/>
          <a:p>
            <a:pPr algn="ctr"/>
            <a:r>
              <a:rPr lang="en-US" i="1" dirty="0" smtClean="0"/>
              <a:t>Engel v. Vitale</a:t>
            </a:r>
            <a:r>
              <a:rPr lang="en-US" dirty="0" smtClean="0"/>
              <a:t> 1962</a:t>
            </a:r>
            <a:endParaRPr lang="en-US" i="1" dirty="0"/>
          </a:p>
        </p:txBody>
      </p:sp>
    </p:spTree>
    <p:extLst>
      <p:ext uri="{BB962C8B-B14F-4D97-AF65-F5344CB8AC3E}">
        <p14:creationId xmlns:p14="http://schemas.microsoft.com/office/powerpoint/2010/main" val="262334060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PWI" val="15"/>
</p:tagLst>
</file>

<file path=ppt/tags/tag2.xml><?xml version="1.0" encoding="utf-8"?>
<p:tagLst xmlns:a="http://schemas.openxmlformats.org/drawingml/2006/main" xmlns:r="http://schemas.openxmlformats.org/officeDocument/2006/relationships" xmlns:p="http://schemas.openxmlformats.org/presentationml/2006/main">
  <p:tag name="SWI" val="1"/>
  <p:tag name="BSN" val="1"/>
  <p:tag name="SVT" val="FALSE"/>
  <p:tag name="NBP" val="1"/>
  <p:tag name="CVB" val="1"/>
  <p:tag name="SPT" val="FALSE"/>
  <p:tag name="CII"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16290</TotalTime>
  <Words>567</Words>
  <Application>Microsoft Office PowerPoint</Application>
  <PresentationFormat>On-screen Show (4:3)</PresentationFormat>
  <Paragraphs>45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Paper</vt:lpstr>
      <vt:lpstr>How Alexander Hamilton Screwed Up America</vt:lpstr>
      <vt:lpstr>Incorporation</vt:lpstr>
      <vt:lpstr>Hugo Black</vt:lpstr>
      <vt:lpstr>Slaughterhouse Cases 1873</vt:lpstr>
      <vt:lpstr>14th Amendment</vt:lpstr>
      <vt:lpstr>1947</vt:lpstr>
      <vt:lpstr>Engel v. Vitale 1962</vt:lpstr>
    </vt:vector>
  </TitlesOfParts>
  <Company>GENESIS CRUDE OIL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UNITED STATES HISTORY 201</dc:title>
  <dc:creator>Brion</dc:creator>
  <cp:lastModifiedBy>Brion McClanahan</cp:lastModifiedBy>
  <cp:revision>86</cp:revision>
  <dcterms:created xsi:type="dcterms:W3CDTF">2004-02-23T22:19:17Z</dcterms:created>
  <dcterms:modified xsi:type="dcterms:W3CDTF">2017-09-02T19:45:47Z</dcterms:modified>
</cp:coreProperties>
</file>