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custDataLst>
    <p:tags r:id="rId10"/>
  </p:custDataLst>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58"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endParaRPr lang="en-US" altLang="en-US"/>
          </a:p>
        </p:txBody>
      </p:sp>
      <p:sp>
        <p:nvSpPr>
          <p:cNvPr id="16" name="Slide Number Placeholder 15"/>
          <p:cNvSpPr>
            <a:spLocks noGrp="1"/>
          </p:cNvSpPr>
          <p:nvPr>
            <p:ph type="sldNum" sz="quarter" idx="11"/>
          </p:nvPr>
        </p:nvSpPr>
        <p:spPr/>
        <p:txBody>
          <a:bodyPr/>
          <a:lstStyle/>
          <a:p>
            <a:fld id="{CCF4A9B0-37CF-4F2E-B1ED-6F7F08CB816B}" type="slidenum">
              <a:rPr lang="en-US" altLang="en-US" smtClean="0"/>
              <a:pPr/>
              <a:t>‹#›</a:t>
            </a:fld>
            <a:endParaRPr lang="en-US" altLang="en-US"/>
          </a:p>
        </p:txBody>
      </p:sp>
      <p:sp>
        <p:nvSpPr>
          <p:cNvPr id="17" name="Footer Placeholder 16"/>
          <p:cNvSpPr>
            <a:spLocks noGrp="1"/>
          </p:cNvSpPr>
          <p:nvPr>
            <p:ph type="ftr" sz="quarter" idx="12"/>
          </p:nvPr>
        </p:nvSpPr>
        <p:spPr/>
        <p:txBody>
          <a:bodyPr/>
          <a:lstStyle/>
          <a:p>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8FEAFEB-BB50-4411-A2AE-2173BADB6B22}" type="slidenum">
              <a:rPr lang="en-US" altLang="en-US" smtClean="0"/>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7C65029-4A01-4292-AC34-D60A31CC6F56}" type="slidenum">
              <a:rPr lang="en-US" altLang="en-US" smtClean="0"/>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endParaRPr lang="en-US" altLang="en-US"/>
          </a:p>
        </p:txBody>
      </p:sp>
      <p:sp>
        <p:nvSpPr>
          <p:cNvPr id="15" name="Slide Number Placeholder 14"/>
          <p:cNvSpPr>
            <a:spLocks noGrp="1"/>
          </p:cNvSpPr>
          <p:nvPr>
            <p:ph type="sldNum" sz="quarter" idx="15"/>
          </p:nvPr>
        </p:nvSpPr>
        <p:spPr/>
        <p:txBody>
          <a:bodyPr/>
          <a:lstStyle>
            <a:lvl1pPr algn="ctr">
              <a:defRPr/>
            </a:lvl1pPr>
          </a:lstStyle>
          <a:p>
            <a:fld id="{4985B188-6E23-4AFE-A77F-0AF7C413EE9A}" type="slidenum">
              <a:rPr lang="en-US" altLang="en-US" smtClean="0"/>
              <a:pPr/>
              <a:t>‹#›</a:t>
            </a:fld>
            <a:endParaRPr lang="en-US" altLang="en-US"/>
          </a:p>
        </p:txBody>
      </p:sp>
      <p:sp>
        <p:nvSpPr>
          <p:cNvPr id="16" name="Footer Placeholder 15"/>
          <p:cNvSpPr>
            <a:spLocks noGrp="1"/>
          </p:cNvSpPr>
          <p:nvPr>
            <p:ph type="ftr" sz="quarter" idx="16"/>
          </p:nvPr>
        </p:nvSpPr>
        <p:spPr/>
        <p:txBody>
          <a:bodyPr/>
          <a:lstStyle/>
          <a:p>
            <a:endParaRPr lang="en-US" alt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05DDEA0-0134-4E2C-930B-71849FF49D56}" type="slidenum">
              <a:rPr lang="en-US" altLang="en-US" smtClean="0"/>
              <a:pPr/>
              <a:t>‹#›</a:t>
            </a:fld>
            <a:endParaRPr lang="en-US" alt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DDCB6306-B3EE-4144-A17E-19D3363FB63F}" type="slidenum">
              <a:rPr lang="en-US" altLang="en-US" smtClean="0"/>
              <a:pPr/>
              <a:t>‹#›</a:t>
            </a:fld>
            <a:endParaRPr lang="en-US" alt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0E7D99CF-9CED-46BF-98F8-FF9B6B995FA9}" type="slidenum">
              <a:rPr lang="en-US" altLang="en-US" smtClean="0"/>
              <a:pPr/>
              <a:t>‹#›</a:t>
            </a:fld>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7" name="Date Placeholder 6"/>
          <p:cNvSpPr>
            <a:spLocks noGrp="1"/>
          </p:cNvSpPr>
          <p:nvPr>
            <p:ph type="dt" sz="half" idx="10"/>
          </p:nvPr>
        </p:nvSpPr>
        <p:spPr/>
        <p:txBody>
          <a:bodyPr/>
          <a:lstStyle/>
          <a:p>
            <a:endParaRPr lang="en-US" alt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917BBF3-7708-4AA9-A4AE-292918FCF3BC}" type="slidenum">
              <a:rPr lang="en-US" altLang="en-US" smtClean="0"/>
              <a:pPr/>
              <a:t>‹#›</a:t>
            </a:fld>
            <a:endParaRPr lang="en-US" alt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10B7E5BF-130D-4A20-B1F0-1EA7AD8CF23F}" type="slidenum">
              <a:rPr lang="en-US" altLang="en-US" smtClean="0"/>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endParaRPr lang="en-US" altLang="en-US"/>
          </a:p>
        </p:txBody>
      </p:sp>
      <p:sp>
        <p:nvSpPr>
          <p:cNvPr id="9" name="Slide Number Placeholder 8"/>
          <p:cNvSpPr>
            <a:spLocks noGrp="1"/>
          </p:cNvSpPr>
          <p:nvPr>
            <p:ph type="sldNum" sz="quarter" idx="15"/>
          </p:nvPr>
        </p:nvSpPr>
        <p:spPr/>
        <p:txBody>
          <a:bodyPr/>
          <a:lstStyle/>
          <a:p>
            <a:fld id="{B4585849-12D4-48E2-A2F1-F112AA6C7F8C}" type="slidenum">
              <a:rPr lang="en-US" altLang="en-US" smtClean="0"/>
              <a:pPr/>
              <a:t>‹#›</a:t>
            </a:fld>
            <a:endParaRPr lang="en-US" altLang="en-US"/>
          </a:p>
        </p:txBody>
      </p:sp>
      <p:sp>
        <p:nvSpPr>
          <p:cNvPr id="10" name="Footer Placeholder 9"/>
          <p:cNvSpPr>
            <a:spLocks noGrp="1"/>
          </p:cNvSpPr>
          <p:nvPr>
            <p:ph type="ftr" sz="quarter" idx="16"/>
          </p:nvPr>
        </p:nvSpPr>
        <p:spPr/>
        <p:txBody>
          <a:bodyPr/>
          <a:lstStyle/>
          <a:p>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endParaRPr lang="en-US" altLang="en-US"/>
          </a:p>
        </p:txBody>
      </p:sp>
      <p:sp>
        <p:nvSpPr>
          <p:cNvPr id="9" name="Slide Number Placeholder 8"/>
          <p:cNvSpPr>
            <a:spLocks noGrp="1"/>
          </p:cNvSpPr>
          <p:nvPr>
            <p:ph type="sldNum" sz="quarter" idx="11"/>
          </p:nvPr>
        </p:nvSpPr>
        <p:spPr/>
        <p:txBody>
          <a:bodyPr/>
          <a:lstStyle/>
          <a:p>
            <a:fld id="{94144A8C-FEA0-46D3-B788-0248FD5E124F}" type="slidenum">
              <a:rPr lang="en-US" altLang="en-US" smtClean="0"/>
              <a:pPr/>
              <a:t>‹#›</a:t>
            </a:fld>
            <a:endParaRPr lang="en-US" altLang="en-US"/>
          </a:p>
        </p:txBody>
      </p:sp>
      <p:sp>
        <p:nvSpPr>
          <p:cNvPr id="10" name="Footer Placeholder 9"/>
          <p:cNvSpPr>
            <a:spLocks noGrp="1"/>
          </p:cNvSpPr>
          <p:nvPr>
            <p:ph type="ftr" sz="quarter" idx="12"/>
          </p:nvPr>
        </p:nvSpPr>
        <p:spPr/>
        <p:txBody>
          <a:bodyPr/>
          <a:lstStyle/>
          <a:p>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endParaRPr lang="en-US" alt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lt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240C251-C4D5-4537-ABBF-29E68DDEDF94}" type="slidenum">
              <a:rPr lang="en-US" altLang="en-US" smtClean="0"/>
              <a:pPr/>
              <a:t>‹#›</a:t>
            </a:fld>
            <a:endParaRPr lang="en-US" alt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p:txBody>
          <a:bodyPr/>
          <a:lstStyle/>
          <a:p>
            <a:r>
              <a:rPr lang="en-US" altLang="en-US" sz="2800" dirty="0" smtClean="0"/>
              <a:t>Presentation 11</a:t>
            </a:r>
            <a:endParaRPr lang="en-US" altLang="en-US" sz="2800" dirty="0"/>
          </a:p>
          <a:p>
            <a:r>
              <a:rPr lang="en-US" altLang="en-US" sz="2800" dirty="0" smtClean="0"/>
              <a:t>Joseph Story and the </a:t>
            </a:r>
            <a:r>
              <a:rPr lang="en-US" altLang="en-US" sz="2800" i="1" dirty="0" smtClean="0"/>
              <a:t>Commentaries</a:t>
            </a:r>
            <a:endParaRPr lang="en-US" altLang="en-US" sz="2800" i="1" dirty="0"/>
          </a:p>
        </p:txBody>
      </p:sp>
      <p:sp>
        <p:nvSpPr>
          <p:cNvPr id="2050" name="Rectangle 2"/>
          <p:cNvSpPr>
            <a:spLocks noGrp="1" noChangeArrowheads="1"/>
          </p:cNvSpPr>
          <p:nvPr>
            <p:ph type="ctrTitle"/>
          </p:nvPr>
        </p:nvSpPr>
        <p:spPr/>
        <p:txBody>
          <a:bodyPr/>
          <a:lstStyle/>
          <a:p>
            <a:r>
              <a:rPr lang="en-US" altLang="en-US" dirty="0" smtClean="0">
                <a:latin typeface="Times New Roman" pitchFamily="18" charset="0"/>
              </a:rPr>
              <a:t>How Alexander Hamilton Screwed Up America</a:t>
            </a:r>
            <a:endParaRPr lang="en-US" altLang="en-US" dirty="0">
              <a:latin typeface="Times New Roman" pitchFamily="18" charset="0"/>
            </a:endParaRP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Brief biography</a:t>
            </a:r>
          </a:p>
          <a:p>
            <a:r>
              <a:rPr lang="en-US" i="1" dirty="0" smtClean="0"/>
              <a:t>Commentaries on the Constitution of the United States</a:t>
            </a:r>
          </a:p>
          <a:p>
            <a:r>
              <a:rPr lang="en-US" dirty="0" smtClean="0"/>
              <a:t>Appointed by James Madison to the Supreme Court.</a:t>
            </a:r>
          </a:p>
          <a:p>
            <a:r>
              <a:rPr lang="en-US" dirty="0" smtClean="0"/>
              <a:t>Became Marshall’s right hand man on the bench.</a:t>
            </a:r>
          </a:p>
          <a:p>
            <a:r>
              <a:rPr lang="en-US" dirty="0" smtClean="0"/>
              <a:t>Strong mind, agreeable personality, good writer.</a:t>
            </a:r>
          </a:p>
          <a:p>
            <a:r>
              <a:rPr lang="en-US" dirty="0" smtClean="0"/>
              <a:t>Bad historian.</a:t>
            </a:r>
          </a:p>
          <a:p>
            <a:r>
              <a:rPr lang="en-US" dirty="0" smtClean="0"/>
              <a:t>The nationalist myth in American history. What if nationalism and not “state’s rights” caused all the conflict leading to the War in 1861?</a:t>
            </a:r>
            <a:endParaRPr lang="en-US" dirty="0"/>
          </a:p>
        </p:txBody>
      </p:sp>
      <p:sp>
        <p:nvSpPr>
          <p:cNvPr id="3" name="Title 2"/>
          <p:cNvSpPr>
            <a:spLocks noGrp="1"/>
          </p:cNvSpPr>
          <p:nvPr>
            <p:ph type="title"/>
          </p:nvPr>
        </p:nvSpPr>
        <p:spPr/>
        <p:txBody>
          <a:bodyPr/>
          <a:lstStyle/>
          <a:p>
            <a:pPr algn="ctr"/>
            <a:r>
              <a:rPr lang="en-US" dirty="0" smtClean="0"/>
              <a:t>Joseph Story</a:t>
            </a:r>
            <a:endParaRPr lang="en-US" dirty="0"/>
          </a:p>
        </p:txBody>
      </p:sp>
    </p:spTree>
    <p:extLst>
      <p:ext uri="{BB962C8B-B14F-4D97-AF65-F5344CB8AC3E}">
        <p14:creationId xmlns:p14="http://schemas.microsoft.com/office/powerpoint/2010/main" val="2545754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Story insisted tha</a:t>
            </a:r>
            <a:r>
              <a:rPr lang="en-US" dirty="0" smtClean="0"/>
              <a:t>t his </a:t>
            </a:r>
            <a:r>
              <a:rPr lang="en-US" i="1" dirty="0" smtClean="0"/>
              <a:t>Commentaries</a:t>
            </a:r>
            <a:r>
              <a:rPr lang="en-US" dirty="0" smtClean="0"/>
              <a:t> did not present any “novel views, and novel construction of the Constitution….”</a:t>
            </a:r>
          </a:p>
          <a:p>
            <a:r>
              <a:rPr lang="en-US" dirty="0" smtClean="0"/>
              <a:t>They did present the Hamilton/Marshall construction of the Constitution, which would have been novel to the ratifying conventions.</a:t>
            </a:r>
          </a:p>
          <a:p>
            <a:r>
              <a:rPr lang="en-US" dirty="0" smtClean="0"/>
              <a:t>Americans were “one people” during the colonial period as subjects of the British Crown; domestic concerns aside, they represented a “nation.”</a:t>
            </a:r>
          </a:p>
          <a:p>
            <a:r>
              <a:rPr lang="en-US" dirty="0" smtClean="0"/>
              <a:t>The Continental Congress was formed by “one people” and the Union predated the States.</a:t>
            </a:r>
            <a:endParaRPr lang="en-US" dirty="0"/>
          </a:p>
        </p:txBody>
      </p:sp>
      <p:sp>
        <p:nvSpPr>
          <p:cNvPr id="3" name="Title 2"/>
          <p:cNvSpPr>
            <a:spLocks noGrp="1"/>
          </p:cNvSpPr>
          <p:nvPr>
            <p:ph type="title"/>
          </p:nvPr>
        </p:nvSpPr>
        <p:spPr/>
        <p:txBody>
          <a:bodyPr/>
          <a:lstStyle/>
          <a:p>
            <a:pPr algn="ctr"/>
            <a:r>
              <a:rPr lang="en-US" dirty="0" smtClean="0"/>
              <a:t>The </a:t>
            </a:r>
            <a:r>
              <a:rPr lang="en-US" i="1" dirty="0" smtClean="0"/>
              <a:t>Commentaries</a:t>
            </a:r>
            <a:endParaRPr lang="en-US" dirty="0"/>
          </a:p>
        </p:txBody>
      </p:sp>
    </p:spTree>
    <p:extLst>
      <p:ext uri="{BB962C8B-B14F-4D97-AF65-F5344CB8AC3E}">
        <p14:creationId xmlns:p14="http://schemas.microsoft.com/office/powerpoint/2010/main" val="1826608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Story argued that “antecedent to the Declaration of Independence, none of the colonies were, or pretended to be sovereign states, in the sense, in which the term ‘sovereign’ is sometimes applied to states.”</a:t>
            </a:r>
          </a:p>
          <a:p>
            <a:r>
              <a:rPr lang="en-US" dirty="0" smtClean="0"/>
              <a:t>To Story, the “people” were sovereign, not the states, and thus he reduced the States to mere administrative subdivisions or a collection of souls within a geographic boundary.</a:t>
            </a:r>
          </a:p>
          <a:p>
            <a:r>
              <a:rPr lang="en-US" dirty="0" smtClean="0"/>
              <a:t>The Declaration was by the people in the aggregate and not the States.</a:t>
            </a:r>
          </a:p>
          <a:p>
            <a:r>
              <a:rPr lang="en-US" dirty="0" smtClean="0"/>
              <a:t>Was this true? No.</a:t>
            </a:r>
          </a:p>
        </p:txBody>
      </p:sp>
      <p:sp>
        <p:nvSpPr>
          <p:cNvPr id="3" name="Title 2"/>
          <p:cNvSpPr>
            <a:spLocks noGrp="1"/>
          </p:cNvSpPr>
          <p:nvPr>
            <p:ph type="title"/>
          </p:nvPr>
        </p:nvSpPr>
        <p:spPr/>
        <p:txBody>
          <a:bodyPr/>
          <a:lstStyle/>
          <a:p>
            <a:pPr algn="ctr"/>
            <a:r>
              <a:rPr lang="en-US" i="1" dirty="0" smtClean="0"/>
              <a:t>The Commentaries</a:t>
            </a:r>
            <a:endParaRPr lang="en-US" i="1" dirty="0"/>
          </a:p>
        </p:txBody>
      </p:sp>
    </p:spTree>
    <p:extLst>
      <p:ext uri="{BB962C8B-B14F-4D97-AF65-F5344CB8AC3E}">
        <p14:creationId xmlns:p14="http://schemas.microsoft.com/office/powerpoint/2010/main" val="3911266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Story’s attack on St. George Tucker’s </a:t>
            </a:r>
            <a:r>
              <a:rPr lang="en-US" i="1" dirty="0" smtClean="0"/>
              <a:t>View of the Constitution of the United States</a:t>
            </a:r>
            <a:r>
              <a:rPr lang="en-US" dirty="0" smtClean="0"/>
              <a:t>.</a:t>
            </a:r>
          </a:p>
          <a:p>
            <a:r>
              <a:rPr lang="en-US" dirty="0" smtClean="0"/>
              <a:t>Tucker biography</a:t>
            </a:r>
          </a:p>
          <a:p>
            <a:r>
              <a:rPr lang="en-US" dirty="0" smtClean="0"/>
              <a:t>Story labors to take apart the “compact theory” of the Constitution, which is reality is the “compact fact” of the Constitution.</a:t>
            </a:r>
          </a:p>
          <a:p>
            <a:r>
              <a:rPr lang="en-US" dirty="0" smtClean="0"/>
              <a:t>Claims no “compact” can be found in the language.</a:t>
            </a:r>
          </a:p>
          <a:p>
            <a:r>
              <a:rPr lang="en-US" dirty="0" smtClean="0"/>
              <a:t>What about Article VII? Original Preamble?</a:t>
            </a:r>
          </a:p>
          <a:p>
            <a:r>
              <a:rPr lang="en-US" dirty="0" smtClean="0"/>
              <a:t>Story turns ratification on its head by using </a:t>
            </a:r>
            <a:r>
              <a:rPr lang="en-US" i="1" dirty="0" smtClean="0"/>
              <a:t>anti-federalist</a:t>
            </a:r>
            <a:r>
              <a:rPr lang="en-US" dirty="0" smtClean="0"/>
              <a:t> arguments to support his position on the “compact theory.”</a:t>
            </a:r>
            <a:endParaRPr lang="en-US" dirty="0"/>
          </a:p>
        </p:txBody>
      </p:sp>
      <p:sp>
        <p:nvSpPr>
          <p:cNvPr id="3" name="Title 2"/>
          <p:cNvSpPr>
            <a:spLocks noGrp="1"/>
          </p:cNvSpPr>
          <p:nvPr>
            <p:ph type="title"/>
          </p:nvPr>
        </p:nvSpPr>
        <p:spPr/>
        <p:txBody>
          <a:bodyPr/>
          <a:lstStyle/>
          <a:p>
            <a:pPr algn="ctr"/>
            <a:r>
              <a:rPr lang="en-US" i="1" dirty="0" smtClean="0"/>
              <a:t>The Commentaries</a:t>
            </a:r>
            <a:endParaRPr lang="en-US" i="1" dirty="0"/>
          </a:p>
        </p:txBody>
      </p:sp>
    </p:spTree>
    <p:extLst>
      <p:ext uri="{BB962C8B-B14F-4D97-AF65-F5344CB8AC3E}">
        <p14:creationId xmlns:p14="http://schemas.microsoft.com/office/powerpoint/2010/main" val="1572812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Story’s strange defense of implied powers.</a:t>
            </a:r>
          </a:p>
          <a:p>
            <a:r>
              <a:rPr lang="en-US" dirty="0" smtClean="0"/>
              <a:t>Takes </a:t>
            </a:r>
            <a:r>
              <a:rPr lang="en-US" i="1" dirty="0" smtClean="0"/>
              <a:t>Federalist </a:t>
            </a:r>
            <a:r>
              <a:rPr lang="en-US" dirty="0" smtClean="0"/>
              <a:t>No. 32 out of context and misconstrues Hamilton’s language. Hamilton, in fact, argued </a:t>
            </a:r>
            <a:r>
              <a:rPr lang="en-US" i="1" dirty="0" smtClean="0"/>
              <a:t>against </a:t>
            </a:r>
            <a:r>
              <a:rPr lang="en-US" dirty="0" smtClean="0"/>
              <a:t>implied powers in that document.</a:t>
            </a:r>
          </a:p>
          <a:p>
            <a:r>
              <a:rPr lang="en-US" dirty="0" smtClean="0"/>
              <a:t>Bizarre interpretation of the “supremacy clause.” To Story, </a:t>
            </a:r>
            <a:r>
              <a:rPr lang="en-US" i="1" dirty="0" smtClean="0"/>
              <a:t>any</a:t>
            </a:r>
            <a:r>
              <a:rPr lang="en-US" dirty="0" smtClean="0"/>
              <a:t> State law that conflicted with federal law was null and void, even if the federal law was unconstitutional.</a:t>
            </a:r>
          </a:p>
          <a:p>
            <a:r>
              <a:rPr lang="en-US" dirty="0" smtClean="0"/>
              <a:t>Story also insisted the Constitution was open to interpretation based on the written words in the document—in other words the Constitution was and is a living, breathing document. </a:t>
            </a:r>
          </a:p>
          <a:p>
            <a:r>
              <a:rPr lang="en-US" dirty="0" smtClean="0"/>
              <a:t>To Story, “misconstruction” means strict construction.</a:t>
            </a:r>
          </a:p>
          <a:p>
            <a:endParaRPr lang="en-US" dirty="0"/>
          </a:p>
        </p:txBody>
      </p:sp>
      <p:sp>
        <p:nvSpPr>
          <p:cNvPr id="3" name="Title 2"/>
          <p:cNvSpPr>
            <a:spLocks noGrp="1"/>
          </p:cNvSpPr>
          <p:nvPr>
            <p:ph type="title"/>
          </p:nvPr>
        </p:nvSpPr>
        <p:spPr/>
        <p:txBody>
          <a:bodyPr/>
          <a:lstStyle/>
          <a:p>
            <a:pPr algn="ctr"/>
            <a:r>
              <a:rPr lang="en-US" i="1" dirty="0" smtClean="0"/>
              <a:t>The Commentaries</a:t>
            </a:r>
            <a:endParaRPr lang="en-US" i="1" dirty="0"/>
          </a:p>
        </p:txBody>
      </p:sp>
    </p:spTree>
    <p:extLst>
      <p:ext uri="{BB962C8B-B14F-4D97-AF65-F5344CB8AC3E}">
        <p14:creationId xmlns:p14="http://schemas.microsoft.com/office/powerpoint/2010/main" val="1489369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John Taylor of Caroline</a:t>
            </a:r>
          </a:p>
          <a:p>
            <a:r>
              <a:rPr lang="en-US" dirty="0" smtClean="0"/>
              <a:t>Federal “implies a league between sovereign nations, has been so used by all classes of people from the commencement of our political existence down to this day, and is applicable to a nation consolidated under one sovereignty.”</a:t>
            </a:r>
          </a:p>
          <a:p>
            <a:r>
              <a:rPr lang="en-US" dirty="0" smtClean="0"/>
              <a:t>American “states” had meaning, and the Union of 1787 under the Constitution carried the same meaning as the Union as under the Articles of Confederation.</a:t>
            </a:r>
          </a:p>
          <a:p>
            <a:r>
              <a:rPr lang="en-US" dirty="0" smtClean="0"/>
              <a:t>The one people narrative was carried on by skillful “metaphysicians” who aimed “to puzzle mankind in their search after truth.”</a:t>
            </a:r>
          </a:p>
          <a:p>
            <a:r>
              <a:rPr lang="en-US" dirty="0" smtClean="0"/>
              <a:t>“A constitution for America or Americans, would therefore have been similar to a constitution for Utopia or Utopians.”</a:t>
            </a:r>
            <a:endParaRPr lang="en-US" dirty="0"/>
          </a:p>
        </p:txBody>
      </p:sp>
      <p:sp>
        <p:nvSpPr>
          <p:cNvPr id="3" name="Title 2"/>
          <p:cNvSpPr>
            <a:spLocks noGrp="1"/>
          </p:cNvSpPr>
          <p:nvPr>
            <p:ph type="title"/>
          </p:nvPr>
        </p:nvSpPr>
        <p:spPr/>
        <p:txBody>
          <a:bodyPr/>
          <a:lstStyle/>
          <a:p>
            <a:pPr algn="ctr"/>
            <a:r>
              <a:rPr lang="en-US" i="1" dirty="0" smtClean="0"/>
              <a:t>New Views of the Constitution</a:t>
            </a:r>
            <a:endParaRPr lang="en-US" i="1" dirty="0"/>
          </a:p>
        </p:txBody>
      </p:sp>
    </p:spTree>
    <p:extLst>
      <p:ext uri="{BB962C8B-B14F-4D97-AF65-F5344CB8AC3E}">
        <p14:creationId xmlns:p14="http://schemas.microsoft.com/office/powerpoint/2010/main" val="617222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Abel P. Upshur</a:t>
            </a:r>
          </a:p>
          <a:p>
            <a:r>
              <a:rPr lang="en-US" dirty="0" smtClean="0"/>
              <a:t>Attacks Story’s “one people” position with skillful precision.</a:t>
            </a:r>
          </a:p>
          <a:p>
            <a:r>
              <a:rPr lang="en-US" dirty="0" smtClean="0"/>
              <a:t>No common government, treasury, etc.</a:t>
            </a:r>
          </a:p>
          <a:p>
            <a:r>
              <a:rPr lang="en-US" dirty="0" smtClean="0"/>
              <a:t>British dealt with each colony separately.</a:t>
            </a:r>
          </a:p>
          <a:p>
            <a:r>
              <a:rPr lang="en-US" dirty="0" smtClean="0"/>
              <a:t>Congress did not claim any legislative powers; its acts were “resolutions” not laws.</a:t>
            </a:r>
          </a:p>
          <a:p>
            <a:r>
              <a:rPr lang="en-US" dirty="0" smtClean="0"/>
              <a:t>Attack on the American System of Clay (Hamilton) and support for “nullification.”</a:t>
            </a:r>
          </a:p>
          <a:p>
            <a:r>
              <a:rPr lang="en-US" dirty="0" smtClean="0"/>
              <a:t>Upshur concluded the American presidency would become </a:t>
            </a:r>
            <a:r>
              <a:rPr lang="en-US" smtClean="0"/>
              <a:t>a monarchy.</a:t>
            </a:r>
          </a:p>
          <a:p>
            <a:endParaRPr lang="en-US" dirty="0"/>
          </a:p>
        </p:txBody>
      </p:sp>
      <p:sp>
        <p:nvSpPr>
          <p:cNvPr id="3" name="Title 2"/>
          <p:cNvSpPr>
            <a:spLocks noGrp="1"/>
          </p:cNvSpPr>
          <p:nvPr>
            <p:ph type="title"/>
          </p:nvPr>
        </p:nvSpPr>
        <p:spPr/>
        <p:txBody>
          <a:bodyPr>
            <a:normAutofit fontScale="90000"/>
          </a:bodyPr>
          <a:lstStyle/>
          <a:p>
            <a:pPr algn="ctr"/>
            <a:r>
              <a:rPr lang="en-US" i="1" dirty="0" smtClean="0"/>
              <a:t>A Brief Enquiry into the True Nature and Character of Our Federal Government</a:t>
            </a:r>
            <a:endParaRPr lang="en-US" i="1" dirty="0"/>
          </a:p>
        </p:txBody>
      </p:sp>
    </p:spTree>
    <p:extLst>
      <p:ext uri="{BB962C8B-B14F-4D97-AF65-F5344CB8AC3E}">
        <p14:creationId xmlns:p14="http://schemas.microsoft.com/office/powerpoint/2010/main" val="259132114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PWI" val="15"/>
</p:tagLst>
</file>

<file path=ppt/tags/tag2.xml><?xml version="1.0" encoding="utf-8"?>
<p:tagLst xmlns:a="http://schemas.openxmlformats.org/drawingml/2006/main" xmlns:r="http://schemas.openxmlformats.org/officeDocument/2006/relationships" xmlns:p="http://schemas.openxmlformats.org/presentationml/2006/main">
  <p:tag name="SWI" val="1"/>
  <p:tag name="BSN" val="1"/>
  <p:tag name="SVT" val="FALSE"/>
  <p:tag name="NBP" val="1"/>
  <p:tag name="CVB" val="1"/>
  <p:tag name="SPT" val="FALSE"/>
  <p:tag name="CII"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17549</TotalTime>
  <Words>669</Words>
  <Application>Microsoft Office PowerPoint</Application>
  <PresentationFormat>On-screen Show (4:3)</PresentationFormat>
  <Paragraphs>48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Constantia</vt:lpstr>
      <vt:lpstr>Tahoma</vt:lpstr>
      <vt:lpstr>Times New Roman</vt:lpstr>
      <vt:lpstr>Wingdings 2</vt:lpstr>
      <vt:lpstr>Paper</vt:lpstr>
      <vt:lpstr>How Alexander Hamilton Screwed Up America</vt:lpstr>
      <vt:lpstr>Joseph Story</vt:lpstr>
      <vt:lpstr>The Commentaries</vt:lpstr>
      <vt:lpstr>The Commentaries</vt:lpstr>
      <vt:lpstr>The Commentaries</vt:lpstr>
      <vt:lpstr>The Commentaries</vt:lpstr>
      <vt:lpstr>New Views of the Constitution</vt:lpstr>
      <vt:lpstr>A Brief Enquiry into the True Nature and Character of Our Federal Government</vt:lpstr>
    </vt:vector>
  </TitlesOfParts>
  <Company>GENESIS CRUDE OIL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UNITED STATES HISTORY 201</dc:title>
  <dc:creator>Brion</dc:creator>
  <cp:lastModifiedBy>Brion McClanahan</cp:lastModifiedBy>
  <cp:revision>89</cp:revision>
  <dcterms:created xsi:type="dcterms:W3CDTF">2004-02-23T22:19:17Z</dcterms:created>
  <dcterms:modified xsi:type="dcterms:W3CDTF">2017-08-31T16:59:22Z</dcterms:modified>
</cp:coreProperties>
</file>