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58"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endParaRPr lang="en-US" altLang="en-US"/>
          </a:p>
        </p:txBody>
      </p:sp>
      <p:sp>
        <p:nvSpPr>
          <p:cNvPr id="16" name="Slide Number Placeholder 15"/>
          <p:cNvSpPr>
            <a:spLocks noGrp="1"/>
          </p:cNvSpPr>
          <p:nvPr>
            <p:ph type="sldNum" sz="quarter" idx="11"/>
          </p:nvPr>
        </p:nvSpPr>
        <p:spPr/>
        <p:txBody>
          <a:bodyPr/>
          <a:lstStyle/>
          <a:p>
            <a:fld id="{CCF4A9B0-37CF-4F2E-B1ED-6F7F08CB816B}" type="slidenum">
              <a:rPr lang="en-US" altLang="en-US" smtClean="0"/>
              <a:pPr/>
              <a:t>‹#›</a:t>
            </a:fld>
            <a:endParaRPr lang="en-US" altLang="en-US"/>
          </a:p>
        </p:txBody>
      </p:sp>
      <p:sp>
        <p:nvSpPr>
          <p:cNvPr id="17" name="Footer Placeholder 16"/>
          <p:cNvSpPr>
            <a:spLocks noGrp="1"/>
          </p:cNvSpPr>
          <p:nvPr>
            <p:ph type="ftr" sz="quarter" idx="12"/>
          </p:nvPr>
        </p:nvSpPr>
        <p:spPr/>
        <p:txBody>
          <a:bodyPr/>
          <a:lstStyle/>
          <a:p>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8FEAFEB-BB50-4411-A2AE-2173BADB6B22}"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7C65029-4A01-4292-AC34-D60A31CC6F56}"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endParaRPr lang="en-US" altLang="en-US"/>
          </a:p>
        </p:txBody>
      </p:sp>
      <p:sp>
        <p:nvSpPr>
          <p:cNvPr id="15" name="Slide Number Placeholder 14"/>
          <p:cNvSpPr>
            <a:spLocks noGrp="1"/>
          </p:cNvSpPr>
          <p:nvPr>
            <p:ph type="sldNum" sz="quarter" idx="15"/>
          </p:nvPr>
        </p:nvSpPr>
        <p:spPr/>
        <p:txBody>
          <a:bodyPr/>
          <a:lstStyle>
            <a:lvl1pPr algn="ctr">
              <a:defRPr/>
            </a:lvl1pPr>
          </a:lstStyle>
          <a:p>
            <a:fld id="{4985B188-6E23-4AFE-A77F-0AF7C413EE9A}" type="slidenum">
              <a:rPr lang="en-US" altLang="en-US" smtClean="0"/>
              <a:pPr/>
              <a:t>‹#›</a:t>
            </a:fld>
            <a:endParaRPr lang="en-US" altLang="en-US"/>
          </a:p>
        </p:txBody>
      </p:sp>
      <p:sp>
        <p:nvSpPr>
          <p:cNvPr id="16" name="Footer Placeholder 15"/>
          <p:cNvSpPr>
            <a:spLocks noGrp="1"/>
          </p:cNvSpPr>
          <p:nvPr>
            <p:ph type="ftr" sz="quarter" idx="16"/>
          </p:nvPr>
        </p:nvSpPr>
        <p:spPr/>
        <p:txBody>
          <a:bodyPr/>
          <a:lstStyle/>
          <a:p>
            <a:endParaRPr lang="en-US" alt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05DDEA0-0134-4E2C-930B-71849FF49D56}" type="slidenum">
              <a:rPr lang="en-US" altLang="en-US" smtClean="0"/>
              <a:pPr/>
              <a:t>‹#›</a:t>
            </a:fld>
            <a:endParaRPr lang="en-US" alt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DDCB6306-B3EE-4144-A17E-19D3363FB63F}"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0E7D99CF-9CED-46BF-98F8-FF9B6B995FA9}" type="slidenum">
              <a:rPr lang="en-US" altLang="en-US" smtClean="0"/>
              <a:pPr/>
              <a:t>‹#›</a:t>
            </a:fld>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7" name="Date Placeholder 6"/>
          <p:cNvSpPr>
            <a:spLocks noGrp="1"/>
          </p:cNvSpPr>
          <p:nvPr>
            <p:ph type="dt" sz="half" idx="10"/>
          </p:nvPr>
        </p:nvSpPr>
        <p:spPr/>
        <p:txBody>
          <a:bodyPr/>
          <a:lstStyle/>
          <a:p>
            <a:endParaRPr lang="en-US" alt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917BBF3-7708-4AA9-A4AE-292918FCF3BC}" type="slidenum">
              <a:rPr lang="en-US" altLang="en-US" smtClean="0"/>
              <a:pPr/>
              <a:t>‹#›</a:t>
            </a:fld>
            <a:endParaRPr lang="en-US" alt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10B7E5BF-130D-4A20-B1F0-1EA7AD8CF23F}"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endParaRPr lang="en-US" altLang="en-US"/>
          </a:p>
        </p:txBody>
      </p:sp>
      <p:sp>
        <p:nvSpPr>
          <p:cNvPr id="9" name="Slide Number Placeholder 8"/>
          <p:cNvSpPr>
            <a:spLocks noGrp="1"/>
          </p:cNvSpPr>
          <p:nvPr>
            <p:ph type="sldNum" sz="quarter" idx="15"/>
          </p:nvPr>
        </p:nvSpPr>
        <p:spPr/>
        <p:txBody>
          <a:bodyPr/>
          <a:lstStyle/>
          <a:p>
            <a:fld id="{B4585849-12D4-48E2-A2F1-F112AA6C7F8C}" type="slidenum">
              <a:rPr lang="en-US" altLang="en-US" smtClean="0"/>
              <a:pPr/>
              <a:t>‹#›</a:t>
            </a:fld>
            <a:endParaRPr lang="en-US" altLang="en-US"/>
          </a:p>
        </p:txBody>
      </p:sp>
      <p:sp>
        <p:nvSpPr>
          <p:cNvPr id="10" name="Footer Placeholder 9"/>
          <p:cNvSpPr>
            <a:spLocks noGrp="1"/>
          </p:cNvSpPr>
          <p:nvPr>
            <p:ph type="ftr" sz="quarter" idx="16"/>
          </p:nvPr>
        </p:nvSpPr>
        <p:spPr/>
        <p:txBody>
          <a:bodyPr/>
          <a:lstStyle/>
          <a:p>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endParaRPr lang="en-US" altLang="en-US"/>
          </a:p>
        </p:txBody>
      </p:sp>
      <p:sp>
        <p:nvSpPr>
          <p:cNvPr id="9" name="Slide Number Placeholder 8"/>
          <p:cNvSpPr>
            <a:spLocks noGrp="1"/>
          </p:cNvSpPr>
          <p:nvPr>
            <p:ph type="sldNum" sz="quarter" idx="11"/>
          </p:nvPr>
        </p:nvSpPr>
        <p:spPr/>
        <p:txBody>
          <a:bodyPr/>
          <a:lstStyle/>
          <a:p>
            <a:fld id="{94144A8C-FEA0-46D3-B788-0248FD5E124F}" type="slidenum">
              <a:rPr lang="en-US" altLang="en-US" smtClean="0"/>
              <a:pPr/>
              <a:t>‹#›</a:t>
            </a:fld>
            <a:endParaRPr lang="en-US" altLang="en-US"/>
          </a:p>
        </p:txBody>
      </p:sp>
      <p:sp>
        <p:nvSpPr>
          <p:cNvPr id="10" name="Footer Placeholder 9"/>
          <p:cNvSpPr>
            <a:spLocks noGrp="1"/>
          </p:cNvSpPr>
          <p:nvPr>
            <p:ph type="ftr" sz="quarter" idx="12"/>
          </p:nvPr>
        </p:nvSpPr>
        <p:spPr/>
        <p:txBody>
          <a:bodyPr/>
          <a:lstStyle/>
          <a:p>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endParaRPr lang="en-US" alt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lt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240C251-C4D5-4537-ABBF-29E68DDEDF94}" type="slidenum">
              <a:rPr lang="en-US" altLang="en-US" smtClean="0"/>
              <a:pPr/>
              <a:t>‹#›</a:t>
            </a:fld>
            <a:endParaRPr lang="en-US" alt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p:txBody>
          <a:bodyPr/>
          <a:lstStyle/>
          <a:p>
            <a:r>
              <a:rPr lang="en-US" altLang="en-US" sz="2800" dirty="0" smtClean="0"/>
              <a:t>Presentation 10</a:t>
            </a:r>
            <a:endParaRPr lang="en-US" altLang="en-US" sz="2800" dirty="0"/>
          </a:p>
          <a:p>
            <a:r>
              <a:rPr lang="en-US" altLang="en-US" sz="2800" dirty="0" smtClean="0"/>
              <a:t>The </a:t>
            </a:r>
            <a:r>
              <a:rPr lang="en-US" altLang="en-US" sz="2800" smtClean="0"/>
              <a:t>Marshall Court and the States</a:t>
            </a:r>
            <a:endParaRPr lang="en-US" altLang="en-US" sz="2800" dirty="0"/>
          </a:p>
        </p:txBody>
      </p:sp>
      <p:sp>
        <p:nvSpPr>
          <p:cNvPr id="2050" name="Rectangle 2"/>
          <p:cNvSpPr>
            <a:spLocks noGrp="1" noChangeArrowheads="1"/>
          </p:cNvSpPr>
          <p:nvPr>
            <p:ph type="ctrTitle"/>
          </p:nvPr>
        </p:nvSpPr>
        <p:spPr/>
        <p:txBody>
          <a:bodyPr/>
          <a:lstStyle/>
          <a:p>
            <a:r>
              <a:rPr lang="en-US" altLang="en-US" dirty="0" smtClean="0">
                <a:latin typeface="Times New Roman" pitchFamily="18" charset="0"/>
              </a:rPr>
              <a:t>How Alexander Hamilton Screwed Up America</a:t>
            </a:r>
            <a:endParaRPr lang="en-US" altLang="en-US" dirty="0">
              <a:latin typeface="Times New Roman" pitchFamily="18" charset="0"/>
            </a:endParaRP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original Constitution died in the First Congress.</a:t>
            </a:r>
          </a:p>
          <a:p>
            <a:r>
              <a:rPr lang="en-US" dirty="0" smtClean="0"/>
              <a:t>Section 25 allowed for direct appeal of state court decisions to the SCOTUS under a writ of error if a case could be made that the state law in question violated the U.S. Constitution.</a:t>
            </a:r>
          </a:p>
          <a:p>
            <a:r>
              <a:rPr lang="en-US" dirty="0" smtClean="0"/>
              <a:t>This did more to undermine the States than virtually anything else in American history.</a:t>
            </a:r>
          </a:p>
          <a:p>
            <a:r>
              <a:rPr lang="en-US" i="1" dirty="0" smtClean="0"/>
              <a:t>Martin vs. Hunter’s Lessee </a:t>
            </a:r>
            <a:r>
              <a:rPr lang="en-US" dirty="0" smtClean="0"/>
              <a:t>1816</a:t>
            </a:r>
          </a:p>
          <a:p>
            <a:r>
              <a:rPr lang="en-US" i="1" dirty="0" smtClean="0"/>
              <a:t>Cohens v. Virginia</a:t>
            </a:r>
            <a:r>
              <a:rPr lang="en-US" dirty="0" smtClean="0"/>
              <a:t> 1821</a:t>
            </a:r>
            <a:endParaRPr lang="en-US" i="1" dirty="0"/>
          </a:p>
        </p:txBody>
      </p:sp>
      <p:sp>
        <p:nvSpPr>
          <p:cNvPr id="3" name="Title 2"/>
          <p:cNvSpPr>
            <a:spLocks noGrp="1"/>
          </p:cNvSpPr>
          <p:nvPr>
            <p:ph type="title"/>
          </p:nvPr>
        </p:nvSpPr>
        <p:spPr/>
        <p:txBody>
          <a:bodyPr/>
          <a:lstStyle/>
          <a:p>
            <a:pPr algn="ctr"/>
            <a:r>
              <a:rPr lang="en-US" dirty="0" smtClean="0"/>
              <a:t>Judiciary Act of 1789</a:t>
            </a:r>
            <a:endParaRPr lang="en-US" dirty="0"/>
          </a:p>
        </p:txBody>
      </p:sp>
    </p:spTree>
    <p:extLst>
      <p:ext uri="{BB962C8B-B14F-4D97-AF65-F5344CB8AC3E}">
        <p14:creationId xmlns:p14="http://schemas.microsoft.com/office/powerpoint/2010/main" val="3792081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953000"/>
          </a:xfrm>
        </p:spPr>
        <p:txBody>
          <a:bodyPr>
            <a:normAutofit fontScale="85000" lnSpcReduction="10000"/>
          </a:bodyPr>
          <a:lstStyle/>
          <a:p>
            <a:r>
              <a:rPr lang="en-US" dirty="0" smtClean="0"/>
              <a:t>Confiscation of the Fairfax estate after the American War for Independence; VA now owned the property.</a:t>
            </a:r>
          </a:p>
          <a:p>
            <a:r>
              <a:rPr lang="en-US" dirty="0" smtClean="0"/>
              <a:t>David Hunter filed suit to legally oust Denny Fairfax; Treaty of Paris complicated the issue.</a:t>
            </a:r>
          </a:p>
          <a:p>
            <a:r>
              <a:rPr lang="en-US" dirty="0" smtClean="0"/>
              <a:t>Loyalist property had to be returned and protected by American law; Jay’s Treaty of 1794 reaffirmed the Treaty of Paris of 1783.</a:t>
            </a:r>
          </a:p>
          <a:p>
            <a:r>
              <a:rPr lang="en-US" dirty="0" smtClean="0"/>
              <a:t>Joseph Story sides with Denny Fairfax in 1813 case of </a:t>
            </a:r>
            <a:r>
              <a:rPr lang="en-US" i="1" dirty="0" smtClean="0"/>
              <a:t>Fairfax’s Devisee v. Hunter’s Lessee</a:t>
            </a:r>
            <a:r>
              <a:rPr lang="en-US" dirty="0" smtClean="0"/>
              <a:t>; Supremacy Clause interpretation.</a:t>
            </a:r>
          </a:p>
          <a:p>
            <a:r>
              <a:rPr lang="en-US" dirty="0" smtClean="0"/>
              <a:t>VA Court of Appeals ignores the ruling and invalidates both a federal court decision and Section 25 of the Judiciary Act.</a:t>
            </a:r>
          </a:p>
          <a:p>
            <a:r>
              <a:rPr lang="en-US" dirty="0" smtClean="0"/>
              <a:t>State and federal courts are equal sovereignties; “The courts of the United States, belonging to one sovereignty, cannot be appellate courts in relation to the state courts, which belong to a different sovereignty.”</a:t>
            </a:r>
            <a:endParaRPr lang="en-US" dirty="0"/>
          </a:p>
        </p:txBody>
      </p:sp>
      <p:sp>
        <p:nvSpPr>
          <p:cNvPr id="3" name="Title 2"/>
          <p:cNvSpPr>
            <a:spLocks noGrp="1"/>
          </p:cNvSpPr>
          <p:nvPr>
            <p:ph type="title"/>
          </p:nvPr>
        </p:nvSpPr>
        <p:spPr/>
        <p:txBody>
          <a:bodyPr/>
          <a:lstStyle/>
          <a:p>
            <a:pPr algn="ctr"/>
            <a:r>
              <a:rPr lang="en-US" i="1" dirty="0" smtClean="0"/>
              <a:t>Martin vs. Hunter’s Lessee </a:t>
            </a:r>
            <a:r>
              <a:rPr lang="en-US" dirty="0" smtClean="0"/>
              <a:t>1816</a:t>
            </a:r>
            <a:endParaRPr lang="en-US" dirty="0"/>
          </a:p>
        </p:txBody>
      </p:sp>
    </p:spTree>
    <p:extLst>
      <p:ext uri="{BB962C8B-B14F-4D97-AF65-F5344CB8AC3E}">
        <p14:creationId xmlns:p14="http://schemas.microsoft.com/office/powerpoint/2010/main" val="3338350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Walter Jones argues for the U.S. in the 1816 case that the state courts were inferior to the federal court system.</a:t>
            </a:r>
          </a:p>
          <a:p>
            <a:r>
              <a:rPr lang="en-US" dirty="0" smtClean="0"/>
              <a:t>Samuel Dexter of MA (erstwhile New England secessionist) called the Judiciary Act unconstitutional because it enlarged the powers of the federal government beyond what was intended.</a:t>
            </a:r>
          </a:p>
          <a:p>
            <a:r>
              <a:rPr lang="en-US" dirty="0" smtClean="0"/>
              <a:t>Marshall recuses himself from the case so the majority opinion was written by Joseph Story, though rumors swirled that Marshall wrote it and gave it to Story to deliver.</a:t>
            </a:r>
          </a:p>
          <a:p>
            <a:endParaRPr lang="en-US" dirty="0"/>
          </a:p>
        </p:txBody>
      </p:sp>
      <p:sp>
        <p:nvSpPr>
          <p:cNvPr id="3" name="Title 2"/>
          <p:cNvSpPr>
            <a:spLocks noGrp="1"/>
          </p:cNvSpPr>
          <p:nvPr>
            <p:ph type="title"/>
          </p:nvPr>
        </p:nvSpPr>
        <p:spPr/>
        <p:txBody>
          <a:bodyPr/>
          <a:lstStyle/>
          <a:p>
            <a:pPr algn="ctr"/>
            <a:r>
              <a:rPr lang="en-US" i="1" dirty="0" smtClean="0"/>
              <a:t>Martin v. Hunter’s Lessee </a:t>
            </a:r>
            <a:r>
              <a:rPr lang="en-US" dirty="0" smtClean="0"/>
              <a:t>1816</a:t>
            </a:r>
            <a:endParaRPr lang="en-US" dirty="0"/>
          </a:p>
        </p:txBody>
      </p:sp>
    </p:spTree>
    <p:extLst>
      <p:ext uri="{BB962C8B-B14F-4D97-AF65-F5344CB8AC3E}">
        <p14:creationId xmlns:p14="http://schemas.microsoft.com/office/powerpoint/2010/main" val="3169449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Story’s decision: “The constitution of the United States was ordained and established, not by the states in their sovereign capacities, but emphatically, as the preamble of the constitution declares, by ‘the people of the United States.’”</a:t>
            </a:r>
          </a:p>
          <a:p>
            <a:r>
              <a:rPr lang="en-US" dirty="0" smtClean="0"/>
              <a:t>Textual understanding of the Constitution, not original.</a:t>
            </a:r>
          </a:p>
          <a:p>
            <a:r>
              <a:rPr lang="en-US" dirty="0" smtClean="0"/>
              <a:t>State courts had to abide by federal court decisions and federal law because of the necessity of “uniformity.” Only the SCOTUS could decide what laws were unconstitutional.</a:t>
            </a:r>
          </a:p>
          <a:p>
            <a:r>
              <a:rPr lang="en-US" dirty="0" smtClean="0"/>
              <a:t>Enlargement of the “supremacy clause.”</a:t>
            </a:r>
          </a:p>
          <a:p>
            <a:r>
              <a:rPr lang="en-US" dirty="0" smtClean="0"/>
              <a:t>Story wrote in 1830: The decision “decided the very important question of the </a:t>
            </a:r>
            <a:r>
              <a:rPr lang="en-US" i="1" dirty="0" smtClean="0"/>
              <a:t>right</a:t>
            </a:r>
            <a:r>
              <a:rPr lang="en-US" dirty="0" smtClean="0"/>
              <a:t> of Congress to give the Supreme Court </a:t>
            </a:r>
            <a:r>
              <a:rPr lang="en-US" i="1" dirty="0" smtClean="0"/>
              <a:t>appellate</a:t>
            </a:r>
            <a:r>
              <a:rPr lang="en-US" dirty="0" smtClean="0"/>
              <a:t> jurisdiction over the decisions of </a:t>
            </a:r>
            <a:r>
              <a:rPr lang="en-US" i="1" dirty="0" smtClean="0"/>
              <a:t>State </a:t>
            </a:r>
            <a:r>
              <a:rPr lang="en-US" dirty="0" smtClean="0"/>
              <a:t>Courts on constitutional questions….On this decision…rests the whole value and efficacy of our control over the State Courts in their Constitutional decisions. It is </a:t>
            </a:r>
            <a:r>
              <a:rPr lang="en-US" i="1" dirty="0" smtClean="0"/>
              <a:t>vital</a:t>
            </a:r>
            <a:r>
              <a:rPr lang="en-US" dirty="0" smtClean="0"/>
              <a:t> to the government.”</a:t>
            </a:r>
            <a:endParaRPr lang="en-US" dirty="0"/>
          </a:p>
        </p:txBody>
      </p:sp>
      <p:sp>
        <p:nvSpPr>
          <p:cNvPr id="3" name="Title 2"/>
          <p:cNvSpPr>
            <a:spLocks noGrp="1"/>
          </p:cNvSpPr>
          <p:nvPr>
            <p:ph type="title"/>
          </p:nvPr>
        </p:nvSpPr>
        <p:spPr/>
        <p:txBody>
          <a:bodyPr/>
          <a:lstStyle/>
          <a:p>
            <a:pPr algn="ctr"/>
            <a:r>
              <a:rPr lang="en-US" i="1" dirty="0" smtClean="0"/>
              <a:t>Martin v. Hunter’s Lessee </a:t>
            </a:r>
            <a:r>
              <a:rPr lang="en-US" dirty="0" smtClean="0"/>
              <a:t>1816</a:t>
            </a:r>
            <a:endParaRPr lang="en-US" dirty="0"/>
          </a:p>
        </p:txBody>
      </p:sp>
    </p:spTree>
    <p:extLst>
      <p:ext uri="{BB962C8B-B14F-4D97-AF65-F5344CB8AC3E}">
        <p14:creationId xmlns:p14="http://schemas.microsoft.com/office/powerpoint/2010/main" val="4206462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Two MD citizens (brothers) arrested for illegally selling DC lottery tickets in VA.</a:t>
            </a:r>
          </a:p>
          <a:p>
            <a:r>
              <a:rPr lang="en-US" dirty="0" smtClean="0"/>
              <a:t>Lower VA court finds them guilty of breaking VA law and slaps them with a fine.</a:t>
            </a:r>
          </a:p>
          <a:p>
            <a:r>
              <a:rPr lang="en-US" dirty="0" smtClean="0"/>
              <a:t>VA law prohibited appealing this case to a higher court, thus keeping it out of federal court and away from Section 25 of the Judiciary Act.</a:t>
            </a:r>
          </a:p>
          <a:p>
            <a:r>
              <a:rPr lang="en-US" dirty="0" smtClean="0"/>
              <a:t>Cohens’ team takes the extraordinary step of simply appealing directly to federal court.</a:t>
            </a:r>
          </a:p>
          <a:p>
            <a:r>
              <a:rPr lang="en-US" dirty="0" smtClean="0"/>
              <a:t>Could it do this? And was the lottery legal in VA?</a:t>
            </a:r>
            <a:endParaRPr lang="en-US" dirty="0"/>
          </a:p>
        </p:txBody>
      </p:sp>
      <p:sp>
        <p:nvSpPr>
          <p:cNvPr id="3" name="Title 2"/>
          <p:cNvSpPr>
            <a:spLocks noGrp="1"/>
          </p:cNvSpPr>
          <p:nvPr>
            <p:ph type="title"/>
          </p:nvPr>
        </p:nvSpPr>
        <p:spPr/>
        <p:txBody>
          <a:bodyPr/>
          <a:lstStyle/>
          <a:p>
            <a:pPr algn="ctr"/>
            <a:r>
              <a:rPr lang="en-US" i="1" dirty="0" smtClean="0"/>
              <a:t>Cohens v. Virginia </a:t>
            </a:r>
            <a:r>
              <a:rPr lang="en-US" dirty="0" smtClean="0"/>
              <a:t>1821</a:t>
            </a:r>
            <a:endParaRPr lang="en-US" dirty="0"/>
          </a:p>
        </p:txBody>
      </p:sp>
    </p:spTree>
    <p:extLst>
      <p:ext uri="{BB962C8B-B14F-4D97-AF65-F5344CB8AC3E}">
        <p14:creationId xmlns:p14="http://schemas.microsoft.com/office/powerpoint/2010/main" val="1906617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876800"/>
          </a:xfrm>
        </p:spPr>
        <p:txBody>
          <a:bodyPr>
            <a:normAutofit fontScale="77500" lnSpcReduction="20000"/>
          </a:bodyPr>
          <a:lstStyle/>
          <a:p>
            <a:r>
              <a:rPr lang="en-US" dirty="0" smtClean="0"/>
              <a:t>Virginia claims it cannot be sued in federal court without its consent.</a:t>
            </a:r>
          </a:p>
          <a:p>
            <a:r>
              <a:rPr lang="en-US" dirty="0" smtClean="0"/>
              <a:t>Philip P. Barbour and Alexander Smyth appointed defense for the state; told to simply go home if the federal courts took the case citing 11</a:t>
            </a:r>
            <a:r>
              <a:rPr lang="en-US" baseline="30000" dirty="0" smtClean="0"/>
              <a:t>th</a:t>
            </a:r>
            <a:r>
              <a:rPr lang="en-US" dirty="0" smtClean="0"/>
              <a:t> Amendment.</a:t>
            </a:r>
          </a:p>
          <a:p>
            <a:r>
              <a:rPr lang="en-US" dirty="0" smtClean="0"/>
              <a:t>Barbour outlines </a:t>
            </a:r>
            <a:r>
              <a:rPr lang="en-US" i="1" dirty="0" smtClean="0"/>
              <a:t>Federal </a:t>
            </a:r>
            <a:r>
              <a:rPr lang="en-US" dirty="0" smtClean="0"/>
              <a:t>and </a:t>
            </a:r>
            <a:r>
              <a:rPr lang="en-US" i="1" dirty="0" smtClean="0"/>
              <a:t>municipal </a:t>
            </a:r>
            <a:r>
              <a:rPr lang="en-US" dirty="0" smtClean="0"/>
              <a:t>powers.</a:t>
            </a:r>
          </a:p>
          <a:p>
            <a:r>
              <a:rPr lang="en-US" dirty="0" smtClean="0"/>
              <a:t>What does this mean?</a:t>
            </a:r>
          </a:p>
          <a:p>
            <a:r>
              <a:rPr lang="en-US" dirty="0" smtClean="0"/>
              <a:t>Original understanding of the Constitution.</a:t>
            </a:r>
          </a:p>
          <a:p>
            <a:r>
              <a:rPr lang="en-US" dirty="0" smtClean="0"/>
              <a:t>Smyth: “If you correct the errors of the Courts of Virginia, you either make them Courts of the United States, or you make the Supreme Court of the United States a part of the judiciary of Virginia.”</a:t>
            </a:r>
          </a:p>
          <a:p>
            <a:r>
              <a:rPr lang="en-US" dirty="0" smtClean="0"/>
              <a:t>Section 25 of the Judiciary Act unconstitutional according to Barbour and Smyth.</a:t>
            </a:r>
          </a:p>
          <a:p>
            <a:r>
              <a:rPr lang="en-US" dirty="0" smtClean="0"/>
              <a:t>Smyth: “It would degrade the State governments, and </a:t>
            </a:r>
            <a:r>
              <a:rPr lang="en-US" dirty="0" err="1" smtClean="0"/>
              <a:t>devest</a:t>
            </a:r>
            <a:r>
              <a:rPr lang="en-US" dirty="0"/>
              <a:t> </a:t>
            </a:r>
            <a:r>
              <a:rPr lang="en-US" dirty="0" smtClean="0"/>
              <a:t>[sic] them of every pretention to sovereignty, to determine that they cannot punish offenses without their decisions being liable to a re-examination, both as to law and fact, (if Congress please) before the Supreme Court of the United States.</a:t>
            </a:r>
            <a:endParaRPr lang="en-US" dirty="0"/>
          </a:p>
        </p:txBody>
      </p:sp>
      <p:sp>
        <p:nvSpPr>
          <p:cNvPr id="3" name="Title 2"/>
          <p:cNvSpPr>
            <a:spLocks noGrp="1"/>
          </p:cNvSpPr>
          <p:nvPr>
            <p:ph type="title"/>
          </p:nvPr>
        </p:nvSpPr>
        <p:spPr/>
        <p:txBody>
          <a:bodyPr/>
          <a:lstStyle/>
          <a:p>
            <a:pPr algn="ctr"/>
            <a:r>
              <a:rPr lang="en-US" i="1" dirty="0" smtClean="0"/>
              <a:t>Cohens v. Virginia </a:t>
            </a:r>
            <a:r>
              <a:rPr lang="en-US" dirty="0" smtClean="0"/>
              <a:t>1821</a:t>
            </a:r>
            <a:endParaRPr lang="en-US" dirty="0"/>
          </a:p>
        </p:txBody>
      </p:sp>
    </p:spTree>
    <p:extLst>
      <p:ext uri="{BB962C8B-B14F-4D97-AF65-F5344CB8AC3E}">
        <p14:creationId xmlns:p14="http://schemas.microsoft.com/office/powerpoint/2010/main" val="3995697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Marshall’s decision: the “American people” had assigned the role of final referee to the federal courts; false.</a:t>
            </a:r>
          </a:p>
          <a:p>
            <a:r>
              <a:rPr lang="en-US" dirty="0" smtClean="0"/>
              <a:t>Only the whole American people made and therefore can unmake the Constitution, not one state or subgroup of people; false.</a:t>
            </a:r>
          </a:p>
          <a:p>
            <a:r>
              <a:rPr lang="en-US" dirty="0" smtClean="0"/>
              <a:t>Nationalism run amok. </a:t>
            </a:r>
          </a:p>
          <a:p>
            <a:r>
              <a:rPr lang="en-US" dirty="0" smtClean="0"/>
              <a:t>Narrow interpretation of the 11</a:t>
            </a:r>
            <a:r>
              <a:rPr lang="en-US" baseline="30000" dirty="0" smtClean="0"/>
              <a:t>th</a:t>
            </a:r>
            <a:r>
              <a:rPr lang="en-US" dirty="0" smtClean="0"/>
              <a:t> Amendment; VA had to appear in court.</a:t>
            </a:r>
          </a:p>
          <a:p>
            <a:r>
              <a:rPr lang="en-US" dirty="0" smtClean="0"/>
              <a:t>Marshall sided with VA on the issue of the lottery but traveled well outside of the case to wax philosophically about the Constitution.</a:t>
            </a:r>
            <a:endParaRPr lang="en-US" dirty="0"/>
          </a:p>
        </p:txBody>
      </p:sp>
      <p:sp>
        <p:nvSpPr>
          <p:cNvPr id="3" name="Title 2"/>
          <p:cNvSpPr>
            <a:spLocks noGrp="1"/>
          </p:cNvSpPr>
          <p:nvPr>
            <p:ph type="title"/>
          </p:nvPr>
        </p:nvSpPr>
        <p:spPr/>
        <p:txBody>
          <a:bodyPr/>
          <a:lstStyle/>
          <a:p>
            <a:pPr algn="ctr"/>
            <a:r>
              <a:rPr lang="en-US" i="1" dirty="0" smtClean="0"/>
              <a:t>Cohens v. Virginia</a:t>
            </a:r>
            <a:r>
              <a:rPr lang="en-US" dirty="0" smtClean="0"/>
              <a:t> 1821</a:t>
            </a:r>
            <a:endParaRPr lang="en-US" i="1" dirty="0"/>
          </a:p>
        </p:txBody>
      </p:sp>
    </p:spTree>
    <p:extLst>
      <p:ext uri="{BB962C8B-B14F-4D97-AF65-F5344CB8AC3E}">
        <p14:creationId xmlns:p14="http://schemas.microsoft.com/office/powerpoint/2010/main" val="3143219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Spencer Roane’s five essays against the decision in the </a:t>
            </a:r>
            <a:r>
              <a:rPr lang="en-US" i="1" dirty="0" smtClean="0"/>
              <a:t>Richmond Enquirer</a:t>
            </a:r>
            <a:r>
              <a:rPr lang="en-US" dirty="0" smtClean="0"/>
              <a:t>.</a:t>
            </a:r>
          </a:p>
          <a:p>
            <a:r>
              <a:rPr lang="en-US" dirty="0" smtClean="0"/>
              <a:t>A tour de force of originalist political thought.</a:t>
            </a:r>
          </a:p>
          <a:p>
            <a:r>
              <a:rPr lang="en-US" dirty="0" smtClean="0"/>
              <a:t>“all the states in the Union might be demolished by the supreme court. It is just as probable that the government of the United States will usurp more than its due share of power, as that the state will withhold what is due. It is just as probable that unconstitutional laws will be executed to the injury of the states, as that those which are constitutional will be impeded or resisted.”</a:t>
            </a:r>
            <a:endParaRPr lang="en-US" dirty="0"/>
          </a:p>
        </p:txBody>
      </p:sp>
      <p:sp>
        <p:nvSpPr>
          <p:cNvPr id="3" name="Title 2"/>
          <p:cNvSpPr>
            <a:spLocks noGrp="1"/>
          </p:cNvSpPr>
          <p:nvPr>
            <p:ph type="title"/>
          </p:nvPr>
        </p:nvSpPr>
        <p:spPr/>
        <p:txBody>
          <a:bodyPr/>
          <a:lstStyle/>
          <a:p>
            <a:pPr algn="ctr"/>
            <a:r>
              <a:rPr lang="en-US" i="1" dirty="0" smtClean="0"/>
              <a:t>Cohens v. Virginia </a:t>
            </a:r>
            <a:r>
              <a:rPr lang="en-US" dirty="0" smtClean="0"/>
              <a:t>1821</a:t>
            </a:r>
            <a:endParaRPr lang="en-US" i="1" dirty="0"/>
          </a:p>
        </p:txBody>
      </p:sp>
    </p:spTree>
    <p:extLst>
      <p:ext uri="{BB962C8B-B14F-4D97-AF65-F5344CB8AC3E}">
        <p14:creationId xmlns:p14="http://schemas.microsoft.com/office/powerpoint/2010/main" val="117829806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PWI" val="15"/>
</p:tagLst>
</file>

<file path=ppt/tags/tag2.xml><?xml version="1.0" encoding="utf-8"?>
<p:tagLst xmlns:a="http://schemas.openxmlformats.org/drawingml/2006/main" xmlns:r="http://schemas.openxmlformats.org/officeDocument/2006/relationships" xmlns:p="http://schemas.openxmlformats.org/presentationml/2006/main">
  <p:tag name="SWI" val="1"/>
  <p:tag name="BSN" val="1"/>
  <p:tag name="SVT" val="FALSE"/>
  <p:tag name="NBP" val="1"/>
  <p:tag name="CVB" val="1"/>
  <p:tag name="SPT" val="FALSE"/>
  <p:tag name="CII"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17687</TotalTime>
  <Words>951</Words>
  <Application>Microsoft Office PowerPoint</Application>
  <PresentationFormat>On-screen Show (4:3)</PresentationFormat>
  <Paragraphs>51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Constantia</vt:lpstr>
      <vt:lpstr>Tahoma</vt:lpstr>
      <vt:lpstr>Times New Roman</vt:lpstr>
      <vt:lpstr>Wingdings 2</vt:lpstr>
      <vt:lpstr>Paper</vt:lpstr>
      <vt:lpstr>How Alexander Hamilton Screwed Up America</vt:lpstr>
      <vt:lpstr>Judiciary Act of 1789</vt:lpstr>
      <vt:lpstr>Martin vs. Hunter’s Lessee 1816</vt:lpstr>
      <vt:lpstr>Martin v. Hunter’s Lessee 1816</vt:lpstr>
      <vt:lpstr>Martin v. Hunter’s Lessee 1816</vt:lpstr>
      <vt:lpstr>Cohens v. Virginia 1821</vt:lpstr>
      <vt:lpstr>Cohens v. Virginia 1821</vt:lpstr>
      <vt:lpstr>Cohens v. Virginia 1821</vt:lpstr>
      <vt:lpstr>Cohens v. Virginia 1821</vt:lpstr>
    </vt:vector>
  </TitlesOfParts>
  <Company>GENESIS CRUDE OIL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UNITED STATES HISTORY 201</dc:title>
  <dc:creator>Brion</dc:creator>
  <cp:lastModifiedBy>Brion McClanahan</cp:lastModifiedBy>
  <cp:revision>89</cp:revision>
  <dcterms:created xsi:type="dcterms:W3CDTF">2004-02-23T22:19:17Z</dcterms:created>
  <dcterms:modified xsi:type="dcterms:W3CDTF">2017-08-18T17:05:36Z</dcterms:modified>
</cp:coreProperties>
</file>