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custDataLst>
    <p:tags r:id="rId14"/>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39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27AE39-1C0C-448A-96AC-39ECAE72C46B}" type="datetimeFigureOut">
              <a:rPr lang="en-US" smtClean="0"/>
              <a:t>9/2/2017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F34519-01B5-47B1-9D55-A6FF5B51136D}" type="slidenum">
              <a:rPr lang="en-US" smtClean="0"/>
              <a:t>‹#›</a:t>
            </a:fld>
            <a:endParaRPr lang="en-US"/>
          </a:p>
        </p:txBody>
      </p:sp>
    </p:spTree>
    <p:extLst>
      <p:ext uri="{BB962C8B-B14F-4D97-AF65-F5344CB8AC3E}">
        <p14:creationId xmlns:p14="http://schemas.microsoft.com/office/powerpoint/2010/main" val="1780880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1</a:t>
            </a:fld>
            <a:endParaRPr lang="en-US"/>
          </a:p>
        </p:txBody>
      </p:sp>
    </p:spTree>
    <p:extLst>
      <p:ext uri="{BB962C8B-B14F-4D97-AF65-F5344CB8AC3E}">
        <p14:creationId xmlns:p14="http://schemas.microsoft.com/office/powerpoint/2010/main" val="4276448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10</a:t>
            </a:fld>
            <a:endParaRPr lang="en-US"/>
          </a:p>
        </p:txBody>
      </p:sp>
    </p:spTree>
    <p:extLst>
      <p:ext uri="{BB962C8B-B14F-4D97-AF65-F5344CB8AC3E}">
        <p14:creationId xmlns:p14="http://schemas.microsoft.com/office/powerpoint/2010/main" val="3370206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11</a:t>
            </a:fld>
            <a:endParaRPr lang="en-US"/>
          </a:p>
        </p:txBody>
      </p:sp>
    </p:spTree>
    <p:extLst>
      <p:ext uri="{BB962C8B-B14F-4D97-AF65-F5344CB8AC3E}">
        <p14:creationId xmlns:p14="http://schemas.microsoft.com/office/powerpoint/2010/main" val="2551491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2</a:t>
            </a:fld>
            <a:endParaRPr lang="en-US"/>
          </a:p>
        </p:txBody>
      </p:sp>
    </p:spTree>
    <p:extLst>
      <p:ext uri="{BB962C8B-B14F-4D97-AF65-F5344CB8AC3E}">
        <p14:creationId xmlns:p14="http://schemas.microsoft.com/office/powerpoint/2010/main" val="1863473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3</a:t>
            </a:fld>
            <a:endParaRPr lang="en-US"/>
          </a:p>
        </p:txBody>
      </p:sp>
    </p:spTree>
    <p:extLst>
      <p:ext uri="{BB962C8B-B14F-4D97-AF65-F5344CB8AC3E}">
        <p14:creationId xmlns:p14="http://schemas.microsoft.com/office/powerpoint/2010/main" val="537978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4</a:t>
            </a:fld>
            <a:endParaRPr lang="en-US"/>
          </a:p>
        </p:txBody>
      </p:sp>
    </p:spTree>
    <p:extLst>
      <p:ext uri="{BB962C8B-B14F-4D97-AF65-F5344CB8AC3E}">
        <p14:creationId xmlns:p14="http://schemas.microsoft.com/office/powerpoint/2010/main" val="42619851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5</a:t>
            </a:fld>
            <a:endParaRPr lang="en-US"/>
          </a:p>
        </p:txBody>
      </p:sp>
    </p:spTree>
    <p:extLst>
      <p:ext uri="{BB962C8B-B14F-4D97-AF65-F5344CB8AC3E}">
        <p14:creationId xmlns:p14="http://schemas.microsoft.com/office/powerpoint/2010/main" val="4008068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6</a:t>
            </a:fld>
            <a:endParaRPr lang="en-US"/>
          </a:p>
        </p:txBody>
      </p:sp>
    </p:spTree>
    <p:extLst>
      <p:ext uri="{BB962C8B-B14F-4D97-AF65-F5344CB8AC3E}">
        <p14:creationId xmlns:p14="http://schemas.microsoft.com/office/powerpoint/2010/main" val="224462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7</a:t>
            </a:fld>
            <a:endParaRPr lang="en-US"/>
          </a:p>
        </p:txBody>
      </p:sp>
    </p:spTree>
    <p:extLst>
      <p:ext uri="{BB962C8B-B14F-4D97-AF65-F5344CB8AC3E}">
        <p14:creationId xmlns:p14="http://schemas.microsoft.com/office/powerpoint/2010/main" val="1931907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8</a:t>
            </a:fld>
            <a:endParaRPr lang="en-US"/>
          </a:p>
        </p:txBody>
      </p:sp>
    </p:spTree>
    <p:extLst>
      <p:ext uri="{BB962C8B-B14F-4D97-AF65-F5344CB8AC3E}">
        <p14:creationId xmlns:p14="http://schemas.microsoft.com/office/powerpoint/2010/main" val="156395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F34519-01B5-47B1-9D55-A6FF5B51136D}" type="slidenum">
              <a:rPr lang="en-US" smtClean="0"/>
              <a:t>9</a:t>
            </a:fld>
            <a:endParaRPr lang="en-US"/>
          </a:p>
        </p:txBody>
      </p:sp>
    </p:spTree>
    <p:extLst>
      <p:ext uri="{BB962C8B-B14F-4D97-AF65-F5344CB8AC3E}">
        <p14:creationId xmlns:p14="http://schemas.microsoft.com/office/powerpoint/2010/main" val="627930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ltLang="en-US"/>
          </a:p>
        </p:txBody>
      </p:sp>
      <p:sp>
        <p:nvSpPr>
          <p:cNvPr id="16" name="Slide Number Placeholder 15"/>
          <p:cNvSpPr>
            <a:spLocks noGrp="1"/>
          </p:cNvSpPr>
          <p:nvPr>
            <p:ph type="sldNum" sz="quarter" idx="11"/>
          </p:nvPr>
        </p:nvSpPr>
        <p:spPr/>
        <p:txBody>
          <a:bodyPr/>
          <a:lstStyle/>
          <a:p>
            <a:fld id="{CCF4A9B0-37CF-4F2E-B1ED-6F7F08CB816B}" type="slidenum">
              <a:rPr lang="en-US" altLang="en-US" smtClean="0"/>
              <a:pPr/>
              <a:t>‹#›</a:t>
            </a:fld>
            <a:endParaRPr lang="en-US" altLang="en-US"/>
          </a:p>
        </p:txBody>
      </p:sp>
      <p:sp>
        <p:nvSpPr>
          <p:cNvPr id="17" name="Footer Placeholder 16"/>
          <p:cNvSpPr>
            <a:spLocks noGrp="1"/>
          </p:cNvSpPr>
          <p:nvPr>
            <p:ph type="ftr" sz="quarter" idx="12"/>
          </p:nvPr>
        </p:nvSpPr>
        <p:spPr/>
        <p:txBody>
          <a:body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8FEAFEB-BB50-4411-A2AE-2173BADB6B22}"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7C65029-4A01-4292-AC34-D60A31CC6F56}"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endParaRPr lang="en-US" altLang="en-US"/>
          </a:p>
        </p:txBody>
      </p:sp>
      <p:sp>
        <p:nvSpPr>
          <p:cNvPr id="15" name="Slide Number Placeholder 14"/>
          <p:cNvSpPr>
            <a:spLocks noGrp="1"/>
          </p:cNvSpPr>
          <p:nvPr>
            <p:ph type="sldNum" sz="quarter" idx="15"/>
          </p:nvPr>
        </p:nvSpPr>
        <p:spPr/>
        <p:txBody>
          <a:bodyPr/>
          <a:lstStyle>
            <a:lvl1pPr algn="ctr">
              <a:defRPr/>
            </a:lvl1pPr>
          </a:lstStyle>
          <a:p>
            <a:fld id="{4985B188-6E23-4AFE-A77F-0AF7C413EE9A}" type="slidenum">
              <a:rPr lang="en-US" altLang="en-US" smtClean="0"/>
              <a:pPr/>
              <a:t>‹#›</a:t>
            </a:fld>
            <a:endParaRPr lang="en-US" altLang="en-US"/>
          </a:p>
        </p:txBody>
      </p:sp>
      <p:sp>
        <p:nvSpPr>
          <p:cNvPr id="16" name="Footer Placeholder 15"/>
          <p:cNvSpPr>
            <a:spLocks noGrp="1"/>
          </p:cNvSpPr>
          <p:nvPr>
            <p:ph type="ftr" sz="quarter" idx="16"/>
          </p:nvPr>
        </p:nvSpPr>
        <p:spPr/>
        <p:txBody>
          <a:bodyPr/>
          <a:lstStyle/>
          <a:p>
            <a:endParaRPr lang="en-US" alt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5DDEA0-0134-4E2C-930B-71849FF49D56}" type="slidenum">
              <a:rPr lang="en-US" altLang="en-US" smtClean="0"/>
              <a:pPr/>
              <a:t>‹#›</a:t>
            </a:fld>
            <a:endParaRPr lang="en-US" alt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DCB6306-B3EE-4144-A17E-19D3363FB63F}"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E7D99CF-9CED-46BF-98F8-FF9B6B995FA9}" type="slidenum">
              <a:rPr lang="en-US" altLang="en-US" smtClean="0"/>
              <a:pPr/>
              <a:t>‹#›</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7" name="Date Placeholder 6"/>
          <p:cNvSpPr>
            <a:spLocks noGrp="1"/>
          </p:cNvSpPr>
          <p:nvPr>
            <p:ph type="dt" sz="half" idx="10"/>
          </p:nvPr>
        </p:nvSpPr>
        <p:spPr/>
        <p:txBody>
          <a:bodyPr/>
          <a:lstStyle/>
          <a:p>
            <a:endParaRPr lang="en-US" alt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917BBF3-7708-4AA9-A4AE-292918FCF3BC}"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0B7E5BF-130D-4A20-B1F0-1EA7AD8CF23F}"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endParaRPr lang="en-US" altLang="en-US"/>
          </a:p>
        </p:txBody>
      </p:sp>
      <p:sp>
        <p:nvSpPr>
          <p:cNvPr id="9" name="Slide Number Placeholder 8"/>
          <p:cNvSpPr>
            <a:spLocks noGrp="1"/>
          </p:cNvSpPr>
          <p:nvPr>
            <p:ph type="sldNum" sz="quarter" idx="15"/>
          </p:nvPr>
        </p:nvSpPr>
        <p:spPr/>
        <p:txBody>
          <a:bodyPr/>
          <a:lstStyle/>
          <a:p>
            <a:fld id="{B4585849-12D4-48E2-A2F1-F112AA6C7F8C}" type="slidenum">
              <a:rPr lang="en-US" altLang="en-US" smtClean="0"/>
              <a:pPr/>
              <a:t>‹#›</a:t>
            </a:fld>
            <a:endParaRPr lang="en-US" altLang="en-US"/>
          </a:p>
        </p:txBody>
      </p:sp>
      <p:sp>
        <p:nvSpPr>
          <p:cNvPr id="10" name="Footer Placeholder 9"/>
          <p:cNvSpPr>
            <a:spLocks noGrp="1"/>
          </p:cNvSpPr>
          <p:nvPr>
            <p:ph type="ftr" sz="quarter" idx="16"/>
          </p:nvPr>
        </p:nvSpPr>
        <p:spPr/>
        <p:txBody>
          <a:bodyPr/>
          <a:lstStyle/>
          <a:p>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endParaRPr lang="en-US" altLang="en-US"/>
          </a:p>
        </p:txBody>
      </p:sp>
      <p:sp>
        <p:nvSpPr>
          <p:cNvPr id="9" name="Slide Number Placeholder 8"/>
          <p:cNvSpPr>
            <a:spLocks noGrp="1"/>
          </p:cNvSpPr>
          <p:nvPr>
            <p:ph type="sldNum" sz="quarter" idx="11"/>
          </p:nvPr>
        </p:nvSpPr>
        <p:spPr/>
        <p:txBody>
          <a:bodyPr/>
          <a:lstStyle/>
          <a:p>
            <a:fld id="{94144A8C-FEA0-46D3-B788-0248FD5E124F}" type="slidenum">
              <a:rPr lang="en-US" altLang="en-US" smtClean="0"/>
              <a:pPr/>
              <a:t>‹#›</a:t>
            </a:fld>
            <a:endParaRPr lang="en-US" altLang="en-US"/>
          </a:p>
        </p:txBody>
      </p:sp>
      <p:sp>
        <p:nvSpPr>
          <p:cNvPr id="10" name="Footer Placeholder 9"/>
          <p:cNvSpPr>
            <a:spLocks noGrp="1"/>
          </p:cNvSpPr>
          <p:nvPr>
            <p:ph type="ftr" sz="quarter" idx="12"/>
          </p:nvPr>
        </p:nvSpPr>
        <p:spPr/>
        <p:txBody>
          <a:bodyPr/>
          <a:lstStyle/>
          <a:p>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lt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40C251-C4D5-4537-ABBF-29E68DDEDF94}" type="slidenum">
              <a:rPr lang="en-US" altLang="en-US" smtClean="0"/>
              <a:pPr/>
              <a:t>‹#›</a:t>
            </a:fld>
            <a:endParaRPr lang="en-US" alt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ltLang="en-US" sz="2800" dirty="0" smtClean="0"/>
              <a:t>Presentation </a:t>
            </a:r>
            <a:r>
              <a:rPr lang="en-US" altLang="en-US" sz="2800" dirty="0"/>
              <a:t>9</a:t>
            </a:r>
          </a:p>
          <a:p>
            <a:r>
              <a:rPr lang="en-US" altLang="en-US" sz="2800" dirty="0" smtClean="0"/>
              <a:t>Marshall </a:t>
            </a:r>
            <a:r>
              <a:rPr lang="en-US" altLang="en-US" sz="2800" smtClean="0"/>
              <a:t>Codifies Implied Powers</a:t>
            </a:r>
            <a:endParaRPr lang="en-US" altLang="en-US" sz="2800" dirty="0"/>
          </a:p>
        </p:txBody>
      </p:sp>
      <p:sp>
        <p:nvSpPr>
          <p:cNvPr id="2050" name="Rectangle 2"/>
          <p:cNvSpPr>
            <a:spLocks noGrp="1" noChangeArrowheads="1"/>
          </p:cNvSpPr>
          <p:nvPr>
            <p:ph type="ctrTitle"/>
          </p:nvPr>
        </p:nvSpPr>
        <p:spPr/>
        <p:txBody>
          <a:bodyPr/>
          <a:lstStyle/>
          <a:p>
            <a:r>
              <a:rPr lang="en-US" altLang="en-US" dirty="0" smtClean="0">
                <a:latin typeface="Times New Roman" pitchFamily="18" charset="0"/>
              </a:rPr>
              <a:t>How Alexander Hamilton Screwed Up America</a:t>
            </a:r>
            <a:endParaRPr lang="en-US" altLang="en-US" dirty="0">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William </a:t>
            </a:r>
            <a:r>
              <a:rPr lang="en-US" dirty="0" err="1" smtClean="0"/>
              <a:t>Brockenbrough</a:t>
            </a:r>
            <a:r>
              <a:rPr lang="en-US" dirty="0"/>
              <a:t> </a:t>
            </a:r>
            <a:r>
              <a:rPr lang="en-US" dirty="0" smtClean="0"/>
              <a:t>and Spencer Roane</a:t>
            </a:r>
          </a:p>
          <a:p>
            <a:r>
              <a:rPr lang="en-US" dirty="0" smtClean="0"/>
              <a:t>Published essays in Thomas Ritchie’s </a:t>
            </a:r>
            <a:r>
              <a:rPr lang="en-US" i="1" dirty="0" smtClean="0"/>
              <a:t>Richmond Enquirer </a:t>
            </a:r>
            <a:r>
              <a:rPr lang="en-US" dirty="0" smtClean="0"/>
              <a:t>blasting the decision.</a:t>
            </a:r>
          </a:p>
          <a:p>
            <a:r>
              <a:rPr lang="en-US" dirty="0" smtClean="0"/>
              <a:t>Both focused on the </a:t>
            </a:r>
            <a:r>
              <a:rPr lang="en-US" dirty="0" smtClean="0"/>
              <a:t>decision’s </a:t>
            </a:r>
            <a:r>
              <a:rPr lang="en-US" dirty="0" smtClean="0"/>
              <a:t>impact on federalism, namely State powers.</a:t>
            </a:r>
          </a:p>
          <a:p>
            <a:r>
              <a:rPr lang="en-US" dirty="0" err="1" smtClean="0"/>
              <a:t>Brockenbrough</a:t>
            </a:r>
            <a:r>
              <a:rPr lang="en-US" dirty="0" smtClean="0"/>
              <a:t> called the states the only “sentinels of the public liberty.”</a:t>
            </a:r>
          </a:p>
          <a:p>
            <a:r>
              <a:rPr lang="en-US" dirty="0" smtClean="0"/>
              <a:t>Roane worried about the effects of nationalization on the public character and American government.</a:t>
            </a:r>
            <a:endParaRPr lang="en-US" dirty="0"/>
          </a:p>
        </p:txBody>
      </p:sp>
      <p:sp>
        <p:nvSpPr>
          <p:cNvPr id="3" name="Title 2"/>
          <p:cNvSpPr>
            <a:spLocks noGrp="1"/>
          </p:cNvSpPr>
          <p:nvPr>
            <p:ph type="title"/>
          </p:nvPr>
        </p:nvSpPr>
        <p:spPr/>
        <p:txBody>
          <a:bodyPr/>
          <a:lstStyle/>
          <a:p>
            <a:pPr algn="ctr"/>
            <a:r>
              <a:rPr lang="en-US" dirty="0" smtClean="0"/>
              <a:t>Richmond Junto</a:t>
            </a:r>
            <a:endParaRPr lang="en-US" dirty="0"/>
          </a:p>
        </p:txBody>
      </p:sp>
    </p:spTree>
    <p:extLst>
      <p:ext uri="{BB962C8B-B14F-4D97-AF65-F5344CB8AC3E}">
        <p14:creationId xmlns:p14="http://schemas.microsoft.com/office/powerpoint/2010/main" val="35517993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John Taylor of Caroline</a:t>
            </a:r>
          </a:p>
          <a:p>
            <a:r>
              <a:rPr lang="en-US" i="1" dirty="0" smtClean="0"/>
              <a:t>Construction </a:t>
            </a:r>
            <a:r>
              <a:rPr lang="en-US" i="1" dirty="0" smtClean="0"/>
              <a:t>Construed </a:t>
            </a:r>
            <a:r>
              <a:rPr lang="en-US" i="1" dirty="0" smtClean="0"/>
              <a:t>and Constitutions Vindicated</a:t>
            </a:r>
          </a:p>
          <a:p>
            <a:r>
              <a:rPr lang="en-US" dirty="0" smtClean="0"/>
              <a:t>Direct attack on the </a:t>
            </a:r>
            <a:r>
              <a:rPr lang="en-US" i="1" dirty="0" smtClean="0"/>
              <a:t>McCullough v. Maryland </a:t>
            </a:r>
            <a:r>
              <a:rPr lang="en-US" dirty="0" smtClean="0"/>
              <a:t>decision.</a:t>
            </a:r>
          </a:p>
          <a:p>
            <a:r>
              <a:rPr lang="en-US" dirty="0" smtClean="0"/>
              <a:t>Attacked the “one people” narrative of American history; a more perfect union of what, and what union was the founding generation talking about?</a:t>
            </a:r>
          </a:p>
          <a:p>
            <a:r>
              <a:rPr lang="en-US" dirty="0" smtClean="0"/>
              <a:t>Necessary and proper did not grant an indefinite set of powers, only those delegated in the preceding list, Article I, Section 8.</a:t>
            </a:r>
            <a:endParaRPr lang="en-US" dirty="0"/>
          </a:p>
        </p:txBody>
      </p:sp>
      <p:sp>
        <p:nvSpPr>
          <p:cNvPr id="3" name="Title 2"/>
          <p:cNvSpPr>
            <a:spLocks noGrp="1"/>
          </p:cNvSpPr>
          <p:nvPr>
            <p:ph type="title"/>
          </p:nvPr>
        </p:nvSpPr>
        <p:spPr/>
        <p:txBody>
          <a:bodyPr/>
          <a:lstStyle/>
          <a:p>
            <a:pPr algn="ctr"/>
            <a:r>
              <a:rPr lang="en-US" dirty="0" smtClean="0"/>
              <a:t>Richmond Junto</a:t>
            </a:r>
            <a:endParaRPr lang="en-US" dirty="0"/>
          </a:p>
        </p:txBody>
      </p:sp>
    </p:spTree>
    <p:extLst>
      <p:ext uri="{BB962C8B-B14F-4D97-AF65-F5344CB8AC3E}">
        <p14:creationId xmlns:p14="http://schemas.microsoft.com/office/powerpoint/2010/main" val="1082134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1811: First BUS goes down in flames after re-charter fails in the United States Senate.</a:t>
            </a:r>
          </a:p>
          <a:p>
            <a:r>
              <a:rPr lang="en-US" dirty="0" smtClean="0"/>
              <a:t>1815: President James Madison pushes for a new BUS, contradicting his stand against the First BUS in 1791.</a:t>
            </a:r>
          </a:p>
          <a:p>
            <a:r>
              <a:rPr lang="en-US" dirty="0" smtClean="0"/>
              <a:t>Madison laid the groundwork for the “national republican” faction led by Henry Clay and JQ Adams, advancing Hamilton’s economic system.</a:t>
            </a:r>
          </a:p>
          <a:p>
            <a:r>
              <a:rPr lang="en-US" dirty="0" smtClean="0"/>
              <a:t>Madison signs Second BUS into law in April 1816 with a twenty year charter.</a:t>
            </a:r>
            <a:endParaRPr lang="en-US" dirty="0"/>
          </a:p>
        </p:txBody>
      </p:sp>
      <p:sp>
        <p:nvSpPr>
          <p:cNvPr id="3" name="Title 2"/>
          <p:cNvSpPr>
            <a:spLocks noGrp="1"/>
          </p:cNvSpPr>
          <p:nvPr>
            <p:ph type="title"/>
          </p:nvPr>
        </p:nvSpPr>
        <p:spPr/>
        <p:txBody>
          <a:bodyPr/>
          <a:lstStyle/>
          <a:p>
            <a:pPr algn="ctr"/>
            <a:r>
              <a:rPr lang="en-US" dirty="0" smtClean="0"/>
              <a:t>Re-chartering a Bank</a:t>
            </a:r>
            <a:endParaRPr lang="en-US" dirty="0"/>
          </a:p>
        </p:txBody>
      </p:sp>
    </p:spTree>
    <p:extLst>
      <p:ext uri="{BB962C8B-B14F-4D97-AF65-F5344CB8AC3E}">
        <p14:creationId xmlns:p14="http://schemas.microsoft.com/office/powerpoint/2010/main" val="3671748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As the economy tanked in 1819, Americans started blaming the Second BUS for the problem.</a:t>
            </a:r>
          </a:p>
          <a:p>
            <a:r>
              <a:rPr lang="en-US" dirty="0" smtClean="0"/>
              <a:t>Easy credit and government control of the monetary supply.</a:t>
            </a:r>
          </a:p>
          <a:p>
            <a:r>
              <a:rPr lang="en-US" dirty="0" smtClean="0"/>
              <a:t>State reactions: IN, IL, TN attempted to block the BUS from establishing branches in those states; KY and OH levied high taxes on the branches; other states taxed the BUS to siphon profits. MD fit the last category.</a:t>
            </a:r>
          </a:p>
          <a:p>
            <a:r>
              <a:rPr lang="en-US" dirty="0" smtClean="0"/>
              <a:t>MD never claimed the Second BUS was unconstitutional, but it wanted to make money on the institution.</a:t>
            </a:r>
            <a:endParaRPr lang="en-US" dirty="0"/>
          </a:p>
        </p:txBody>
      </p:sp>
      <p:sp>
        <p:nvSpPr>
          <p:cNvPr id="3" name="Title 2"/>
          <p:cNvSpPr>
            <a:spLocks noGrp="1"/>
          </p:cNvSpPr>
          <p:nvPr>
            <p:ph type="title"/>
          </p:nvPr>
        </p:nvSpPr>
        <p:spPr/>
        <p:txBody>
          <a:bodyPr/>
          <a:lstStyle/>
          <a:p>
            <a:pPr algn="ctr"/>
            <a:r>
              <a:rPr lang="en-US" dirty="0" smtClean="0"/>
              <a:t>1819 Panic</a:t>
            </a:r>
            <a:endParaRPr lang="en-US" dirty="0"/>
          </a:p>
        </p:txBody>
      </p:sp>
    </p:spTree>
    <p:extLst>
      <p:ext uri="{BB962C8B-B14F-4D97-AF65-F5344CB8AC3E}">
        <p14:creationId xmlns:p14="http://schemas.microsoft.com/office/powerpoint/2010/main" val="3324458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Landmark case, perhaps the most important case of the Marshall Court, and Marshall himself knew it; leaked the case to the defense team.</a:t>
            </a:r>
          </a:p>
          <a:p>
            <a:r>
              <a:rPr lang="en-US" dirty="0" smtClean="0"/>
              <a:t>Three attorneys on each side; broke precedent.</a:t>
            </a:r>
          </a:p>
          <a:p>
            <a:r>
              <a:rPr lang="en-US" dirty="0" smtClean="0"/>
              <a:t>Luther Martin most important attorney for MD; leading “anti-federalist” in 1788; uncertain how he would argue against the Second BUS.</a:t>
            </a:r>
          </a:p>
          <a:p>
            <a:r>
              <a:rPr lang="en-US" dirty="0" smtClean="0"/>
              <a:t>Defense team led by Daniel Webster of MA.</a:t>
            </a:r>
          </a:p>
          <a:p>
            <a:r>
              <a:rPr lang="en-US" dirty="0" smtClean="0"/>
              <a:t>Case would codify Hamilton’s loose construction of the Constitution.</a:t>
            </a:r>
          </a:p>
          <a:p>
            <a:endParaRPr lang="en-US" dirty="0"/>
          </a:p>
        </p:txBody>
      </p:sp>
      <p:sp>
        <p:nvSpPr>
          <p:cNvPr id="3" name="Title 2"/>
          <p:cNvSpPr>
            <a:spLocks noGrp="1"/>
          </p:cNvSpPr>
          <p:nvPr>
            <p:ph type="title"/>
          </p:nvPr>
        </p:nvSpPr>
        <p:spPr/>
        <p:txBody>
          <a:bodyPr/>
          <a:lstStyle/>
          <a:p>
            <a:pPr algn="ctr"/>
            <a:r>
              <a:rPr lang="en-US" i="1" dirty="0" smtClean="0"/>
              <a:t>McCulloch v. Maryland</a:t>
            </a:r>
            <a:r>
              <a:rPr lang="en-US" dirty="0" smtClean="0"/>
              <a:t> 1819</a:t>
            </a:r>
            <a:endParaRPr lang="en-US" i="1" dirty="0"/>
          </a:p>
        </p:txBody>
      </p:sp>
    </p:spTree>
    <p:extLst>
      <p:ext uri="{BB962C8B-B14F-4D97-AF65-F5344CB8AC3E}">
        <p14:creationId xmlns:p14="http://schemas.microsoft.com/office/powerpoint/2010/main" val="20697586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Second BUS was constitutional because custom and precedent had made it so.</a:t>
            </a:r>
          </a:p>
          <a:p>
            <a:r>
              <a:rPr lang="en-US" dirty="0" smtClean="0"/>
              <a:t>“Necessary and Proper” meant “</a:t>
            </a:r>
            <a:r>
              <a:rPr lang="en-US" i="1" dirty="0" smtClean="0"/>
              <a:t>Best </a:t>
            </a:r>
            <a:r>
              <a:rPr lang="en-US" dirty="0" smtClean="0"/>
              <a:t>and </a:t>
            </a:r>
            <a:r>
              <a:rPr lang="en-US" i="1" dirty="0" smtClean="0"/>
              <a:t>most useful</a:t>
            </a:r>
            <a:r>
              <a:rPr lang="en-US" dirty="0" smtClean="0"/>
              <a:t> to the end proposed,” not” </a:t>
            </a:r>
            <a:r>
              <a:rPr lang="en-US" i="1" dirty="0" smtClean="0"/>
              <a:t>absolutely </a:t>
            </a:r>
            <a:r>
              <a:rPr lang="en-US" dirty="0" smtClean="0"/>
              <a:t>indispensable.”</a:t>
            </a:r>
          </a:p>
          <a:p>
            <a:r>
              <a:rPr lang="en-US" dirty="0" smtClean="0"/>
              <a:t>The Bank could only be classified as unconstitutional if it was shown “that a bank has no fair connection with the execution of any power or duty of the national government, and that its creation is consequently a manifest usurpation.”</a:t>
            </a:r>
          </a:p>
          <a:p>
            <a:r>
              <a:rPr lang="en-US" dirty="0" smtClean="0"/>
              <a:t>If Congress said it needed the Bank, then the Bank was constitutional.</a:t>
            </a:r>
            <a:endParaRPr lang="en-US" dirty="0"/>
          </a:p>
        </p:txBody>
      </p:sp>
      <p:sp>
        <p:nvSpPr>
          <p:cNvPr id="3" name="Title 2"/>
          <p:cNvSpPr>
            <a:spLocks noGrp="1"/>
          </p:cNvSpPr>
          <p:nvPr>
            <p:ph type="title"/>
          </p:nvPr>
        </p:nvSpPr>
        <p:spPr/>
        <p:txBody>
          <a:bodyPr/>
          <a:lstStyle/>
          <a:p>
            <a:pPr algn="ctr"/>
            <a:r>
              <a:rPr lang="en-US" dirty="0" smtClean="0"/>
              <a:t>Webster’s Defense</a:t>
            </a:r>
            <a:endParaRPr lang="en-US" dirty="0"/>
          </a:p>
        </p:txBody>
      </p:sp>
    </p:spTree>
    <p:extLst>
      <p:ext uri="{BB962C8B-B14F-4D97-AF65-F5344CB8AC3E}">
        <p14:creationId xmlns:p14="http://schemas.microsoft.com/office/powerpoint/2010/main" val="31117201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Did MD have a right to tax the bank?</a:t>
            </a:r>
          </a:p>
          <a:p>
            <a:r>
              <a:rPr lang="en-US" dirty="0" smtClean="0"/>
              <a:t>No, said Webster.</a:t>
            </a:r>
          </a:p>
          <a:p>
            <a:r>
              <a:rPr lang="en-US" dirty="0" smtClean="0"/>
              <a:t>“Nothing can be plainer than that, if the law of Congress establishing the bank be a constitutional fact, it must have its full and complete effects. Its operations cannot be either defeated or impeded by acts of state legislation. To hold otherwise, would be to declare, that the Congress can only exercise its constitutional powers subject to the controlling discretion, and under the sufferance, of the state governments.”</a:t>
            </a:r>
          </a:p>
          <a:p>
            <a:r>
              <a:rPr lang="en-US" dirty="0" smtClean="0"/>
              <a:t>Supremacy clause defense.</a:t>
            </a:r>
            <a:endParaRPr lang="en-US" dirty="0"/>
          </a:p>
        </p:txBody>
      </p:sp>
      <p:sp>
        <p:nvSpPr>
          <p:cNvPr id="3" name="Title 2"/>
          <p:cNvSpPr>
            <a:spLocks noGrp="1"/>
          </p:cNvSpPr>
          <p:nvPr>
            <p:ph type="title"/>
          </p:nvPr>
        </p:nvSpPr>
        <p:spPr/>
        <p:txBody>
          <a:bodyPr/>
          <a:lstStyle/>
          <a:p>
            <a:pPr algn="ctr"/>
            <a:r>
              <a:rPr lang="en-US" dirty="0" smtClean="0"/>
              <a:t>Webster’s Defense</a:t>
            </a:r>
            <a:endParaRPr lang="en-US" dirty="0"/>
          </a:p>
        </p:txBody>
      </p:sp>
    </p:spTree>
    <p:extLst>
      <p:ext uri="{BB962C8B-B14F-4D97-AF65-F5344CB8AC3E}">
        <p14:creationId xmlns:p14="http://schemas.microsoft.com/office/powerpoint/2010/main" val="258017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Martin expertly dusts off the Tenth Amendment and the ratification debates to prove that the BUS was unconstitutional and that state power of taxation was unlimited.</a:t>
            </a:r>
          </a:p>
          <a:p>
            <a:r>
              <a:rPr lang="en-US" dirty="0" smtClean="0"/>
              <a:t>“The debates in the State conventions show that the power of State taxation was understood to be absolutely unlimited, except to imposts and tonnage duties. The states would not have adopted the Constitution among any other understanding.”</a:t>
            </a:r>
          </a:p>
          <a:p>
            <a:endParaRPr lang="en-US" dirty="0"/>
          </a:p>
        </p:txBody>
      </p:sp>
      <p:sp>
        <p:nvSpPr>
          <p:cNvPr id="3" name="Title 2"/>
          <p:cNvSpPr>
            <a:spLocks noGrp="1"/>
          </p:cNvSpPr>
          <p:nvPr>
            <p:ph type="title"/>
          </p:nvPr>
        </p:nvSpPr>
        <p:spPr/>
        <p:txBody>
          <a:bodyPr/>
          <a:lstStyle/>
          <a:p>
            <a:pPr algn="ctr"/>
            <a:r>
              <a:rPr lang="en-US" dirty="0" smtClean="0"/>
              <a:t>Martin’s Rebuttal</a:t>
            </a:r>
            <a:endParaRPr lang="en-US" dirty="0"/>
          </a:p>
        </p:txBody>
      </p:sp>
    </p:spTree>
    <p:extLst>
      <p:ext uri="{BB962C8B-B14F-4D97-AF65-F5344CB8AC3E}">
        <p14:creationId xmlns:p14="http://schemas.microsoft.com/office/powerpoint/2010/main" val="22288547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No surprise; Marshal codifies implied powers.</a:t>
            </a:r>
          </a:p>
          <a:p>
            <a:r>
              <a:rPr lang="en-US" dirty="0" smtClean="0"/>
              <a:t>Argues that “one people” ratified the Constitution, because “no political dreamer was ever wild enough to think of breaking down the lines which separate the States…” except of course Hamilton and the other nationalists, yet when the states ratified the document, they ratified </a:t>
            </a:r>
            <a:r>
              <a:rPr lang="en-US" dirty="0" smtClean="0"/>
              <a:t>it </a:t>
            </a:r>
            <a:r>
              <a:rPr lang="en-US" dirty="0" smtClean="0"/>
              <a:t>as the people of the United States, not the people of the separate states.</a:t>
            </a:r>
          </a:p>
          <a:p>
            <a:r>
              <a:rPr lang="en-US" dirty="0" smtClean="0"/>
              <a:t>Straw man “Supremacy Clause” argument; no one said the general government was not supreme within its delegated powers, but once it stepped beyond those powers, such laws were null and void.</a:t>
            </a:r>
          </a:p>
          <a:p>
            <a:endParaRPr lang="en-US" dirty="0"/>
          </a:p>
        </p:txBody>
      </p:sp>
      <p:sp>
        <p:nvSpPr>
          <p:cNvPr id="3" name="Title 2"/>
          <p:cNvSpPr>
            <a:spLocks noGrp="1"/>
          </p:cNvSpPr>
          <p:nvPr>
            <p:ph type="title"/>
          </p:nvPr>
        </p:nvSpPr>
        <p:spPr/>
        <p:txBody>
          <a:bodyPr/>
          <a:lstStyle/>
          <a:p>
            <a:pPr algn="ctr"/>
            <a:r>
              <a:rPr lang="en-US" dirty="0" smtClean="0"/>
              <a:t>Marshall’s Decision</a:t>
            </a:r>
            <a:endParaRPr lang="en-US" dirty="0"/>
          </a:p>
        </p:txBody>
      </p:sp>
    </p:spTree>
    <p:extLst>
      <p:ext uri="{BB962C8B-B14F-4D97-AF65-F5344CB8AC3E}">
        <p14:creationId xmlns:p14="http://schemas.microsoft.com/office/powerpoint/2010/main" val="33517624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Marshall agreed that chartering a corporation was not a delegated power, but the Const. did not </a:t>
            </a:r>
            <a:r>
              <a:rPr lang="en-US" i="1" dirty="0" smtClean="0"/>
              <a:t>deny</a:t>
            </a:r>
            <a:r>
              <a:rPr lang="en-US" dirty="0" smtClean="0"/>
              <a:t> that power either, making it constitutional.</a:t>
            </a:r>
          </a:p>
          <a:p>
            <a:r>
              <a:rPr lang="en-US" dirty="0" smtClean="0"/>
              <a:t>To Marshall, the Constitution was a great outline that must be “inferred” from the language used. This is called textualism, not originalism.</a:t>
            </a:r>
          </a:p>
          <a:p>
            <a:r>
              <a:rPr lang="en-US" dirty="0" smtClean="0"/>
              <a:t>Insisted because “expressly” was not inserted before “delegated” in the 10</a:t>
            </a:r>
            <a:r>
              <a:rPr lang="en-US" baseline="30000" dirty="0" smtClean="0"/>
              <a:t>th</a:t>
            </a:r>
            <a:r>
              <a:rPr lang="en-US" dirty="0" smtClean="0"/>
              <a:t> Amendment, that left the door open to implied powers.</a:t>
            </a:r>
            <a:endParaRPr lang="en-US" dirty="0"/>
          </a:p>
          <a:p>
            <a:r>
              <a:rPr lang="en-US" dirty="0" smtClean="0"/>
              <a:t>Marshall argued that so-called “strict construction” would unnecessarily limit federal power.</a:t>
            </a:r>
          </a:p>
          <a:p>
            <a:r>
              <a:rPr lang="en-US" dirty="0" smtClean="0"/>
              <a:t>The Bank was Constitutional because, to paraphrase, the ends justify the means.</a:t>
            </a:r>
          </a:p>
        </p:txBody>
      </p:sp>
      <p:sp>
        <p:nvSpPr>
          <p:cNvPr id="3" name="Title 2"/>
          <p:cNvSpPr>
            <a:spLocks noGrp="1"/>
          </p:cNvSpPr>
          <p:nvPr>
            <p:ph type="title"/>
          </p:nvPr>
        </p:nvSpPr>
        <p:spPr/>
        <p:txBody>
          <a:bodyPr/>
          <a:lstStyle/>
          <a:p>
            <a:pPr algn="ctr"/>
            <a:r>
              <a:rPr lang="en-US" dirty="0" smtClean="0"/>
              <a:t>Marshall’s Decision</a:t>
            </a:r>
            <a:endParaRPr lang="en-US" dirty="0"/>
          </a:p>
        </p:txBody>
      </p:sp>
    </p:spTree>
    <p:extLst>
      <p:ext uri="{BB962C8B-B14F-4D97-AF65-F5344CB8AC3E}">
        <p14:creationId xmlns:p14="http://schemas.microsoft.com/office/powerpoint/2010/main" val="97975597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15"/>
</p:tagLst>
</file>

<file path=ppt/tags/tag2.xml><?xml version="1.0" encoding="utf-8"?>
<p:tagLst xmlns:a="http://schemas.openxmlformats.org/drawingml/2006/main" xmlns:r="http://schemas.openxmlformats.org/officeDocument/2006/relationships" xmlns:p="http://schemas.openxmlformats.org/presentationml/2006/main">
  <p:tag name="SWI" val="1"/>
  <p:tag name="BSN" val="1"/>
  <p:tag name="SVT" val="FALSE"/>
  <p:tag name="NBP" val="1"/>
  <p:tag name="CVB" val="1"/>
  <p:tag name="SPT" val="FALSE"/>
  <p:tag name="CII"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16594</TotalTime>
  <Words>904</Words>
  <Application>Microsoft Office PowerPoint</Application>
  <PresentationFormat>On-screen Show (4:3)</PresentationFormat>
  <Paragraphs>65</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Paper</vt:lpstr>
      <vt:lpstr>How Alexander Hamilton Screwed Up America</vt:lpstr>
      <vt:lpstr>Re-chartering a Bank</vt:lpstr>
      <vt:lpstr>1819 Panic</vt:lpstr>
      <vt:lpstr>McCulloch v. Maryland 1819</vt:lpstr>
      <vt:lpstr>Webster’s Defense</vt:lpstr>
      <vt:lpstr>Webster’s Defense</vt:lpstr>
      <vt:lpstr>Martin’s Rebuttal</vt:lpstr>
      <vt:lpstr>Marshall’s Decision</vt:lpstr>
      <vt:lpstr>Marshall’s Decision</vt:lpstr>
      <vt:lpstr>Richmond Junto</vt:lpstr>
      <vt:lpstr>Richmond Junto</vt:lpstr>
    </vt:vector>
  </TitlesOfParts>
  <Company>GENESIS CRUDE OIL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HISTORY 201</dc:title>
  <dc:creator>Brion</dc:creator>
  <cp:lastModifiedBy>Brion McClanahan</cp:lastModifiedBy>
  <cp:revision>87</cp:revision>
  <dcterms:created xsi:type="dcterms:W3CDTF">2004-02-23T22:19:17Z</dcterms:created>
  <dcterms:modified xsi:type="dcterms:W3CDTF">2017-09-02T18:43:09Z</dcterms:modified>
</cp:coreProperties>
</file>