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a:t>
            </a:r>
            <a:r>
              <a:rPr lang="en-US" altLang="en-US" sz="2800" dirty="0" smtClean="0"/>
              <a:t>8</a:t>
            </a:r>
            <a:endParaRPr lang="en-US" altLang="en-US" sz="2800" dirty="0"/>
          </a:p>
          <a:p>
            <a:r>
              <a:rPr lang="en-US" altLang="en-US" sz="2800" dirty="0" smtClean="0"/>
              <a:t>Judicial Review and Contracts</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1796: </a:t>
            </a:r>
            <a:r>
              <a:rPr lang="en-US" i="1" dirty="0" err="1" smtClean="0"/>
              <a:t>Hylton</a:t>
            </a:r>
            <a:r>
              <a:rPr lang="en-US" i="1" dirty="0" smtClean="0"/>
              <a:t> v. United States</a:t>
            </a:r>
            <a:r>
              <a:rPr lang="en-US" dirty="0" smtClean="0"/>
              <a:t>; Alexander Hamilton; first case of “judicial review” in federal court.</a:t>
            </a:r>
          </a:p>
          <a:p>
            <a:r>
              <a:rPr lang="en-US" dirty="0" smtClean="0"/>
              <a:t>Alien and Sedition Acts:</a:t>
            </a:r>
          </a:p>
          <a:p>
            <a:pPr lvl="1"/>
            <a:r>
              <a:rPr lang="en-US" dirty="0" smtClean="0"/>
              <a:t>Jefferson and Madison</a:t>
            </a:r>
          </a:p>
          <a:p>
            <a:pPr lvl="1"/>
            <a:r>
              <a:rPr lang="en-US" dirty="0" smtClean="0"/>
              <a:t>Virginia and Kentucky Resolutions</a:t>
            </a:r>
          </a:p>
          <a:p>
            <a:pPr lvl="1"/>
            <a:r>
              <a:rPr lang="en-US" dirty="0" smtClean="0"/>
              <a:t>State review of federal law</a:t>
            </a:r>
          </a:p>
          <a:p>
            <a:pPr lvl="1"/>
            <a:r>
              <a:rPr lang="en-US" dirty="0" smtClean="0"/>
              <a:t>Marshall’s response to the acts; “loose construction.”</a:t>
            </a:r>
          </a:p>
          <a:p>
            <a:r>
              <a:rPr lang="en-US" dirty="0" smtClean="0"/>
              <a:t>Judiciary Act of 1801</a:t>
            </a:r>
          </a:p>
          <a:p>
            <a:pPr lvl="1"/>
            <a:r>
              <a:rPr lang="en-US" dirty="0" smtClean="0"/>
              <a:t>Reduced the number of SCOTUS judges</a:t>
            </a:r>
          </a:p>
          <a:p>
            <a:pPr lvl="1"/>
            <a:r>
              <a:rPr lang="en-US" dirty="0" smtClean="0"/>
              <a:t>No more “riding the circuit.”</a:t>
            </a:r>
          </a:p>
          <a:p>
            <a:pPr lvl="1"/>
            <a:r>
              <a:rPr lang="en-US" dirty="0" smtClean="0"/>
              <a:t>Expansion of Section 25 of the 1789 Judiciary Act; easier to invalidate state legislation.</a:t>
            </a:r>
            <a:endParaRPr lang="en-US" dirty="0"/>
          </a:p>
        </p:txBody>
      </p:sp>
      <p:sp>
        <p:nvSpPr>
          <p:cNvPr id="3" name="Title 2"/>
          <p:cNvSpPr>
            <a:spLocks noGrp="1"/>
          </p:cNvSpPr>
          <p:nvPr>
            <p:ph type="title"/>
          </p:nvPr>
        </p:nvSpPr>
        <p:spPr/>
        <p:txBody>
          <a:bodyPr>
            <a:normAutofit/>
          </a:bodyPr>
          <a:lstStyle/>
          <a:p>
            <a:pPr algn="ctr"/>
            <a:r>
              <a:rPr lang="en-US" sz="5400" dirty="0" smtClean="0"/>
              <a:t>Judicial Review</a:t>
            </a:r>
            <a:endParaRPr lang="en-US" sz="5400" dirty="0"/>
          </a:p>
        </p:txBody>
      </p:sp>
    </p:spTree>
    <p:extLst>
      <p:ext uri="{BB962C8B-B14F-4D97-AF65-F5344CB8AC3E}">
        <p14:creationId xmlns:p14="http://schemas.microsoft.com/office/powerpoint/2010/main" val="259898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February 24, 1803</a:t>
            </a:r>
          </a:p>
          <a:p>
            <a:r>
              <a:rPr lang="en-US" dirty="0" smtClean="0"/>
              <a:t>Did the court have the authority to issue a “writ of mandamus” (Latin for “we command”)?</a:t>
            </a:r>
          </a:p>
          <a:p>
            <a:r>
              <a:rPr lang="en-US" dirty="0" smtClean="0"/>
              <a:t>It was “the duty of the Judicial Department to say what the law is.”</a:t>
            </a:r>
          </a:p>
          <a:p>
            <a:r>
              <a:rPr lang="en-US" dirty="0" smtClean="0"/>
              <a:t>Marshall invalidated a portion of the 1789 Judiciary Act and said it was unconstitutional to issue a writ of mandamus.</a:t>
            </a:r>
          </a:p>
          <a:p>
            <a:r>
              <a:rPr lang="en-US" dirty="0" smtClean="0"/>
              <a:t>“It is a proposition too plain to be contested, that the constitution controls any legislative act repugnant to it; or, that the legislature may alter the constitution by an ordinary act.”</a:t>
            </a:r>
            <a:endParaRPr lang="en-US" dirty="0"/>
          </a:p>
        </p:txBody>
      </p:sp>
      <p:sp>
        <p:nvSpPr>
          <p:cNvPr id="3" name="Title 2"/>
          <p:cNvSpPr>
            <a:spLocks noGrp="1"/>
          </p:cNvSpPr>
          <p:nvPr>
            <p:ph type="title"/>
          </p:nvPr>
        </p:nvSpPr>
        <p:spPr/>
        <p:txBody>
          <a:bodyPr/>
          <a:lstStyle/>
          <a:p>
            <a:pPr algn="ctr"/>
            <a:r>
              <a:rPr lang="en-US" dirty="0" smtClean="0"/>
              <a:t>Marbury v. Madison 1803</a:t>
            </a:r>
            <a:endParaRPr lang="en-US" dirty="0"/>
          </a:p>
        </p:txBody>
      </p:sp>
    </p:spTree>
    <p:extLst>
      <p:ext uri="{BB962C8B-B14F-4D97-AF65-F5344CB8AC3E}">
        <p14:creationId xmlns:p14="http://schemas.microsoft.com/office/powerpoint/2010/main" val="3779268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Marbury v. Madison, good right? Not so fast.</a:t>
            </a:r>
          </a:p>
          <a:p>
            <a:r>
              <a:rPr lang="en-US" dirty="0" smtClean="0"/>
              <a:t>If the federal courts had </a:t>
            </a:r>
            <a:r>
              <a:rPr lang="en-US" i="1" dirty="0" smtClean="0"/>
              <a:t>exclusive</a:t>
            </a:r>
            <a:r>
              <a:rPr lang="en-US" dirty="0" smtClean="0"/>
              <a:t> power to judge the acts of both the legislative and executive branches as Marshall insisted, there was no power under the sun to stop it from becoming the most powerful branch of government and from running roughshod over the states.</a:t>
            </a:r>
          </a:p>
          <a:p>
            <a:r>
              <a:rPr lang="en-US" dirty="0" smtClean="0"/>
              <a:t>Judicial review was an </a:t>
            </a:r>
            <a:r>
              <a:rPr lang="en-US" i="1" dirty="0" smtClean="0"/>
              <a:t>assumed</a:t>
            </a:r>
            <a:r>
              <a:rPr lang="en-US" dirty="0"/>
              <a:t> </a:t>
            </a:r>
            <a:r>
              <a:rPr lang="en-US" dirty="0" smtClean="0"/>
              <a:t>or </a:t>
            </a:r>
            <a:r>
              <a:rPr lang="en-US" i="1" dirty="0" smtClean="0"/>
              <a:t>implied</a:t>
            </a:r>
            <a:r>
              <a:rPr lang="en-US" dirty="0" smtClean="0"/>
              <a:t> power.</a:t>
            </a:r>
          </a:p>
          <a:p>
            <a:r>
              <a:rPr lang="en-US" dirty="0" smtClean="0"/>
              <a:t>What is the originalist position?</a:t>
            </a:r>
            <a:endParaRPr lang="en-US" dirty="0"/>
          </a:p>
        </p:txBody>
      </p:sp>
      <p:sp>
        <p:nvSpPr>
          <p:cNvPr id="3" name="Title 2"/>
          <p:cNvSpPr>
            <a:spLocks noGrp="1"/>
          </p:cNvSpPr>
          <p:nvPr>
            <p:ph type="title"/>
          </p:nvPr>
        </p:nvSpPr>
        <p:spPr/>
        <p:txBody>
          <a:bodyPr/>
          <a:lstStyle/>
          <a:p>
            <a:pPr algn="ctr"/>
            <a:r>
              <a:rPr lang="en-US" dirty="0" smtClean="0"/>
              <a:t>Judicial Review</a:t>
            </a:r>
            <a:endParaRPr lang="en-US" dirty="0"/>
          </a:p>
        </p:txBody>
      </p:sp>
    </p:spTree>
    <p:extLst>
      <p:ext uri="{BB962C8B-B14F-4D97-AF65-F5344CB8AC3E}">
        <p14:creationId xmlns:p14="http://schemas.microsoft.com/office/powerpoint/2010/main" val="1670497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Philadelphia Convention of 1787</a:t>
            </a:r>
          </a:p>
          <a:p>
            <a:r>
              <a:rPr lang="en-US" dirty="0" smtClean="0"/>
              <a:t>Very few delegates support “judicial review” and thought it was not one of the enumerated powers.</a:t>
            </a:r>
          </a:p>
          <a:p>
            <a:r>
              <a:rPr lang="en-US" dirty="0" smtClean="0"/>
              <a:t>Madison thought it should be “limited to cases of a judiciary nature. The right of expounding the Constitution, in cases not of this nature, ought not to be given to that department.”</a:t>
            </a:r>
          </a:p>
          <a:p>
            <a:r>
              <a:rPr lang="en-US" dirty="0" smtClean="0"/>
              <a:t>“Judiciary nature” meant “law and fact” not interpretation of the law or the Constitution.</a:t>
            </a:r>
            <a:endParaRPr lang="en-US" dirty="0"/>
          </a:p>
        </p:txBody>
      </p:sp>
      <p:sp>
        <p:nvSpPr>
          <p:cNvPr id="3" name="Title 2"/>
          <p:cNvSpPr>
            <a:spLocks noGrp="1"/>
          </p:cNvSpPr>
          <p:nvPr>
            <p:ph type="title"/>
          </p:nvPr>
        </p:nvSpPr>
        <p:spPr/>
        <p:txBody>
          <a:bodyPr/>
          <a:lstStyle/>
          <a:p>
            <a:pPr algn="ctr"/>
            <a:r>
              <a:rPr lang="en-US" dirty="0" smtClean="0"/>
              <a:t>Judicial Review</a:t>
            </a:r>
            <a:endParaRPr lang="en-US" dirty="0"/>
          </a:p>
        </p:txBody>
      </p:sp>
    </p:spTree>
    <p:extLst>
      <p:ext uri="{BB962C8B-B14F-4D97-AF65-F5344CB8AC3E}">
        <p14:creationId xmlns:p14="http://schemas.microsoft.com/office/powerpoint/2010/main" val="1155823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State ratifying conventions of 1787-88.</a:t>
            </a:r>
          </a:p>
          <a:p>
            <a:r>
              <a:rPr lang="en-US" dirty="0" smtClean="0"/>
              <a:t>These bodies thought it would be used in regard to federal but not state law.</a:t>
            </a:r>
          </a:p>
          <a:p>
            <a:r>
              <a:rPr lang="en-US" dirty="0" smtClean="0"/>
              <a:t>Marshall said so in VA, as did prominent members of ratifying conventions across the United States.</a:t>
            </a:r>
          </a:p>
          <a:p>
            <a:r>
              <a:rPr lang="en-US" dirty="0" smtClean="0"/>
              <a:t>If that is the basis of originalism, then “judicial review” was at least thought to be necessary for federal law in arresting unconstitutional legislation.</a:t>
            </a:r>
          </a:p>
          <a:p>
            <a:r>
              <a:rPr lang="en-US" dirty="0" smtClean="0"/>
              <a:t>But NOT STATE LAW.</a:t>
            </a:r>
            <a:endParaRPr lang="en-US" dirty="0"/>
          </a:p>
        </p:txBody>
      </p:sp>
      <p:sp>
        <p:nvSpPr>
          <p:cNvPr id="3" name="Title 2"/>
          <p:cNvSpPr>
            <a:spLocks noGrp="1"/>
          </p:cNvSpPr>
          <p:nvPr>
            <p:ph type="title"/>
          </p:nvPr>
        </p:nvSpPr>
        <p:spPr/>
        <p:txBody>
          <a:bodyPr/>
          <a:lstStyle/>
          <a:p>
            <a:pPr algn="ctr"/>
            <a:r>
              <a:rPr lang="en-US" dirty="0" smtClean="0"/>
              <a:t>Judicial Review</a:t>
            </a:r>
            <a:endParaRPr lang="en-US" dirty="0"/>
          </a:p>
        </p:txBody>
      </p:sp>
    </p:spTree>
    <p:extLst>
      <p:ext uri="{BB962C8B-B14F-4D97-AF65-F5344CB8AC3E}">
        <p14:creationId xmlns:p14="http://schemas.microsoft.com/office/powerpoint/2010/main" val="4146281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Yazoo land scandal and the Georgia response.</a:t>
            </a:r>
          </a:p>
          <a:p>
            <a:r>
              <a:rPr lang="en-US" dirty="0" smtClean="0"/>
              <a:t>State of GA voided fraudulent contracts.</a:t>
            </a:r>
          </a:p>
          <a:p>
            <a:r>
              <a:rPr lang="en-US" dirty="0" smtClean="0"/>
              <a:t>Was this legal?</a:t>
            </a:r>
          </a:p>
          <a:p>
            <a:r>
              <a:rPr lang="en-US" dirty="0" smtClean="0"/>
              <a:t>The “contract clause” of the Constitution, Article 1, Section 10.</a:t>
            </a:r>
          </a:p>
          <a:p>
            <a:r>
              <a:rPr lang="en-US" dirty="0" smtClean="0"/>
              <a:t>Eleventh Amendment to the Constitution, 1793, “state sovereign immunity.”</a:t>
            </a:r>
          </a:p>
          <a:p>
            <a:r>
              <a:rPr lang="en-US" dirty="0" smtClean="0"/>
              <a:t>Did not apply because the case was between individuals, not a state and an individual.</a:t>
            </a:r>
          </a:p>
          <a:p>
            <a:endParaRPr lang="en-US" dirty="0"/>
          </a:p>
        </p:txBody>
      </p:sp>
      <p:sp>
        <p:nvSpPr>
          <p:cNvPr id="3" name="Title 2"/>
          <p:cNvSpPr>
            <a:spLocks noGrp="1"/>
          </p:cNvSpPr>
          <p:nvPr>
            <p:ph type="title"/>
          </p:nvPr>
        </p:nvSpPr>
        <p:spPr/>
        <p:txBody>
          <a:bodyPr/>
          <a:lstStyle/>
          <a:p>
            <a:pPr algn="ctr"/>
            <a:r>
              <a:rPr lang="en-US" i="1" dirty="0" smtClean="0"/>
              <a:t>Fletcher v. Peck </a:t>
            </a:r>
            <a:r>
              <a:rPr lang="en-US" dirty="0" smtClean="0"/>
              <a:t>1810</a:t>
            </a:r>
            <a:endParaRPr lang="en-US" i="1" dirty="0"/>
          </a:p>
        </p:txBody>
      </p:sp>
    </p:spTree>
    <p:extLst>
      <p:ext uri="{BB962C8B-B14F-4D97-AF65-F5344CB8AC3E}">
        <p14:creationId xmlns:p14="http://schemas.microsoft.com/office/powerpoint/2010/main" val="340338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Marshall invalidated Georgia’s repudiation of the Yazoo contracts.</a:t>
            </a:r>
          </a:p>
          <a:p>
            <a:r>
              <a:rPr lang="en-US" dirty="0" smtClean="0"/>
              <a:t>Was this the correct originalist decision? No.</a:t>
            </a:r>
          </a:p>
          <a:p>
            <a:r>
              <a:rPr lang="en-US" dirty="0" smtClean="0"/>
              <a:t>“Obligation of contracts” was meant to be a safeguard against paper money and the evils of inflation; following prohibition on anything but gold and silver being legal tender in a state. </a:t>
            </a:r>
          </a:p>
          <a:p>
            <a:r>
              <a:rPr lang="en-US" dirty="0" smtClean="0"/>
              <a:t>Marshall expanded the meaning.</a:t>
            </a:r>
          </a:p>
          <a:p>
            <a:r>
              <a:rPr lang="en-US" dirty="0" smtClean="0"/>
              <a:t>Hamilton from the grave: “that taking the terms of the constitution in their large sense, and giving them effect according to the general spirit and policy of the provisions,” the GA move was unconstitutional. </a:t>
            </a:r>
            <a:r>
              <a:rPr lang="en-US" smtClean="0"/>
              <a:t>1795.</a:t>
            </a:r>
            <a:endParaRPr lang="en-US"/>
          </a:p>
        </p:txBody>
      </p:sp>
      <p:sp>
        <p:nvSpPr>
          <p:cNvPr id="3" name="Title 2"/>
          <p:cNvSpPr>
            <a:spLocks noGrp="1"/>
          </p:cNvSpPr>
          <p:nvPr>
            <p:ph type="title"/>
          </p:nvPr>
        </p:nvSpPr>
        <p:spPr/>
        <p:txBody>
          <a:bodyPr/>
          <a:lstStyle/>
          <a:p>
            <a:pPr algn="ctr"/>
            <a:r>
              <a:rPr lang="en-US" i="1" dirty="0" smtClean="0"/>
              <a:t>Fletcher v. Peck </a:t>
            </a:r>
            <a:r>
              <a:rPr lang="en-US" dirty="0" smtClean="0"/>
              <a:t>1810</a:t>
            </a:r>
            <a:endParaRPr lang="en-US" dirty="0"/>
          </a:p>
        </p:txBody>
      </p:sp>
    </p:spTree>
    <p:extLst>
      <p:ext uri="{BB962C8B-B14F-4D97-AF65-F5344CB8AC3E}">
        <p14:creationId xmlns:p14="http://schemas.microsoft.com/office/powerpoint/2010/main" val="5738945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16257</TotalTime>
  <Words>606</Words>
  <Application>Microsoft Office PowerPoint</Application>
  <PresentationFormat>On-screen Show (4:3)</PresentationFormat>
  <Paragraphs>49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Constantia</vt:lpstr>
      <vt:lpstr>Tahoma</vt:lpstr>
      <vt:lpstr>Times New Roman</vt:lpstr>
      <vt:lpstr>Wingdings 2</vt:lpstr>
      <vt:lpstr>Paper</vt:lpstr>
      <vt:lpstr>How Alexander Hamilton Screwed Up America</vt:lpstr>
      <vt:lpstr>Judicial Review</vt:lpstr>
      <vt:lpstr>Marbury v. Madison 1803</vt:lpstr>
      <vt:lpstr>Judicial Review</vt:lpstr>
      <vt:lpstr>Judicial Review</vt:lpstr>
      <vt:lpstr>Judicial Review</vt:lpstr>
      <vt:lpstr>Fletcher v. Peck 1810</vt:lpstr>
      <vt:lpstr>Fletcher v. Peck 1810</vt:lpstr>
    </vt:vector>
  </TitlesOfParts>
  <Company>GENESIS CRUDE OIL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77</cp:revision>
  <dcterms:created xsi:type="dcterms:W3CDTF">2004-02-23T22:19:17Z</dcterms:created>
  <dcterms:modified xsi:type="dcterms:W3CDTF">2017-08-03T14:57:43Z</dcterms:modified>
</cp:coreProperties>
</file>