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custDataLst>
    <p:tags r:id="rId10"/>
  </p:custDataLst>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158"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endParaRPr lang="en-US" altLang="en-US"/>
          </a:p>
        </p:txBody>
      </p:sp>
      <p:sp>
        <p:nvSpPr>
          <p:cNvPr id="16" name="Slide Number Placeholder 15"/>
          <p:cNvSpPr>
            <a:spLocks noGrp="1"/>
          </p:cNvSpPr>
          <p:nvPr>
            <p:ph type="sldNum" sz="quarter" idx="11"/>
          </p:nvPr>
        </p:nvSpPr>
        <p:spPr/>
        <p:txBody>
          <a:bodyPr/>
          <a:lstStyle/>
          <a:p>
            <a:fld id="{CCF4A9B0-37CF-4F2E-B1ED-6F7F08CB816B}" type="slidenum">
              <a:rPr lang="en-US" altLang="en-US" smtClean="0"/>
              <a:pPr/>
              <a:t>‹#›</a:t>
            </a:fld>
            <a:endParaRPr lang="en-US" altLang="en-US"/>
          </a:p>
        </p:txBody>
      </p:sp>
      <p:sp>
        <p:nvSpPr>
          <p:cNvPr id="17" name="Footer Placeholder 16"/>
          <p:cNvSpPr>
            <a:spLocks noGrp="1"/>
          </p:cNvSpPr>
          <p:nvPr>
            <p:ph type="ftr" sz="quarter" idx="12"/>
          </p:nvPr>
        </p:nvSpPr>
        <p:spPr/>
        <p:txBody>
          <a:bodyPr/>
          <a:lstStyle/>
          <a:p>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8FEAFEB-BB50-4411-A2AE-2173BADB6B22}" type="slidenum">
              <a:rPr lang="en-US" altLang="en-US" smtClean="0"/>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17C65029-4A01-4292-AC34-D60A31CC6F56}" type="slidenum">
              <a:rPr lang="en-US" altLang="en-US" smtClean="0"/>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endParaRPr lang="en-US" altLang="en-US"/>
          </a:p>
        </p:txBody>
      </p:sp>
      <p:sp>
        <p:nvSpPr>
          <p:cNvPr id="15" name="Slide Number Placeholder 14"/>
          <p:cNvSpPr>
            <a:spLocks noGrp="1"/>
          </p:cNvSpPr>
          <p:nvPr>
            <p:ph type="sldNum" sz="quarter" idx="15"/>
          </p:nvPr>
        </p:nvSpPr>
        <p:spPr/>
        <p:txBody>
          <a:bodyPr/>
          <a:lstStyle>
            <a:lvl1pPr algn="ctr">
              <a:defRPr/>
            </a:lvl1pPr>
          </a:lstStyle>
          <a:p>
            <a:fld id="{4985B188-6E23-4AFE-A77F-0AF7C413EE9A}" type="slidenum">
              <a:rPr lang="en-US" altLang="en-US" smtClean="0"/>
              <a:pPr/>
              <a:t>‹#›</a:t>
            </a:fld>
            <a:endParaRPr lang="en-US" altLang="en-US"/>
          </a:p>
        </p:txBody>
      </p:sp>
      <p:sp>
        <p:nvSpPr>
          <p:cNvPr id="16" name="Footer Placeholder 15"/>
          <p:cNvSpPr>
            <a:spLocks noGrp="1"/>
          </p:cNvSpPr>
          <p:nvPr>
            <p:ph type="ftr" sz="quarter" idx="16"/>
          </p:nvPr>
        </p:nvSpPr>
        <p:spPr/>
        <p:txBody>
          <a:bodyPr/>
          <a:lstStyle/>
          <a:p>
            <a:endParaRPr lang="en-US" alt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F05DDEA0-0134-4E2C-930B-71849FF49D56}" type="slidenum">
              <a:rPr lang="en-US" altLang="en-US" smtClean="0"/>
              <a:pPr/>
              <a:t>‹#›</a:t>
            </a:fld>
            <a:endParaRPr lang="en-US" alt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DDCB6306-B3EE-4144-A17E-19D3363FB63F}" type="slidenum">
              <a:rPr lang="en-US" altLang="en-US" smtClean="0"/>
              <a:pPr/>
              <a:t>‹#›</a:t>
            </a:fld>
            <a:endParaRPr lang="en-US" alt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0E7D99CF-9CED-46BF-98F8-FF9B6B995FA9}" type="slidenum">
              <a:rPr lang="en-US" altLang="en-US" smtClean="0"/>
              <a:pPr/>
              <a:t>‹#›</a:t>
            </a:fld>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7" name="Date Placeholder 6"/>
          <p:cNvSpPr>
            <a:spLocks noGrp="1"/>
          </p:cNvSpPr>
          <p:nvPr>
            <p:ph type="dt" sz="half" idx="10"/>
          </p:nvPr>
        </p:nvSpPr>
        <p:spPr/>
        <p:txBody>
          <a:bodyPr/>
          <a:lstStyle/>
          <a:p>
            <a:endParaRPr lang="en-US" alt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917BBF3-7708-4AA9-A4AE-292918FCF3BC}" type="slidenum">
              <a:rPr lang="en-US" altLang="en-US" smtClean="0"/>
              <a:pPr/>
              <a:t>‹#›</a:t>
            </a:fld>
            <a:endParaRPr lang="en-US" alt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10B7E5BF-130D-4A20-B1F0-1EA7AD8CF23F}" type="slidenum">
              <a:rPr lang="en-US" altLang="en-US" smtClean="0"/>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endParaRPr lang="en-US" altLang="en-US"/>
          </a:p>
        </p:txBody>
      </p:sp>
      <p:sp>
        <p:nvSpPr>
          <p:cNvPr id="9" name="Slide Number Placeholder 8"/>
          <p:cNvSpPr>
            <a:spLocks noGrp="1"/>
          </p:cNvSpPr>
          <p:nvPr>
            <p:ph type="sldNum" sz="quarter" idx="15"/>
          </p:nvPr>
        </p:nvSpPr>
        <p:spPr/>
        <p:txBody>
          <a:bodyPr/>
          <a:lstStyle/>
          <a:p>
            <a:fld id="{B4585849-12D4-48E2-A2F1-F112AA6C7F8C}" type="slidenum">
              <a:rPr lang="en-US" altLang="en-US" smtClean="0"/>
              <a:pPr/>
              <a:t>‹#›</a:t>
            </a:fld>
            <a:endParaRPr lang="en-US" altLang="en-US"/>
          </a:p>
        </p:txBody>
      </p:sp>
      <p:sp>
        <p:nvSpPr>
          <p:cNvPr id="10" name="Footer Placeholder 9"/>
          <p:cNvSpPr>
            <a:spLocks noGrp="1"/>
          </p:cNvSpPr>
          <p:nvPr>
            <p:ph type="ftr" sz="quarter" idx="16"/>
          </p:nvPr>
        </p:nvSpPr>
        <p:spPr/>
        <p:txBody>
          <a:bodyPr/>
          <a:lstStyle/>
          <a:p>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endParaRPr lang="en-US" altLang="en-US"/>
          </a:p>
        </p:txBody>
      </p:sp>
      <p:sp>
        <p:nvSpPr>
          <p:cNvPr id="9" name="Slide Number Placeholder 8"/>
          <p:cNvSpPr>
            <a:spLocks noGrp="1"/>
          </p:cNvSpPr>
          <p:nvPr>
            <p:ph type="sldNum" sz="quarter" idx="11"/>
          </p:nvPr>
        </p:nvSpPr>
        <p:spPr/>
        <p:txBody>
          <a:bodyPr/>
          <a:lstStyle/>
          <a:p>
            <a:fld id="{94144A8C-FEA0-46D3-B788-0248FD5E124F}" type="slidenum">
              <a:rPr lang="en-US" altLang="en-US" smtClean="0"/>
              <a:pPr/>
              <a:t>‹#›</a:t>
            </a:fld>
            <a:endParaRPr lang="en-US" altLang="en-US"/>
          </a:p>
        </p:txBody>
      </p:sp>
      <p:sp>
        <p:nvSpPr>
          <p:cNvPr id="10" name="Footer Placeholder 9"/>
          <p:cNvSpPr>
            <a:spLocks noGrp="1"/>
          </p:cNvSpPr>
          <p:nvPr>
            <p:ph type="ftr" sz="quarter" idx="12"/>
          </p:nvPr>
        </p:nvSpPr>
        <p:spPr/>
        <p:txBody>
          <a:bodyPr/>
          <a:lstStyle/>
          <a:p>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endParaRPr lang="en-US" alt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lt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8240C251-C4D5-4537-ABBF-29E68DDEDF94}" type="slidenum">
              <a:rPr lang="en-US" altLang="en-US" smtClean="0"/>
              <a:pPr/>
              <a:t>‹#›</a:t>
            </a:fld>
            <a:endParaRPr lang="en-US" alt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p:txBody>
          <a:bodyPr/>
          <a:lstStyle/>
          <a:p>
            <a:r>
              <a:rPr lang="en-US" altLang="en-US" sz="2800" dirty="0" smtClean="0"/>
              <a:t>Presentation </a:t>
            </a:r>
            <a:r>
              <a:rPr lang="en-US" altLang="en-US" sz="2800" dirty="0" smtClean="0"/>
              <a:t>6</a:t>
            </a:r>
            <a:endParaRPr lang="en-US" altLang="en-US" sz="2800" dirty="0"/>
          </a:p>
          <a:p>
            <a:r>
              <a:rPr lang="en-US" altLang="en-US" sz="2800" dirty="0" smtClean="0"/>
              <a:t>The </a:t>
            </a:r>
            <a:r>
              <a:rPr lang="en-US" altLang="en-US" sz="2800" dirty="0" smtClean="0"/>
              <a:t>Proclamation</a:t>
            </a:r>
            <a:endParaRPr lang="en-US" altLang="en-US" sz="2800" dirty="0"/>
          </a:p>
        </p:txBody>
      </p:sp>
      <p:sp>
        <p:nvSpPr>
          <p:cNvPr id="2050" name="Rectangle 2"/>
          <p:cNvSpPr>
            <a:spLocks noGrp="1" noChangeArrowheads="1"/>
          </p:cNvSpPr>
          <p:nvPr>
            <p:ph type="ctrTitle"/>
          </p:nvPr>
        </p:nvSpPr>
        <p:spPr/>
        <p:txBody>
          <a:bodyPr/>
          <a:lstStyle/>
          <a:p>
            <a:r>
              <a:rPr lang="en-US" altLang="en-US" dirty="0" smtClean="0">
                <a:latin typeface="Times New Roman" pitchFamily="18" charset="0"/>
              </a:rPr>
              <a:t>How Alexander Hamilton Screwed Up America</a:t>
            </a:r>
            <a:endParaRPr lang="en-US" altLang="en-US" dirty="0">
              <a:latin typeface="Times New Roman" pitchFamily="18" charset="0"/>
            </a:endParaRPr>
          </a:p>
        </p:txBody>
      </p:sp>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Often ignored but an important part of Hamilton’s destruction of the Constitution as ratified.</a:t>
            </a:r>
          </a:p>
          <a:p>
            <a:r>
              <a:rPr lang="en-US" dirty="0" smtClean="0"/>
              <a:t>His 1787 speech to the Phil. Convention expressed favor for an elected king with very few checks on his authority.</a:t>
            </a:r>
          </a:p>
          <a:p>
            <a:r>
              <a:rPr lang="en-US" dirty="0" smtClean="0"/>
              <a:t>Hamilton was pro-British, and he preferred a political system with energy, activity, and a hint of corruption. The executive branch offered all three.</a:t>
            </a:r>
          </a:p>
        </p:txBody>
      </p:sp>
      <p:sp>
        <p:nvSpPr>
          <p:cNvPr id="3" name="Title 2"/>
          <p:cNvSpPr>
            <a:spLocks noGrp="1"/>
          </p:cNvSpPr>
          <p:nvPr>
            <p:ph type="title"/>
          </p:nvPr>
        </p:nvSpPr>
        <p:spPr/>
        <p:txBody>
          <a:bodyPr/>
          <a:lstStyle/>
          <a:p>
            <a:pPr algn="ctr"/>
            <a:r>
              <a:rPr lang="en-US" dirty="0" smtClean="0"/>
              <a:t>Hamilton and Foreign Policy</a:t>
            </a:r>
            <a:endParaRPr lang="en-US" dirty="0"/>
          </a:p>
        </p:txBody>
      </p:sp>
    </p:spTree>
    <p:extLst>
      <p:ext uri="{BB962C8B-B14F-4D97-AF65-F5344CB8AC3E}">
        <p14:creationId xmlns:p14="http://schemas.microsoft.com/office/powerpoint/2010/main" val="32112399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The end of the American War for Independence created problems with both the British and French.</a:t>
            </a:r>
          </a:p>
          <a:p>
            <a:r>
              <a:rPr lang="en-US" dirty="0" smtClean="0"/>
              <a:t>The United States had a treaty of “perpetual friendship” with the French and obvious hostility with the British.</a:t>
            </a:r>
          </a:p>
          <a:p>
            <a:r>
              <a:rPr lang="en-US" dirty="0" smtClean="0"/>
              <a:t>The French Revolution complicated matters as the United States could get dragged into a messy international war they were unprepared to fight.</a:t>
            </a:r>
          </a:p>
          <a:p>
            <a:r>
              <a:rPr lang="en-US" dirty="0" smtClean="0"/>
              <a:t>The British were also seizing American shipping and impressing sailors; American pirates coveted British prizes.</a:t>
            </a:r>
          </a:p>
          <a:p>
            <a:r>
              <a:rPr lang="en-US" dirty="0" smtClean="0"/>
              <a:t>Hamilton fears American “Jacobins.”</a:t>
            </a:r>
          </a:p>
          <a:p>
            <a:pPr marL="0" indent="0">
              <a:buNone/>
            </a:pPr>
            <a:endParaRPr lang="en-US" dirty="0"/>
          </a:p>
        </p:txBody>
      </p:sp>
      <p:sp>
        <p:nvSpPr>
          <p:cNvPr id="3" name="Title 2"/>
          <p:cNvSpPr>
            <a:spLocks noGrp="1"/>
          </p:cNvSpPr>
          <p:nvPr>
            <p:ph type="title"/>
          </p:nvPr>
        </p:nvSpPr>
        <p:spPr/>
        <p:txBody>
          <a:bodyPr/>
          <a:lstStyle/>
          <a:p>
            <a:pPr algn="ctr"/>
            <a:r>
              <a:rPr lang="en-US" dirty="0" smtClean="0"/>
              <a:t>Foreign Policy Problems</a:t>
            </a:r>
            <a:endParaRPr lang="en-US" dirty="0"/>
          </a:p>
        </p:txBody>
      </p:sp>
    </p:spTree>
    <p:extLst>
      <p:ext uri="{BB962C8B-B14F-4D97-AF65-F5344CB8AC3E}">
        <p14:creationId xmlns:p14="http://schemas.microsoft.com/office/powerpoint/2010/main" val="31223731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4876800"/>
          </a:xfrm>
        </p:spPr>
        <p:txBody>
          <a:bodyPr>
            <a:normAutofit fontScale="85000" lnSpcReduction="20000"/>
          </a:bodyPr>
          <a:lstStyle/>
          <a:p>
            <a:r>
              <a:rPr lang="en-US" dirty="0" smtClean="0"/>
              <a:t>Major Gordon Beckwith and Hamilton.</a:t>
            </a:r>
          </a:p>
          <a:p>
            <a:r>
              <a:rPr lang="en-US" dirty="0" smtClean="0"/>
              <a:t>Hamilton begins negotiating with the British as “Agent No. 7” without Washington’s consent and before Jefferson was appointed Sec. of State.</a:t>
            </a:r>
          </a:p>
          <a:p>
            <a:r>
              <a:rPr lang="en-US" dirty="0" smtClean="0"/>
              <a:t>Hamilton wanted to cozy up to the British with a commercial treaty.</a:t>
            </a:r>
          </a:p>
          <a:p>
            <a:r>
              <a:rPr lang="en-US" dirty="0" smtClean="0"/>
              <a:t>That was contrary to what both Washington and Jefferson wanted.</a:t>
            </a:r>
          </a:p>
          <a:p>
            <a:r>
              <a:rPr lang="en-US" dirty="0" err="1" smtClean="0"/>
              <a:t>Gouverneur</a:t>
            </a:r>
            <a:r>
              <a:rPr lang="en-US" dirty="0" smtClean="0"/>
              <a:t> Morris sent to London to work with the British; Hamilton knew it would fail.</a:t>
            </a:r>
          </a:p>
          <a:p>
            <a:r>
              <a:rPr lang="en-US" dirty="0" smtClean="0"/>
              <a:t>Spain and France vs. Great Britain</a:t>
            </a:r>
          </a:p>
          <a:p>
            <a:r>
              <a:rPr lang="en-US" dirty="0" smtClean="0"/>
              <a:t>Morris tells the Spanish and British that the price for American neutrality would be the free navigation of the Mississippi.</a:t>
            </a:r>
          </a:p>
          <a:p>
            <a:r>
              <a:rPr lang="en-US" dirty="0" smtClean="0"/>
              <a:t>Hamilton was secretly meeting with Beckwith and telling him something else; bordered on treason.</a:t>
            </a:r>
            <a:endParaRPr lang="en-US" dirty="0"/>
          </a:p>
        </p:txBody>
      </p:sp>
      <p:sp>
        <p:nvSpPr>
          <p:cNvPr id="3" name="Title 2"/>
          <p:cNvSpPr>
            <a:spLocks noGrp="1"/>
          </p:cNvSpPr>
          <p:nvPr>
            <p:ph type="title"/>
          </p:nvPr>
        </p:nvSpPr>
        <p:spPr/>
        <p:txBody>
          <a:bodyPr/>
          <a:lstStyle/>
          <a:p>
            <a:pPr algn="ctr"/>
            <a:r>
              <a:rPr lang="en-US" dirty="0" smtClean="0"/>
              <a:t>Agent No. 7</a:t>
            </a:r>
            <a:endParaRPr lang="en-US" dirty="0"/>
          </a:p>
        </p:txBody>
      </p:sp>
    </p:spTree>
    <p:extLst>
      <p:ext uri="{BB962C8B-B14F-4D97-AF65-F5344CB8AC3E}">
        <p14:creationId xmlns:p14="http://schemas.microsoft.com/office/powerpoint/2010/main" val="3088973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Genet arrived in the United States in April 1793 with instructions to scrap the old treaty between France and the U.S. and start over.</a:t>
            </a:r>
          </a:p>
          <a:p>
            <a:r>
              <a:rPr lang="en-US" dirty="0" smtClean="0"/>
              <a:t>Wined and dined in SC and Genet believed that the French and American causes were the same; offered French letters of marque for American privateers.</a:t>
            </a:r>
          </a:p>
          <a:p>
            <a:r>
              <a:rPr lang="en-US" dirty="0" smtClean="0"/>
              <a:t>Washington and Hamilton disagreed; complicated by war between France and Great Britain.</a:t>
            </a:r>
          </a:p>
          <a:p>
            <a:r>
              <a:rPr lang="en-US" dirty="0" smtClean="0"/>
              <a:t>The Washington admin., including Jefferson, agree that neutrality would be the best course of action, but how to do it?</a:t>
            </a:r>
          </a:p>
          <a:p>
            <a:pPr marL="0" indent="0">
              <a:buNone/>
            </a:pPr>
            <a:endParaRPr lang="en-US" dirty="0"/>
          </a:p>
        </p:txBody>
      </p:sp>
      <p:sp>
        <p:nvSpPr>
          <p:cNvPr id="3" name="Title 2"/>
          <p:cNvSpPr>
            <a:spLocks noGrp="1"/>
          </p:cNvSpPr>
          <p:nvPr>
            <p:ph type="title"/>
          </p:nvPr>
        </p:nvSpPr>
        <p:spPr/>
        <p:txBody>
          <a:bodyPr/>
          <a:lstStyle/>
          <a:p>
            <a:pPr algn="ctr"/>
            <a:r>
              <a:rPr lang="en-US" dirty="0" smtClean="0"/>
              <a:t>Citizen Genet</a:t>
            </a:r>
            <a:endParaRPr lang="en-US" dirty="0"/>
          </a:p>
        </p:txBody>
      </p:sp>
    </p:spTree>
    <p:extLst>
      <p:ext uri="{BB962C8B-B14F-4D97-AF65-F5344CB8AC3E}">
        <p14:creationId xmlns:p14="http://schemas.microsoft.com/office/powerpoint/2010/main" val="27938611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Hamilton insisted on neutrality in the current crisis, ostensibly because that fit his desire for a closer relationship with the British.</a:t>
            </a:r>
          </a:p>
          <a:p>
            <a:r>
              <a:rPr lang="en-US" dirty="0" smtClean="0"/>
              <a:t>Was a presidential proclamation of neutrality constitutional?</a:t>
            </a:r>
          </a:p>
          <a:p>
            <a:r>
              <a:rPr lang="en-US" dirty="0" smtClean="0"/>
              <a:t>Washington issued a Proclamation on April 22, 1793, but Genet flouted the proclamation, as did many Americans, and both Madison and Jefferson argued that Washington could not unilaterally declare American neutrality.</a:t>
            </a:r>
          </a:p>
        </p:txBody>
      </p:sp>
      <p:sp>
        <p:nvSpPr>
          <p:cNvPr id="3" name="Title 2"/>
          <p:cNvSpPr>
            <a:spLocks noGrp="1"/>
          </p:cNvSpPr>
          <p:nvPr>
            <p:ph type="title"/>
          </p:nvPr>
        </p:nvSpPr>
        <p:spPr/>
        <p:txBody>
          <a:bodyPr/>
          <a:lstStyle/>
          <a:p>
            <a:pPr algn="ctr"/>
            <a:r>
              <a:rPr lang="en-US" dirty="0" smtClean="0"/>
              <a:t>Hamilton and Neutrality</a:t>
            </a:r>
            <a:endParaRPr lang="en-US" dirty="0"/>
          </a:p>
        </p:txBody>
      </p:sp>
    </p:spTree>
    <p:extLst>
      <p:ext uri="{BB962C8B-B14F-4D97-AF65-F5344CB8AC3E}">
        <p14:creationId xmlns:p14="http://schemas.microsoft.com/office/powerpoint/2010/main" val="2546004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May 1793: Hamilton publishes a seventeen-point defense of Washington’s proclamation, calling opposition nothing more than partisanship.</a:t>
            </a:r>
          </a:p>
          <a:p>
            <a:r>
              <a:rPr lang="en-US" dirty="0" smtClean="0"/>
              <a:t>June 1793: Hamilton writes the </a:t>
            </a:r>
            <a:r>
              <a:rPr lang="en-US" dirty="0" err="1" smtClean="0"/>
              <a:t>Pacificus</a:t>
            </a:r>
            <a:r>
              <a:rPr lang="en-US" dirty="0" smtClean="0"/>
              <a:t> essays, documents he thought were his best work next to the Federalist.</a:t>
            </a:r>
          </a:p>
          <a:p>
            <a:r>
              <a:rPr lang="en-US" dirty="0" smtClean="0"/>
              <a:t>To summarize, Hamilton argued that Washington’s proclamation was perfectly constitutional, that the Congress was not equipped to handle foreign policy, and through implied powers, the executive had the ability and the unilateral authority to preserve peace until Congress declared war.</a:t>
            </a:r>
            <a:endParaRPr lang="en-US" dirty="0"/>
          </a:p>
        </p:txBody>
      </p:sp>
      <p:sp>
        <p:nvSpPr>
          <p:cNvPr id="3" name="Title 2"/>
          <p:cNvSpPr>
            <a:spLocks noGrp="1"/>
          </p:cNvSpPr>
          <p:nvPr>
            <p:ph type="title"/>
          </p:nvPr>
        </p:nvSpPr>
        <p:spPr/>
        <p:txBody>
          <a:bodyPr/>
          <a:lstStyle/>
          <a:p>
            <a:pPr algn="ctr"/>
            <a:r>
              <a:rPr lang="en-US" dirty="0" err="1" smtClean="0"/>
              <a:t>Pacificus</a:t>
            </a:r>
            <a:r>
              <a:rPr lang="en-US" dirty="0" smtClean="0"/>
              <a:t> vs. </a:t>
            </a:r>
            <a:r>
              <a:rPr lang="en-US" dirty="0" err="1" smtClean="0"/>
              <a:t>Helvidius</a:t>
            </a:r>
            <a:endParaRPr lang="en-US" dirty="0"/>
          </a:p>
        </p:txBody>
      </p:sp>
    </p:spTree>
    <p:extLst>
      <p:ext uri="{BB962C8B-B14F-4D97-AF65-F5344CB8AC3E}">
        <p14:creationId xmlns:p14="http://schemas.microsoft.com/office/powerpoint/2010/main" val="2641513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Jefferson urged Madison to take up his pen and attack Hamilton’s positions.</a:t>
            </a:r>
          </a:p>
          <a:p>
            <a:r>
              <a:rPr lang="en-US" dirty="0" smtClean="0"/>
              <a:t>July 1793: Madison rejoins as </a:t>
            </a:r>
            <a:r>
              <a:rPr lang="en-US" dirty="0" err="1" smtClean="0"/>
              <a:t>Helvidius</a:t>
            </a:r>
            <a:r>
              <a:rPr lang="en-US" dirty="0" smtClean="0"/>
              <a:t>.</a:t>
            </a:r>
          </a:p>
          <a:p>
            <a:r>
              <a:rPr lang="en-US" dirty="0" smtClean="0"/>
              <a:t>Madison contends that Hamilton could only have reached his conclusions by studying the British constitution, not the American model.</a:t>
            </a:r>
          </a:p>
          <a:p>
            <a:r>
              <a:rPr lang="en-US" dirty="0" smtClean="0"/>
              <a:t>The Congress was constitutionally obligated to take part in all treaties and decide both war and peace.</a:t>
            </a:r>
          </a:p>
          <a:p>
            <a:r>
              <a:rPr lang="en-US" dirty="0" smtClean="0"/>
              <a:t>This could not be vested in the </a:t>
            </a:r>
            <a:r>
              <a:rPr lang="en-US" smtClean="0"/>
              <a:t>executive alone.</a:t>
            </a:r>
            <a:endParaRPr lang="en-US"/>
          </a:p>
        </p:txBody>
      </p:sp>
      <p:sp>
        <p:nvSpPr>
          <p:cNvPr id="3" name="Title 2"/>
          <p:cNvSpPr>
            <a:spLocks noGrp="1"/>
          </p:cNvSpPr>
          <p:nvPr>
            <p:ph type="title"/>
          </p:nvPr>
        </p:nvSpPr>
        <p:spPr/>
        <p:txBody>
          <a:bodyPr/>
          <a:lstStyle/>
          <a:p>
            <a:pPr algn="ctr"/>
            <a:r>
              <a:rPr lang="en-US" dirty="0" err="1" smtClean="0"/>
              <a:t>Pacificus</a:t>
            </a:r>
            <a:r>
              <a:rPr lang="en-US" dirty="0" smtClean="0"/>
              <a:t> vs. </a:t>
            </a:r>
            <a:r>
              <a:rPr lang="en-US" dirty="0" err="1" smtClean="0"/>
              <a:t>Helvidius</a:t>
            </a:r>
            <a:endParaRPr lang="en-US" dirty="0"/>
          </a:p>
        </p:txBody>
      </p:sp>
    </p:spTree>
    <p:extLst>
      <p:ext uri="{BB962C8B-B14F-4D97-AF65-F5344CB8AC3E}">
        <p14:creationId xmlns:p14="http://schemas.microsoft.com/office/powerpoint/2010/main" val="243232390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PWI" val="15"/>
</p:tagLst>
</file>

<file path=ppt/tags/tag2.xml><?xml version="1.0" encoding="utf-8"?>
<p:tagLst xmlns:a="http://schemas.openxmlformats.org/drawingml/2006/main" xmlns:r="http://schemas.openxmlformats.org/officeDocument/2006/relationships" xmlns:p="http://schemas.openxmlformats.org/presentationml/2006/main">
  <p:tag name="SWI" val="1"/>
  <p:tag name="BSN" val="1"/>
  <p:tag name="SVT" val="FALSE"/>
  <p:tag name="NBP" val="1"/>
  <p:tag name="CVB" val="1"/>
  <p:tag name="SPT" val="FALSE"/>
  <p:tag name="CII" val="1"/>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16104</TotalTime>
  <Words>613</Words>
  <Application>Microsoft Office PowerPoint</Application>
  <PresentationFormat>On-screen Show (4:3)</PresentationFormat>
  <Paragraphs>41</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Constantia</vt:lpstr>
      <vt:lpstr>Tahoma</vt:lpstr>
      <vt:lpstr>Times New Roman</vt:lpstr>
      <vt:lpstr>Wingdings 2</vt:lpstr>
      <vt:lpstr>Paper</vt:lpstr>
      <vt:lpstr>How Alexander Hamilton Screwed Up America</vt:lpstr>
      <vt:lpstr>Hamilton and Foreign Policy</vt:lpstr>
      <vt:lpstr>Foreign Policy Problems</vt:lpstr>
      <vt:lpstr>Agent No. 7</vt:lpstr>
      <vt:lpstr>Citizen Genet</vt:lpstr>
      <vt:lpstr>Hamilton and Neutrality</vt:lpstr>
      <vt:lpstr>Pacificus vs. Helvidius</vt:lpstr>
      <vt:lpstr>Pacificus vs. Helvidius</vt:lpstr>
    </vt:vector>
  </TitlesOfParts>
  <Company>GENESIS CRUDE OIL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UNITED STATES HISTORY 201</dc:title>
  <dc:creator>Brion</dc:creator>
  <cp:lastModifiedBy>Brion McClanahan</cp:lastModifiedBy>
  <cp:revision>63</cp:revision>
  <dcterms:created xsi:type="dcterms:W3CDTF">2004-02-23T22:19:17Z</dcterms:created>
  <dcterms:modified xsi:type="dcterms:W3CDTF">2017-04-26T18:06:12Z</dcterms:modified>
</cp:coreProperties>
</file>