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endParaRPr lang="en-US" altLang="en-US"/>
          </a:p>
        </p:txBody>
      </p:sp>
      <p:sp>
        <p:nvSpPr>
          <p:cNvPr id="16" name="Slide Number Placeholder 15"/>
          <p:cNvSpPr>
            <a:spLocks noGrp="1"/>
          </p:cNvSpPr>
          <p:nvPr>
            <p:ph type="sldNum" sz="quarter" idx="11"/>
          </p:nvPr>
        </p:nvSpPr>
        <p:spPr/>
        <p:txBody>
          <a:bodyPr/>
          <a:lstStyle/>
          <a:p>
            <a:fld id="{CCF4A9B0-37CF-4F2E-B1ED-6F7F08CB816B}" type="slidenum">
              <a:rPr lang="en-US" altLang="en-US" smtClean="0"/>
              <a:pPr/>
              <a:t>‹#›</a:t>
            </a:fld>
            <a:endParaRPr lang="en-US" altLang="en-US"/>
          </a:p>
        </p:txBody>
      </p:sp>
      <p:sp>
        <p:nvSpPr>
          <p:cNvPr id="17" name="Footer Placeholder 16"/>
          <p:cNvSpPr>
            <a:spLocks noGrp="1"/>
          </p:cNvSpPr>
          <p:nvPr>
            <p:ph type="ftr" sz="quarter" idx="12"/>
          </p:nvPr>
        </p:nvSpPr>
        <p:spPr/>
        <p:txBody>
          <a:bodyPr/>
          <a:lstStyle/>
          <a:p>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8FEAFEB-BB50-4411-A2AE-2173BADB6B22}"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7C65029-4A01-4292-AC34-D60A31CC6F56}"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endParaRPr lang="en-US" altLang="en-US"/>
          </a:p>
        </p:txBody>
      </p:sp>
      <p:sp>
        <p:nvSpPr>
          <p:cNvPr id="15" name="Slide Number Placeholder 14"/>
          <p:cNvSpPr>
            <a:spLocks noGrp="1"/>
          </p:cNvSpPr>
          <p:nvPr>
            <p:ph type="sldNum" sz="quarter" idx="15"/>
          </p:nvPr>
        </p:nvSpPr>
        <p:spPr/>
        <p:txBody>
          <a:bodyPr/>
          <a:lstStyle>
            <a:lvl1pPr algn="ctr">
              <a:defRPr/>
            </a:lvl1pPr>
          </a:lstStyle>
          <a:p>
            <a:fld id="{4985B188-6E23-4AFE-A77F-0AF7C413EE9A}" type="slidenum">
              <a:rPr lang="en-US" altLang="en-US" smtClean="0"/>
              <a:pPr/>
              <a:t>‹#›</a:t>
            </a:fld>
            <a:endParaRPr lang="en-US" altLang="en-US"/>
          </a:p>
        </p:txBody>
      </p:sp>
      <p:sp>
        <p:nvSpPr>
          <p:cNvPr id="16" name="Footer Placeholder 15"/>
          <p:cNvSpPr>
            <a:spLocks noGrp="1"/>
          </p:cNvSpPr>
          <p:nvPr>
            <p:ph type="ftr" sz="quarter" idx="16"/>
          </p:nvPr>
        </p:nvSpPr>
        <p:spPr/>
        <p:txBody>
          <a:bodyPr/>
          <a:lstStyle/>
          <a:p>
            <a:endParaRPr lang="en-US" alt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5DDEA0-0134-4E2C-930B-71849FF49D56}" type="slidenum">
              <a:rPr lang="en-US" altLang="en-US" smtClean="0"/>
              <a:pPr/>
              <a:t>‹#›</a:t>
            </a:fld>
            <a:endParaRPr lang="en-US" alt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DCB6306-B3EE-4144-A17E-19D3363FB63F}"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E7D99CF-9CED-46BF-98F8-FF9B6B995FA9}" type="slidenum">
              <a:rPr lang="en-US" altLang="en-US" smtClean="0"/>
              <a:pPr/>
              <a:t>‹#›</a:t>
            </a:fld>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7" name="Date Placeholder 6"/>
          <p:cNvSpPr>
            <a:spLocks noGrp="1"/>
          </p:cNvSpPr>
          <p:nvPr>
            <p:ph type="dt" sz="half" idx="10"/>
          </p:nvPr>
        </p:nvSpPr>
        <p:spPr/>
        <p:txBody>
          <a:bodyPr/>
          <a:lstStyle/>
          <a:p>
            <a:endParaRPr lang="en-US" alt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917BBF3-7708-4AA9-A4AE-292918FCF3BC}"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10B7E5BF-130D-4A20-B1F0-1EA7AD8CF23F}"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endParaRPr lang="en-US" altLang="en-US"/>
          </a:p>
        </p:txBody>
      </p:sp>
      <p:sp>
        <p:nvSpPr>
          <p:cNvPr id="9" name="Slide Number Placeholder 8"/>
          <p:cNvSpPr>
            <a:spLocks noGrp="1"/>
          </p:cNvSpPr>
          <p:nvPr>
            <p:ph type="sldNum" sz="quarter" idx="15"/>
          </p:nvPr>
        </p:nvSpPr>
        <p:spPr/>
        <p:txBody>
          <a:bodyPr/>
          <a:lstStyle/>
          <a:p>
            <a:fld id="{B4585849-12D4-48E2-A2F1-F112AA6C7F8C}" type="slidenum">
              <a:rPr lang="en-US" altLang="en-US" smtClean="0"/>
              <a:pPr/>
              <a:t>‹#›</a:t>
            </a:fld>
            <a:endParaRPr lang="en-US" altLang="en-US"/>
          </a:p>
        </p:txBody>
      </p:sp>
      <p:sp>
        <p:nvSpPr>
          <p:cNvPr id="10" name="Footer Placeholder 9"/>
          <p:cNvSpPr>
            <a:spLocks noGrp="1"/>
          </p:cNvSpPr>
          <p:nvPr>
            <p:ph type="ftr" sz="quarter" idx="16"/>
          </p:nvPr>
        </p:nvSpPr>
        <p:spPr/>
        <p:txBody>
          <a:bodyPr/>
          <a:lstStyle/>
          <a:p>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endParaRPr lang="en-US" altLang="en-US"/>
          </a:p>
        </p:txBody>
      </p:sp>
      <p:sp>
        <p:nvSpPr>
          <p:cNvPr id="9" name="Slide Number Placeholder 8"/>
          <p:cNvSpPr>
            <a:spLocks noGrp="1"/>
          </p:cNvSpPr>
          <p:nvPr>
            <p:ph type="sldNum" sz="quarter" idx="11"/>
          </p:nvPr>
        </p:nvSpPr>
        <p:spPr/>
        <p:txBody>
          <a:bodyPr/>
          <a:lstStyle/>
          <a:p>
            <a:fld id="{94144A8C-FEA0-46D3-B788-0248FD5E124F}" type="slidenum">
              <a:rPr lang="en-US" altLang="en-US" smtClean="0"/>
              <a:pPr/>
              <a:t>‹#›</a:t>
            </a:fld>
            <a:endParaRPr lang="en-US" altLang="en-US"/>
          </a:p>
        </p:txBody>
      </p:sp>
      <p:sp>
        <p:nvSpPr>
          <p:cNvPr id="10" name="Footer Placeholder 9"/>
          <p:cNvSpPr>
            <a:spLocks noGrp="1"/>
          </p:cNvSpPr>
          <p:nvPr>
            <p:ph type="ftr" sz="quarter" idx="12"/>
          </p:nvPr>
        </p:nvSpPr>
        <p:spPr/>
        <p:txBody>
          <a:bodyPr/>
          <a:lstStyle/>
          <a:p>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en-US" alt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lt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40C251-C4D5-4537-ABBF-29E68DDEDF94}" type="slidenum">
              <a:rPr lang="en-US" altLang="en-US" smtClean="0"/>
              <a:pPr/>
              <a:t>‹#›</a:t>
            </a:fld>
            <a:endParaRPr lang="en-US" alt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n-US" altLang="en-US" sz="2800" dirty="0" smtClean="0"/>
              <a:t>Presentation 4</a:t>
            </a:r>
            <a:endParaRPr lang="en-US" altLang="en-US" sz="2800" dirty="0"/>
          </a:p>
          <a:p>
            <a:r>
              <a:rPr lang="en-US" altLang="en-US" sz="2800" dirty="0" smtClean="0"/>
              <a:t>The Bank</a:t>
            </a:r>
            <a:endParaRPr lang="en-US" altLang="en-US" sz="2800" dirty="0"/>
          </a:p>
        </p:txBody>
      </p:sp>
      <p:sp>
        <p:nvSpPr>
          <p:cNvPr id="2050" name="Rectangle 2"/>
          <p:cNvSpPr>
            <a:spLocks noGrp="1" noChangeArrowheads="1"/>
          </p:cNvSpPr>
          <p:nvPr>
            <p:ph type="ctrTitle"/>
          </p:nvPr>
        </p:nvSpPr>
        <p:spPr/>
        <p:txBody>
          <a:bodyPr/>
          <a:lstStyle/>
          <a:p>
            <a:r>
              <a:rPr lang="en-US" altLang="en-US" dirty="0" smtClean="0">
                <a:latin typeface="Times New Roman" pitchFamily="18" charset="0"/>
              </a:rPr>
              <a:t>How Alexander Hamilton Screwed Up America</a:t>
            </a:r>
            <a:endParaRPr lang="en-US" altLang="en-US" dirty="0">
              <a:latin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Was this central banking system constitutional?</a:t>
            </a:r>
          </a:p>
          <a:p>
            <a:r>
              <a:rPr lang="en-US" dirty="0" smtClean="0"/>
              <a:t>Why did the United States need a central banking system?</a:t>
            </a:r>
          </a:p>
          <a:p>
            <a:r>
              <a:rPr lang="en-US" dirty="0" smtClean="0"/>
              <a:t>The Bank of North America chartered by Congress in 1781.</a:t>
            </a:r>
          </a:p>
          <a:p>
            <a:pPr lvl="1"/>
            <a:r>
              <a:rPr lang="en-US" dirty="0" smtClean="0"/>
              <a:t>Constitutional?</a:t>
            </a:r>
          </a:p>
          <a:p>
            <a:pPr lvl="1"/>
            <a:r>
              <a:rPr lang="en-US" dirty="0" smtClean="0"/>
              <a:t>Resolutions not laws.</a:t>
            </a:r>
          </a:p>
          <a:p>
            <a:pPr lvl="1"/>
            <a:r>
              <a:rPr lang="en-US" dirty="0" smtClean="0"/>
              <a:t>States had to be involved in the process.</a:t>
            </a:r>
          </a:p>
          <a:p>
            <a:pPr lvl="1"/>
            <a:r>
              <a:rPr lang="en-US" dirty="0" smtClean="0"/>
              <a:t>Opposition in PA; the trial run for American central banking.</a:t>
            </a:r>
            <a:endParaRPr lang="en-US" dirty="0"/>
          </a:p>
        </p:txBody>
      </p:sp>
      <p:sp>
        <p:nvSpPr>
          <p:cNvPr id="3" name="Title 2"/>
          <p:cNvSpPr>
            <a:spLocks noGrp="1"/>
          </p:cNvSpPr>
          <p:nvPr>
            <p:ph type="title"/>
          </p:nvPr>
        </p:nvSpPr>
        <p:spPr/>
        <p:txBody>
          <a:bodyPr/>
          <a:lstStyle/>
          <a:p>
            <a:pPr algn="ctr"/>
            <a:r>
              <a:rPr lang="en-US" dirty="0" smtClean="0"/>
              <a:t>The Bank of North America</a:t>
            </a:r>
            <a:endParaRPr lang="en-US" dirty="0"/>
          </a:p>
        </p:txBody>
      </p:sp>
    </p:spTree>
    <p:extLst>
      <p:ext uri="{BB962C8B-B14F-4D97-AF65-F5344CB8AC3E}">
        <p14:creationId xmlns:p14="http://schemas.microsoft.com/office/powerpoint/2010/main" val="2561454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A precursor to the “implied powers” arguments made after the Constitution was written and ratified.</a:t>
            </a:r>
          </a:p>
          <a:p>
            <a:r>
              <a:rPr lang="en-US" dirty="0" smtClean="0"/>
              <a:t>Conceded that Article II of the AOC seemingly restricted the ability of the general government to charter a bank, but this was a “national” issue which rendered the states incompetent to administer.</a:t>
            </a:r>
          </a:p>
          <a:p>
            <a:r>
              <a:rPr lang="en-US" dirty="0" smtClean="0"/>
              <a:t>The United States preceded the states; in other words, the central government created the states, making them “corporations or bodies politick….”</a:t>
            </a:r>
          </a:p>
          <a:p>
            <a:r>
              <a:rPr lang="en-US" dirty="0" smtClean="0"/>
              <a:t>The United States “are…one undivided, independent nation….”</a:t>
            </a:r>
          </a:p>
          <a:p>
            <a:r>
              <a:rPr lang="en-US" dirty="0" smtClean="0"/>
              <a:t>Chartering the bank was constitutional because every state agreed to it.</a:t>
            </a:r>
            <a:endParaRPr lang="en-US" dirty="0"/>
          </a:p>
        </p:txBody>
      </p:sp>
      <p:sp>
        <p:nvSpPr>
          <p:cNvPr id="3" name="Title 2"/>
          <p:cNvSpPr>
            <a:spLocks noGrp="1"/>
          </p:cNvSpPr>
          <p:nvPr>
            <p:ph type="title"/>
          </p:nvPr>
        </p:nvSpPr>
        <p:spPr/>
        <p:txBody>
          <a:bodyPr/>
          <a:lstStyle/>
          <a:p>
            <a:pPr algn="ctr"/>
            <a:r>
              <a:rPr lang="en-US" dirty="0" smtClean="0"/>
              <a:t>James Wilson 1785</a:t>
            </a:r>
            <a:endParaRPr lang="en-US" dirty="0"/>
          </a:p>
        </p:txBody>
      </p:sp>
    </p:spTree>
    <p:extLst>
      <p:ext uri="{BB962C8B-B14F-4D97-AF65-F5344CB8AC3E}">
        <p14:creationId xmlns:p14="http://schemas.microsoft.com/office/powerpoint/2010/main" val="2480740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Did the Framers consider the power to incorporate a bank?</a:t>
            </a:r>
          </a:p>
          <a:p>
            <a:r>
              <a:rPr lang="en-US" dirty="0" smtClean="0"/>
              <a:t>Yes, in August 1787, but it was outright rejected by the Committee of Detail.</a:t>
            </a:r>
          </a:p>
          <a:p>
            <a:r>
              <a:rPr lang="en-US" dirty="0" smtClean="0"/>
              <a:t>Why was it omitted?</a:t>
            </a:r>
          </a:p>
          <a:p>
            <a:r>
              <a:rPr lang="en-US" dirty="0" smtClean="0"/>
              <a:t>Wilson thought the power to incorporate or create “internal improvements” was “necessary to prevent a State from obstructing the general welfare.” </a:t>
            </a:r>
          </a:p>
          <a:p>
            <a:r>
              <a:rPr lang="en-US" dirty="0" smtClean="0"/>
              <a:t>Rufus King of MA suggested that such power to lead to the rejection of the document at the state ratifying conventions because it would create factionalism, namely in PA the power over charting a bank</a:t>
            </a:r>
            <a:r>
              <a:rPr lang="en-US" dirty="0" smtClean="0"/>
              <a:t>.</a:t>
            </a:r>
          </a:p>
          <a:p>
            <a:r>
              <a:rPr lang="en-US" dirty="0" smtClean="0"/>
              <a:t>The question as to whether to grant the general government the power to charter corporations, including a bank, was defeated by an 8-3 vote.</a:t>
            </a:r>
            <a:endParaRPr lang="en-US" dirty="0"/>
          </a:p>
        </p:txBody>
      </p:sp>
      <p:sp>
        <p:nvSpPr>
          <p:cNvPr id="3" name="Title 2"/>
          <p:cNvSpPr>
            <a:spLocks noGrp="1"/>
          </p:cNvSpPr>
          <p:nvPr>
            <p:ph type="title"/>
          </p:nvPr>
        </p:nvSpPr>
        <p:spPr/>
        <p:txBody>
          <a:bodyPr/>
          <a:lstStyle/>
          <a:p>
            <a:pPr algn="ctr"/>
            <a:r>
              <a:rPr lang="en-US" dirty="0" smtClean="0"/>
              <a:t>The Bank at Philadelphia, 1787</a:t>
            </a:r>
            <a:endParaRPr lang="en-US" dirty="0"/>
          </a:p>
        </p:txBody>
      </p:sp>
    </p:spTree>
    <p:extLst>
      <p:ext uri="{BB962C8B-B14F-4D97-AF65-F5344CB8AC3E}">
        <p14:creationId xmlns:p14="http://schemas.microsoft.com/office/powerpoint/2010/main" val="2777946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Bank Bill of 1790-91. Hamilton argues that a Bank of the United States is necessary for the Treasury to conduct business.</a:t>
            </a:r>
          </a:p>
          <a:p>
            <a:r>
              <a:rPr lang="en-US" dirty="0" smtClean="0"/>
              <a:t>Not much resistance at first; mostly centered on eliminating state lines for tax collection and the anxiety that PA would be able to keep the capital because of the future Bank and other government buildings.</a:t>
            </a:r>
          </a:p>
          <a:p>
            <a:r>
              <a:rPr lang="en-US" dirty="0" smtClean="0"/>
              <a:t>Madison wanted to attach the bank to the PA scheme to keep the capital from moving to the Potomac; he would attack it on constitutional grounds.</a:t>
            </a:r>
            <a:endParaRPr lang="en-US" dirty="0"/>
          </a:p>
        </p:txBody>
      </p:sp>
      <p:sp>
        <p:nvSpPr>
          <p:cNvPr id="3" name="Title 2"/>
          <p:cNvSpPr>
            <a:spLocks noGrp="1"/>
          </p:cNvSpPr>
          <p:nvPr>
            <p:ph type="title"/>
          </p:nvPr>
        </p:nvSpPr>
        <p:spPr/>
        <p:txBody>
          <a:bodyPr/>
          <a:lstStyle/>
          <a:p>
            <a:pPr algn="ctr"/>
            <a:r>
              <a:rPr lang="en-US" dirty="0" smtClean="0"/>
              <a:t>Hamilton’s Bank</a:t>
            </a:r>
            <a:endParaRPr lang="en-US" dirty="0"/>
          </a:p>
        </p:txBody>
      </p:sp>
    </p:spTree>
    <p:extLst>
      <p:ext uri="{BB962C8B-B14F-4D97-AF65-F5344CB8AC3E}">
        <p14:creationId xmlns:p14="http://schemas.microsoft.com/office/powerpoint/2010/main" val="2934225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February 1791</a:t>
            </a:r>
          </a:p>
          <a:p>
            <a:r>
              <a:rPr lang="en-US" dirty="0" smtClean="0"/>
              <a:t>“a power to grant charters of incorporations had been proposed in the General Convention and rejected.”</a:t>
            </a:r>
          </a:p>
          <a:p>
            <a:r>
              <a:rPr lang="en-US" dirty="0" smtClean="0"/>
              <a:t>“It [the powers of the general government] is not a general grant, out of which particular powers are excepted; it is a grant of particular powers only, leaving the general mass in other hands. So it had been understood by its friends and its foes, and so it was to be interpreted.”</a:t>
            </a:r>
          </a:p>
          <a:p>
            <a:r>
              <a:rPr lang="en-US" dirty="0" smtClean="0"/>
              <a:t>Only one “clause” could be abused to carry implied powers, the “necessary and proper clause;” Madison rejected this interpretation.</a:t>
            </a:r>
            <a:endParaRPr lang="en-US" dirty="0"/>
          </a:p>
        </p:txBody>
      </p:sp>
      <p:sp>
        <p:nvSpPr>
          <p:cNvPr id="3" name="Title 2"/>
          <p:cNvSpPr>
            <a:spLocks noGrp="1"/>
          </p:cNvSpPr>
          <p:nvPr>
            <p:ph type="title"/>
          </p:nvPr>
        </p:nvSpPr>
        <p:spPr/>
        <p:txBody>
          <a:bodyPr/>
          <a:lstStyle/>
          <a:p>
            <a:pPr algn="ctr"/>
            <a:r>
              <a:rPr lang="en-US" dirty="0" smtClean="0"/>
              <a:t>Madison and the Bank</a:t>
            </a:r>
            <a:endParaRPr lang="en-US" dirty="0"/>
          </a:p>
        </p:txBody>
      </p:sp>
    </p:spTree>
    <p:extLst>
      <p:ext uri="{BB962C8B-B14F-4D97-AF65-F5344CB8AC3E}">
        <p14:creationId xmlns:p14="http://schemas.microsoft.com/office/powerpoint/2010/main" val="3234650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1788: Federalist No. 33: The necessary and proper clause was “only a declaratory truth, which would have resulted by necessary and unavoidable implication from the very act of constituting a Federal Government and vesting it with certain specified powers.”</a:t>
            </a:r>
          </a:p>
          <a:p>
            <a:r>
              <a:rPr lang="en-US" dirty="0" smtClean="0"/>
              <a:t>In other words, Hamilton in 1788 argued </a:t>
            </a:r>
            <a:r>
              <a:rPr lang="en-US" i="1" dirty="0" smtClean="0"/>
              <a:t>against</a:t>
            </a:r>
            <a:r>
              <a:rPr lang="en-US" dirty="0" smtClean="0"/>
              <a:t> implied powers. So did every other proponent of the Constitution.</a:t>
            </a:r>
            <a:endParaRPr lang="en-US" dirty="0"/>
          </a:p>
        </p:txBody>
      </p:sp>
      <p:sp>
        <p:nvSpPr>
          <p:cNvPr id="3" name="Title 2"/>
          <p:cNvSpPr>
            <a:spLocks noGrp="1"/>
          </p:cNvSpPr>
          <p:nvPr>
            <p:ph type="title"/>
          </p:nvPr>
        </p:nvSpPr>
        <p:spPr/>
        <p:txBody>
          <a:bodyPr/>
          <a:lstStyle/>
          <a:p>
            <a:pPr algn="ctr"/>
            <a:r>
              <a:rPr lang="en-US" dirty="0" smtClean="0"/>
              <a:t>Hamilton on Implied Powers</a:t>
            </a:r>
            <a:endParaRPr lang="en-US" dirty="0"/>
          </a:p>
        </p:txBody>
      </p:sp>
    </p:spTree>
    <p:extLst>
      <p:ext uri="{BB962C8B-B14F-4D97-AF65-F5344CB8AC3E}">
        <p14:creationId xmlns:p14="http://schemas.microsoft.com/office/powerpoint/2010/main" val="565475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Bank Bill passes but Washington had been persuaded by Jefferson, Madison, and Edmund Randolph that the bank was unconstitutional.</a:t>
            </a:r>
          </a:p>
          <a:p>
            <a:r>
              <a:rPr lang="en-US" dirty="0" smtClean="0"/>
              <a:t>Jefferson wrote a 2100 word attack on the constitutionality of the bank and the duty of the president to veto unconstitutional legislation.</a:t>
            </a:r>
          </a:p>
          <a:p>
            <a:r>
              <a:rPr lang="en-US" dirty="0" smtClean="0"/>
              <a:t>Washington told Madison to prepare a veto message but cracked the door for Hamilton to defend his bank. </a:t>
            </a:r>
          </a:p>
          <a:p>
            <a:r>
              <a:rPr lang="en-US" dirty="0" smtClean="0"/>
              <a:t>Hamilton had around ten days to respond, and he took all ten days.</a:t>
            </a:r>
            <a:endParaRPr lang="en-US" dirty="0"/>
          </a:p>
        </p:txBody>
      </p:sp>
      <p:sp>
        <p:nvSpPr>
          <p:cNvPr id="3" name="Title 2"/>
          <p:cNvSpPr>
            <a:spLocks noGrp="1"/>
          </p:cNvSpPr>
          <p:nvPr>
            <p:ph type="title"/>
          </p:nvPr>
        </p:nvSpPr>
        <p:spPr/>
        <p:txBody>
          <a:bodyPr/>
          <a:lstStyle/>
          <a:p>
            <a:pPr algn="ctr"/>
            <a:r>
              <a:rPr lang="en-US" dirty="0" smtClean="0"/>
              <a:t>Washington and the Bank</a:t>
            </a:r>
            <a:endParaRPr lang="en-US" dirty="0"/>
          </a:p>
        </p:txBody>
      </p:sp>
    </p:spTree>
    <p:extLst>
      <p:ext uri="{BB962C8B-B14F-4D97-AF65-F5344CB8AC3E}">
        <p14:creationId xmlns:p14="http://schemas.microsoft.com/office/powerpoint/2010/main" val="1855509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953000"/>
          </a:xfrm>
        </p:spPr>
        <p:txBody>
          <a:bodyPr>
            <a:normAutofit fontScale="77500" lnSpcReduction="20000"/>
          </a:bodyPr>
          <a:lstStyle/>
          <a:p>
            <a:r>
              <a:rPr lang="en-US" dirty="0" smtClean="0"/>
              <a:t>A 13,000 word essay on the necessity and constitutionality of the Bank of the United States.</a:t>
            </a:r>
          </a:p>
          <a:p>
            <a:r>
              <a:rPr lang="en-US" dirty="0" smtClean="0"/>
              <a:t>Just because powers are delegated does not mean that they were strictly limited to the enumerated text.</a:t>
            </a:r>
          </a:p>
          <a:p>
            <a:r>
              <a:rPr lang="en-US" dirty="0" smtClean="0"/>
              <a:t>“If the end be clearly comprehended within any of the specified powers, and if the measure have an obvious relation to that end, and is not forbidden by any particular provision of the constitution—it may safely be deemed to come within the compass of the national authority.”</a:t>
            </a:r>
          </a:p>
          <a:p>
            <a:r>
              <a:rPr lang="en-US" dirty="0" smtClean="0"/>
              <a:t>Additionally, if the power was not denied by the Constitution nor expressly delegated to the states, then the power was within the “implied powers” of the general government.</a:t>
            </a:r>
          </a:p>
          <a:p>
            <a:r>
              <a:rPr lang="en-US" dirty="0" smtClean="0"/>
              <a:t>In other words, Hamilton went back on his arguments of 1788 and crafted a version of the Constitution that was directly opposite to the Constitution as ratified by the state conventions.</a:t>
            </a:r>
          </a:p>
          <a:p>
            <a:r>
              <a:rPr lang="en-US" dirty="0" smtClean="0"/>
              <a:t>The ends justify the means; Hamilton was not going to let original intent get in the way of his pet project, a project he had been pushing for since 1779.</a:t>
            </a:r>
            <a:endParaRPr lang="en-US" dirty="0"/>
          </a:p>
        </p:txBody>
      </p:sp>
      <p:sp>
        <p:nvSpPr>
          <p:cNvPr id="3" name="Title 2"/>
          <p:cNvSpPr>
            <a:spLocks noGrp="1"/>
          </p:cNvSpPr>
          <p:nvPr>
            <p:ph type="title"/>
          </p:nvPr>
        </p:nvSpPr>
        <p:spPr/>
        <p:txBody>
          <a:bodyPr/>
          <a:lstStyle/>
          <a:p>
            <a:pPr algn="ctr"/>
            <a:r>
              <a:rPr lang="en-US" dirty="0" smtClean="0"/>
              <a:t>Hamilton on the Bank</a:t>
            </a:r>
            <a:endParaRPr lang="en-US" dirty="0"/>
          </a:p>
        </p:txBody>
      </p:sp>
    </p:spTree>
    <p:extLst>
      <p:ext uri="{BB962C8B-B14F-4D97-AF65-F5344CB8AC3E}">
        <p14:creationId xmlns:p14="http://schemas.microsoft.com/office/powerpoint/2010/main" val="4509577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PWI" val="15"/>
</p:tagLst>
</file>

<file path=ppt/tags/tag2.xml><?xml version="1.0" encoding="utf-8"?>
<p:tagLst xmlns:a="http://schemas.openxmlformats.org/drawingml/2006/main" xmlns:r="http://schemas.openxmlformats.org/officeDocument/2006/relationships" xmlns:p="http://schemas.openxmlformats.org/presentationml/2006/main">
  <p:tag name="SWI" val="1"/>
  <p:tag name="BSN" val="1"/>
  <p:tag name="SVT" val="FALSE"/>
  <p:tag name="NBP" val="1"/>
  <p:tag name="CVB" val="1"/>
  <p:tag name="SPT" val="FALSE"/>
  <p:tag name="CII"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8694</TotalTime>
  <Words>848</Words>
  <Application>Microsoft Office PowerPoint</Application>
  <PresentationFormat>On-screen Show (4:3)</PresentationFormat>
  <Paragraphs>48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Constantia</vt:lpstr>
      <vt:lpstr>Tahoma</vt:lpstr>
      <vt:lpstr>Times New Roman</vt:lpstr>
      <vt:lpstr>Wingdings 2</vt:lpstr>
      <vt:lpstr>Paper</vt:lpstr>
      <vt:lpstr>How Alexander Hamilton Screwed Up America</vt:lpstr>
      <vt:lpstr>The Bank of North America</vt:lpstr>
      <vt:lpstr>James Wilson 1785</vt:lpstr>
      <vt:lpstr>The Bank at Philadelphia, 1787</vt:lpstr>
      <vt:lpstr>Hamilton’s Bank</vt:lpstr>
      <vt:lpstr>Madison and the Bank</vt:lpstr>
      <vt:lpstr>Hamilton on Implied Powers</vt:lpstr>
      <vt:lpstr>Washington and the Bank</vt:lpstr>
      <vt:lpstr>Hamilton on the Bank</vt:lpstr>
    </vt:vector>
  </TitlesOfParts>
  <Company>GENESIS CRUDE OIL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STATES HISTORY 201</dc:title>
  <dc:creator>Brion</dc:creator>
  <cp:lastModifiedBy>Brion McClanahan</cp:lastModifiedBy>
  <cp:revision>50</cp:revision>
  <dcterms:created xsi:type="dcterms:W3CDTF">2004-02-23T22:19:17Z</dcterms:created>
  <dcterms:modified xsi:type="dcterms:W3CDTF">2017-04-21T14:35:59Z</dcterms:modified>
</cp:coreProperties>
</file>