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custDataLst>
    <p:tags r:id="rId13"/>
  </p:custDataLst>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398"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BE970F-4164-4282-8203-9E0361653A9F}" type="datetimeFigureOut">
              <a:rPr lang="en-US" smtClean="0"/>
              <a:t>5/28/2017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B03B97-C859-4866-91AA-506626E7A7C6}" type="slidenum">
              <a:rPr lang="en-US" smtClean="0"/>
              <a:t>‹#›</a:t>
            </a:fld>
            <a:endParaRPr lang="en-US"/>
          </a:p>
        </p:txBody>
      </p:sp>
    </p:spTree>
    <p:extLst>
      <p:ext uri="{BB962C8B-B14F-4D97-AF65-F5344CB8AC3E}">
        <p14:creationId xmlns:p14="http://schemas.microsoft.com/office/powerpoint/2010/main" val="2267342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03B97-C859-4866-91AA-506626E7A7C6}" type="slidenum">
              <a:rPr lang="en-US" smtClean="0"/>
              <a:t>1</a:t>
            </a:fld>
            <a:endParaRPr lang="en-US"/>
          </a:p>
        </p:txBody>
      </p:sp>
    </p:spTree>
    <p:extLst>
      <p:ext uri="{BB962C8B-B14F-4D97-AF65-F5344CB8AC3E}">
        <p14:creationId xmlns:p14="http://schemas.microsoft.com/office/powerpoint/2010/main" val="34268398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03B97-C859-4866-91AA-506626E7A7C6}" type="slidenum">
              <a:rPr lang="en-US" smtClean="0"/>
              <a:t>10</a:t>
            </a:fld>
            <a:endParaRPr lang="en-US"/>
          </a:p>
        </p:txBody>
      </p:sp>
    </p:spTree>
    <p:extLst>
      <p:ext uri="{BB962C8B-B14F-4D97-AF65-F5344CB8AC3E}">
        <p14:creationId xmlns:p14="http://schemas.microsoft.com/office/powerpoint/2010/main" val="881596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03B97-C859-4866-91AA-506626E7A7C6}" type="slidenum">
              <a:rPr lang="en-US" smtClean="0"/>
              <a:t>2</a:t>
            </a:fld>
            <a:endParaRPr lang="en-US"/>
          </a:p>
        </p:txBody>
      </p:sp>
    </p:spTree>
    <p:extLst>
      <p:ext uri="{BB962C8B-B14F-4D97-AF65-F5344CB8AC3E}">
        <p14:creationId xmlns:p14="http://schemas.microsoft.com/office/powerpoint/2010/main" val="2763836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03B97-C859-4866-91AA-506626E7A7C6}" type="slidenum">
              <a:rPr lang="en-US" smtClean="0"/>
              <a:t>3</a:t>
            </a:fld>
            <a:endParaRPr lang="en-US"/>
          </a:p>
        </p:txBody>
      </p:sp>
    </p:spTree>
    <p:extLst>
      <p:ext uri="{BB962C8B-B14F-4D97-AF65-F5344CB8AC3E}">
        <p14:creationId xmlns:p14="http://schemas.microsoft.com/office/powerpoint/2010/main" val="13355596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03B97-C859-4866-91AA-506626E7A7C6}" type="slidenum">
              <a:rPr lang="en-US" smtClean="0"/>
              <a:t>4</a:t>
            </a:fld>
            <a:endParaRPr lang="en-US"/>
          </a:p>
        </p:txBody>
      </p:sp>
    </p:spTree>
    <p:extLst>
      <p:ext uri="{BB962C8B-B14F-4D97-AF65-F5344CB8AC3E}">
        <p14:creationId xmlns:p14="http://schemas.microsoft.com/office/powerpoint/2010/main" val="472247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03B97-C859-4866-91AA-506626E7A7C6}" type="slidenum">
              <a:rPr lang="en-US" smtClean="0"/>
              <a:t>5</a:t>
            </a:fld>
            <a:endParaRPr lang="en-US"/>
          </a:p>
        </p:txBody>
      </p:sp>
    </p:spTree>
    <p:extLst>
      <p:ext uri="{BB962C8B-B14F-4D97-AF65-F5344CB8AC3E}">
        <p14:creationId xmlns:p14="http://schemas.microsoft.com/office/powerpoint/2010/main" val="32618823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03B97-C859-4866-91AA-506626E7A7C6}" type="slidenum">
              <a:rPr lang="en-US" smtClean="0"/>
              <a:t>6</a:t>
            </a:fld>
            <a:endParaRPr lang="en-US"/>
          </a:p>
        </p:txBody>
      </p:sp>
    </p:spTree>
    <p:extLst>
      <p:ext uri="{BB962C8B-B14F-4D97-AF65-F5344CB8AC3E}">
        <p14:creationId xmlns:p14="http://schemas.microsoft.com/office/powerpoint/2010/main" val="13799638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03B97-C859-4866-91AA-506626E7A7C6}" type="slidenum">
              <a:rPr lang="en-US" smtClean="0"/>
              <a:t>7</a:t>
            </a:fld>
            <a:endParaRPr lang="en-US"/>
          </a:p>
        </p:txBody>
      </p:sp>
    </p:spTree>
    <p:extLst>
      <p:ext uri="{BB962C8B-B14F-4D97-AF65-F5344CB8AC3E}">
        <p14:creationId xmlns:p14="http://schemas.microsoft.com/office/powerpoint/2010/main" val="40133177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03B97-C859-4866-91AA-506626E7A7C6}" type="slidenum">
              <a:rPr lang="en-US" smtClean="0"/>
              <a:t>8</a:t>
            </a:fld>
            <a:endParaRPr lang="en-US"/>
          </a:p>
        </p:txBody>
      </p:sp>
    </p:spTree>
    <p:extLst>
      <p:ext uri="{BB962C8B-B14F-4D97-AF65-F5344CB8AC3E}">
        <p14:creationId xmlns:p14="http://schemas.microsoft.com/office/powerpoint/2010/main" val="3889757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03B97-C859-4866-91AA-506626E7A7C6}" type="slidenum">
              <a:rPr lang="en-US" smtClean="0"/>
              <a:t>9</a:t>
            </a:fld>
            <a:endParaRPr lang="en-US"/>
          </a:p>
        </p:txBody>
      </p:sp>
    </p:spTree>
    <p:extLst>
      <p:ext uri="{BB962C8B-B14F-4D97-AF65-F5344CB8AC3E}">
        <p14:creationId xmlns:p14="http://schemas.microsoft.com/office/powerpoint/2010/main" val="3816220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endParaRPr lang="en-US" altLang="en-US"/>
          </a:p>
        </p:txBody>
      </p:sp>
      <p:sp>
        <p:nvSpPr>
          <p:cNvPr id="16" name="Slide Number Placeholder 15"/>
          <p:cNvSpPr>
            <a:spLocks noGrp="1"/>
          </p:cNvSpPr>
          <p:nvPr>
            <p:ph type="sldNum" sz="quarter" idx="11"/>
          </p:nvPr>
        </p:nvSpPr>
        <p:spPr/>
        <p:txBody>
          <a:bodyPr/>
          <a:lstStyle/>
          <a:p>
            <a:fld id="{CCF4A9B0-37CF-4F2E-B1ED-6F7F08CB816B}" type="slidenum">
              <a:rPr lang="en-US" altLang="en-US" smtClean="0"/>
              <a:pPr/>
              <a:t>‹#›</a:t>
            </a:fld>
            <a:endParaRPr lang="en-US" altLang="en-US"/>
          </a:p>
        </p:txBody>
      </p:sp>
      <p:sp>
        <p:nvSpPr>
          <p:cNvPr id="17" name="Footer Placeholder 16"/>
          <p:cNvSpPr>
            <a:spLocks noGrp="1"/>
          </p:cNvSpPr>
          <p:nvPr>
            <p:ph type="ftr" sz="quarter" idx="12"/>
          </p:nvPr>
        </p:nvSpPr>
        <p:spPr/>
        <p:txBody>
          <a:bodyPr/>
          <a:lstStyle/>
          <a:p>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8FEAFEB-BB50-4411-A2AE-2173BADB6B22}"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7C65029-4A01-4292-AC34-D60A31CC6F56}"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endParaRPr lang="en-US" altLang="en-US"/>
          </a:p>
        </p:txBody>
      </p:sp>
      <p:sp>
        <p:nvSpPr>
          <p:cNvPr id="15" name="Slide Number Placeholder 14"/>
          <p:cNvSpPr>
            <a:spLocks noGrp="1"/>
          </p:cNvSpPr>
          <p:nvPr>
            <p:ph type="sldNum" sz="quarter" idx="15"/>
          </p:nvPr>
        </p:nvSpPr>
        <p:spPr/>
        <p:txBody>
          <a:bodyPr/>
          <a:lstStyle>
            <a:lvl1pPr algn="ctr">
              <a:defRPr/>
            </a:lvl1pPr>
          </a:lstStyle>
          <a:p>
            <a:fld id="{4985B188-6E23-4AFE-A77F-0AF7C413EE9A}" type="slidenum">
              <a:rPr lang="en-US" altLang="en-US" smtClean="0"/>
              <a:pPr/>
              <a:t>‹#›</a:t>
            </a:fld>
            <a:endParaRPr lang="en-US" altLang="en-US"/>
          </a:p>
        </p:txBody>
      </p:sp>
      <p:sp>
        <p:nvSpPr>
          <p:cNvPr id="16" name="Footer Placeholder 15"/>
          <p:cNvSpPr>
            <a:spLocks noGrp="1"/>
          </p:cNvSpPr>
          <p:nvPr>
            <p:ph type="ftr" sz="quarter" idx="16"/>
          </p:nvPr>
        </p:nvSpPr>
        <p:spPr/>
        <p:txBody>
          <a:bodyPr/>
          <a:lstStyle/>
          <a:p>
            <a:endParaRPr lang="en-US" alt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05DDEA0-0134-4E2C-930B-71849FF49D56}" type="slidenum">
              <a:rPr lang="en-US" altLang="en-US" smtClean="0"/>
              <a:pPr/>
              <a:t>‹#›</a:t>
            </a:fld>
            <a:endParaRPr lang="en-US" alt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DDCB6306-B3EE-4144-A17E-19D3363FB63F}"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0E7D99CF-9CED-46BF-98F8-FF9B6B995FA9}" type="slidenum">
              <a:rPr lang="en-US" altLang="en-US" smtClean="0"/>
              <a:pPr/>
              <a:t>‹#›</a:t>
            </a:fld>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7" name="Date Placeholder 6"/>
          <p:cNvSpPr>
            <a:spLocks noGrp="1"/>
          </p:cNvSpPr>
          <p:nvPr>
            <p:ph type="dt" sz="half" idx="10"/>
          </p:nvPr>
        </p:nvSpPr>
        <p:spPr/>
        <p:txBody>
          <a:bodyPr/>
          <a:lstStyle/>
          <a:p>
            <a:endParaRPr lang="en-US" alt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917BBF3-7708-4AA9-A4AE-292918FCF3BC}"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10B7E5BF-130D-4A20-B1F0-1EA7AD8CF23F}"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endParaRPr lang="en-US" altLang="en-US"/>
          </a:p>
        </p:txBody>
      </p:sp>
      <p:sp>
        <p:nvSpPr>
          <p:cNvPr id="9" name="Slide Number Placeholder 8"/>
          <p:cNvSpPr>
            <a:spLocks noGrp="1"/>
          </p:cNvSpPr>
          <p:nvPr>
            <p:ph type="sldNum" sz="quarter" idx="15"/>
          </p:nvPr>
        </p:nvSpPr>
        <p:spPr/>
        <p:txBody>
          <a:bodyPr/>
          <a:lstStyle/>
          <a:p>
            <a:fld id="{B4585849-12D4-48E2-A2F1-F112AA6C7F8C}" type="slidenum">
              <a:rPr lang="en-US" altLang="en-US" smtClean="0"/>
              <a:pPr/>
              <a:t>‹#›</a:t>
            </a:fld>
            <a:endParaRPr lang="en-US" altLang="en-US"/>
          </a:p>
        </p:txBody>
      </p:sp>
      <p:sp>
        <p:nvSpPr>
          <p:cNvPr id="10" name="Footer Placeholder 9"/>
          <p:cNvSpPr>
            <a:spLocks noGrp="1"/>
          </p:cNvSpPr>
          <p:nvPr>
            <p:ph type="ftr" sz="quarter" idx="16"/>
          </p:nvPr>
        </p:nvSpPr>
        <p:spPr/>
        <p:txBody>
          <a:bodyPr/>
          <a:lstStyle/>
          <a:p>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endParaRPr lang="en-US" altLang="en-US"/>
          </a:p>
        </p:txBody>
      </p:sp>
      <p:sp>
        <p:nvSpPr>
          <p:cNvPr id="9" name="Slide Number Placeholder 8"/>
          <p:cNvSpPr>
            <a:spLocks noGrp="1"/>
          </p:cNvSpPr>
          <p:nvPr>
            <p:ph type="sldNum" sz="quarter" idx="11"/>
          </p:nvPr>
        </p:nvSpPr>
        <p:spPr/>
        <p:txBody>
          <a:bodyPr/>
          <a:lstStyle/>
          <a:p>
            <a:fld id="{94144A8C-FEA0-46D3-B788-0248FD5E124F}" type="slidenum">
              <a:rPr lang="en-US" altLang="en-US" smtClean="0"/>
              <a:pPr/>
              <a:t>‹#›</a:t>
            </a:fld>
            <a:endParaRPr lang="en-US" altLang="en-US"/>
          </a:p>
        </p:txBody>
      </p:sp>
      <p:sp>
        <p:nvSpPr>
          <p:cNvPr id="10" name="Footer Placeholder 9"/>
          <p:cNvSpPr>
            <a:spLocks noGrp="1"/>
          </p:cNvSpPr>
          <p:nvPr>
            <p:ph type="ftr" sz="quarter" idx="12"/>
          </p:nvPr>
        </p:nvSpPr>
        <p:spPr/>
        <p:txBody>
          <a:bodyPr/>
          <a:lstStyle/>
          <a:p>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endParaRPr lang="en-US" alt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lt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240C251-C4D5-4537-ABBF-29E68DDEDF94}" type="slidenum">
              <a:rPr lang="en-US" altLang="en-US" smtClean="0"/>
              <a:pPr/>
              <a:t>‹#›</a:t>
            </a:fld>
            <a:endParaRPr lang="en-US" alt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p:txBody>
          <a:bodyPr/>
          <a:lstStyle/>
          <a:p>
            <a:r>
              <a:rPr lang="en-US" altLang="en-US" sz="2800" dirty="0" smtClean="0"/>
              <a:t>Presentation 2</a:t>
            </a:r>
            <a:endParaRPr lang="en-US" altLang="en-US" sz="2800" dirty="0"/>
          </a:p>
          <a:p>
            <a:r>
              <a:rPr lang="en-US" altLang="en-US" sz="2800" dirty="0" smtClean="0"/>
              <a:t>From Philadelphia to Poughkeepsie</a:t>
            </a:r>
            <a:endParaRPr lang="en-US" altLang="en-US" sz="2800" dirty="0"/>
          </a:p>
        </p:txBody>
      </p:sp>
      <p:sp>
        <p:nvSpPr>
          <p:cNvPr id="2050" name="Rectangle 2"/>
          <p:cNvSpPr>
            <a:spLocks noGrp="1" noChangeArrowheads="1"/>
          </p:cNvSpPr>
          <p:nvPr>
            <p:ph type="ctrTitle"/>
          </p:nvPr>
        </p:nvSpPr>
        <p:spPr/>
        <p:txBody>
          <a:bodyPr/>
          <a:lstStyle/>
          <a:p>
            <a:r>
              <a:rPr lang="en-US" altLang="en-US" dirty="0" smtClean="0">
                <a:latin typeface="Times New Roman" pitchFamily="18" charset="0"/>
              </a:rPr>
              <a:t>How Alexander Hamilton Screwed Up America</a:t>
            </a:r>
            <a:endParaRPr lang="en-US" altLang="en-US" dirty="0">
              <a:latin typeface="Times New Roman" pitchFamily="18" charset="0"/>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Hamilton sold New York on a document he had no intention of following once in the general government.</a:t>
            </a:r>
          </a:p>
          <a:p>
            <a:r>
              <a:rPr lang="en-US" dirty="0" smtClean="0"/>
              <a:t>Hamilton as Secretary of Treasury was closer to the June 18, 1787 Hamilton than the June 27, 1788 Hamilton.</a:t>
            </a:r>
          </a:p>
          <a:p>
            <a:r>
              <a:rPr lang="en-US" dirty="0" smtClean="0"/>
              <a:t>Lansing knew it, which is why he tried to expose Hamilton before everyone took the bait.</a:t>
            </a:r>
          </a:p>
          <a:p>
            <a:r>
              <a:rPr lang="en-US" dirty="0" smtClean="0"/>
              <a:t>Hamilton in power would do much to undermine the Constitution he sold to the states.</a:t>
            </a:r>
          </a:p>
          <a:p>
            <a:r>
              <a:rPr lang="en-US" dirty="0" smtClean="0"/>
              <a:t>Hamilton’s nationalist dream would come to fruition.</a:t>
            </a:r>
            <a:endParaRPr lang="en-US" dirty="0"/>
          </a:p>
        </p:txBody>
      </p:sp>
      <p:sp>
        <p:nvSpPr>
          <p:cNvPr id="3" name="Title 2"/>
          <p:cNvSpPr>
            <a:spLocks noGrp="1"/>
          </p:cNvSpPr>
          <p:nvPr>
            <p:ph type="title"/>
          </p:nvPr>
        </p:nvSpPr>
        <p:spPr/>
        <p:txBody>
          <a:bodyPr/>
          <a:lstStyle/>
          <a:p>
            <a:pPr algn="ctr"/>
            <a:r>
              <a:rPr lang="en-US" dirty="0" smtClean="0"/>
              <a:t>Hamilton’s Dream</a:t>
            </a:r>
            <a:endParaRPr lang="en-US" dirty="0"/>
          </a:p>
        </p:txBody>
      </p:sp>
    </p:spTree>
    <p:extLst>
      <p:ext uri="{BB962C8B-B14F-4D97-AF65-F5344CB8AC3E}">
        <p14:creationId xmlns:p14="http://schemas.microsoft.com/office/powerpoint/2010/main" val="5030931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June 1788</a:t>
            </a:r>
          </a:p>
          <a:p>
            <a:r>
              <a:rPr lang="en-US" dirty="0" smtClean="0"/>
              <a:t>Would New York be the deciding state?</a:t>
            </a:r>
          </a:p>
          <a:p>
            <a:r>
              <a:rPr lang="en-US" dirty="0" smtClean="0"/>
              <a:t>The </a:t>
            </a:r>
            <a:r>
              <a:rPr lang="en-US" i="1" dirty="0" smtClean="0"/>
              <a:t>Federalist</a:t>
            </a:r>
            <a:r>
              <a:rPr lang="en-US" dirty="0" smtClean="0"/>
              <a:t>, 1787-1788; Hamilton as author.</a:t>
            </a:r>
          </a:p>
          <a:p>
            <a:r>
              <a:rPr lang="en-US" dirty="0" smtClean="0"/>
              <a:t>Selling the Constitution to reluctant New York delegates.</a:t>
            </a:r>
          </a:p>
          <a:p>
            <a:r>
              <a:rPr lang="en-US" dirty="0" smtClean="0"/>
              <a:t>Possibility of New York rejecting the Constitution and remaining outside of the Union?</a:t>
            </a:r>
          </a:p>
          <a:p>
            <a:r>
              <a:rPr lang="en-US" dirty="0" smtClean="0"/>
              <a:t>Close contest, even with Hamilton’s effort.</a:t>
            </a:r>
            <a:endParaRPr lang="en-US" dirty="0"/>
          </a:p>
        </p:txBody>
      </p:sp>
      <p:sp>
        <p:nvSpPr>
          <p:cNvPr id="3" name="Title 2"/>
          <p:cNvSpPr>
            <a:spLocks noGrp="1"/>
          </p:cNvSpPr>
          <p:nvPr>
            <p:ph type="title"/>
          </p:nvPr>
        </p:nvSpPr>
        <p:spPr/>
        <p:txBody>
          <a:bodyPr/>
          <a:lstStyle/>
          <a:p>
            <a:pPr algn="ctr"/>
            <a:r>
              <a:rPr lang="en-US" dirty="0" smtClean="0"/>
              <a:t>The Poughkeepsie Convention</a:t>
            </a:r>
            <a:endParaRPr lang="en-US" dirty="0"/>
          </a:p>
        </p:txBody>
      </p:sp>
    </p:spTree>
    <p:extLst>
      <p:ext uri="{BB962C8B-B14F-4D97-AF65-F5344CB8AC3E}">
        <p14:creationId xmlns:p14="http://schemas.microsoft.com/office/powerpoint/2010/main" val="15447882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George Clinton</a:t>
            </a:r>
          </a:p>
          <a:p>
            <a:pPr lvl="1"/>
            <a:r>
              <a:rPr lang="en-US" dirty="0" smtClean="0"/>
              <a:t>Governor of New York; powerful voice against ratification.</a:t>
            </a:r>
          </a:p>
          <a:p>
            <a:pPr lvl="1"/>
            <a:r>
              <a:rPr lang="en-US" dirty="0" smtClean="0"/>
              <a:t>Cato: “the strongest principle of union resides within our domestic walls.”</a:t>
            </a:r>
          </a:p>
          <a:p>
            <a:r>
              <a:rPr lang="en-US" dirty="0" err="1" smtClean="0"/>
              <a:t>Melancton</a:t>
            </a:r>
            <a:r>
              <a:rPr lang="en-US" dirty="0" smtClean="0"/>
              <a:t> Smith</a:t>
            </a:r>
          </a:p>
          <a:p>
            <a:pPr lvl="1"/>
            <a:r>
              <a:rPr lang="en-US" dirty="0" smtClean="0"/>
              <a:t>One of the strongest opponents of ratification in the United States.</a:t>
            </a:r>
          </a:p>
          <a:p>
            <a:pPr lvl="1"/>
            <a:r>
              <a:rPr lang="en-US" dirty="0" smtClean="0"/>
              <a:t>The backbone of the opposition.</a:t>
            </a:r>
          </a:p>
          <a:p>
            <a:pPr lvl="1"/>
            <a:r>
              <a:rPr lang="en-US" dirty="0" smtClean="0"/>
              <a:t>Eventually supported ratification; bill of rights.</a:t>
            </a:r>
          </a:p>
          <a:p>
            <a:r>
              <a:rPr lang="en-US" dirty="0" smtClean="0"/>
              <a:t>John Lansing</a:t>
            </a:r>
          </a:p>
          <a:p>
            <a:pPr lvl="1"/>
            <a:r>
              <a:rPr lang="en-US" dirty="0" smtClean="0"/>
              <a:t>The gentleman’s gentleman.</a:t>
            </a:r>
          </a:p>
          <a:p>
            <a:pPr lvl="1"/>
            <a:r>
              <a:rPr lang="en-US" dirty="0" smtClean="0"/>
              <a:t>Member of the Philadelphia Convention with Hamilton.</a:t>
            </a:r>
          </a:p>
          <a:p>
            <a:pPr lvl="1"/>
            <a:r>
              <a:rPr lang="en-US" dirty="0" smtClean="0"/>
              <a:t>Opposed the new document from the beginning as a product of “innovation.”</a:t>
            </a:r>
          </a:p>
          <a:p>
            <a:pPr lvl="1"/>
            <a:r>
              <a:rPr lang="en-US" dirty="0" smtClean="0"/>
              <a:t>New York secession?</a:t>
            </a:r>
          </a:p>
        </p:txBody>
      </p:sp>
      <p:sp>
        <p:nvSpPr>
          <p:cNvPr id="3" name="Title 2"/>
          <p:cNvSpPr>
            <a:spLocks noGrp="1"/>
          </p:cNvSpPr>
          <p:nvPr>
            <p:ph type="title"/>
          </p:nvPr>
        </p:nvSpPr>
        <p:spPr/>
        <p:txBody>
          <a:bodyPr/>
          <a:lstStyle/>
          <a:p>
            <a:pPr algn="ctr"/>
            <a:r>
              <a:rPr lang="en-US" dirty="0" smtClean="0"/>
              <a:t>Three Against</a:t>
            </a:r>
            <a:endParaRPr lang="en-US" dirty="0"/>
          </a:p>
        </p:txBody>
      </p:sp>
    </p:spTree>
    <p:extLst>
      <p:ext uri="{BB962C8B-B14F-4D97-AF65-F5344CB8AC3E}">
        <p14:creationId xmlns:p14="http://schemas.microsoft.com/office/powerpoint/2010/main" val="23441574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June 18, 1787</a:t>
            </a:r>
          </a:p>
          <a:p>
            <a:r>
              <a:rPr lang="en-US" dirty="0" smtClean="0"/>
              <a:t>Problems with the Articles of Confederation:</a:t>
            </a:r>
          </a:p>
          <a:p>
            <a:pPr lvl="1"/>
            <a:r>
              <a:rPr lang="en-US" dirty="0" smtClean="0"/>
              <a:t>States did not support the general government due to adverse interests.</a:t>
            </a:r>
          </a:p>
          <a:p>
            <a:pPr lvl="1"/>
            <a:r>
              <a:rPr lang="en-US" dirty="0" smtClean="0"/>
              <a:t>The “love of power” led to demagogues in the states.</a:t>
            </a:r>
          </a:p>
          <a:p>
            <a:pPr lvl="1"/>
            <a:r>
              <a:rPr lang="en-US" dirty="0" smtClean="0"/>
              <a:t>The people were too attached to the states and sided with them over the general government.</a:t>
            </a:r>
          </a:p>
          <a:p>
            <a:pPr lvl="1"/>
            <a:r>
              <a:rPr lang="en-US" dirty="0" smtClean="0"/>
              <a:t>Because of this, military force would be needed to coerce states into compliance.</a:t>
            </a:r>
          </a:p>
          <a:p>
            <a:pPr lvl="1"/>
            <a:r>
              <a:rPr lang="en-US" dirty="0" smtClean="0"/>
              <a:t>The states made the system impossible. America needed a strong central government.</a:t>
            </a:r>
            <a:endParaRPr lang="en-US" dirty="0"/>
          </a:p>
        </p:txBody>
      </p:sp>
      <p:sp>
        <p:nvSpPr>
          <p:cNvPr id="3" name="Title 2"/>
          <p:cNvSpPr>
            <a:spLocks noGrp="1"/>
          </p:cNvSpPr>
          <p:nvPr>
            <p:ph type="title"/>
          </p:nvPr>
        </p:nvSpPr>
        <p:spPr/>
        <p:txBody>
          <a:bodyPr/>
          <a:lstStyle/>
          <a:p>
            <a:pPr algn="ctr"/>
            <a:r>
              <a:rPr lang="en-US" dirty="0" smtClean="0"/>
              <a:t>Hamilton at Philadelphia</a:t>
            </a:r>
            <a:endParaRPr lang="en-US" dirty="0"/>
          </a:p>
        </p:txBody>
      </p:sp>
    </p:spTree>
    <p:extLst>
      <p:ext uri="{BB962C8B-B14F-4D97-AF65-F5344CB8AC3E}">
        <p14:creationId xmlns:p14="http://schemas.microsoft.com/office/powerpoint/2010/main" val="32638686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June 18, 1787</a:t>
            </a:r>
          </a:p>
          <a:p>
            <a:r>
              <a:rPr lang="en-US" dirty="0" smtClean="0"/>
              <a:t>Hamilton’s solutions:</a:t>
            </a:r>
          </a:p>
          <a:p>
            <a:pPr lvl="1"/>
            <a:r>
              <a:rPr lang="en-US" dirty="0" smtClean="0"/>
              <a:t>Jettison the states and create a very strong central authority.</a:t>
            </a:r>
          </a:p>
          <a:p>
            <a:pPr lvl="1"/>
            <a:r>
              <a:rPr lang="en-US" dirty="0" smtClean="0"/>
              <a:t>The states should be reduced to “corporate powers.”</a:t>
            </a:r>
          </a:p>
          <a:p>
            <a:pPr lvl="2"/>
            <a:r>
              <a:rPr lang="en-US" dirty="0" smtClean="0"/>
              <a:t>What does this mean?</a:t>
            </a:r>
          </a:p>
          <a:p>
            <a:pPr lvl="1"/>
            <a:r>
              <a:rPr lang="en-US" dirty="0" smtClean="0"/>
              <a:t>All state laws contrary to the central authority would be void (supremacy).</a:t>
            </a:r>
          </a:p>
          <a:p>
            <a:pPr lvl="1"/>
            <a:r>
              <a:rPr lang="en-US" dirty="0" smtClean="0"/>
              <a:t>Federal negative over state laws.</a:t>
            </a:r>
          </a:p>
          <a:p>
            <a:pPr lvl="1"/>
            <a:r>
              <a:rPr lang="en-US" dirty="0" smtClean="0"/>
              <a:t>Militia under federal not state control.</a:t>
            </a:r>
          </a:p>
          <a:p>
            <a:r>
              <a:rPr lang="en-US" dirty="0" smtClean="0"/>
              <a:t>Outright rejected by the Phil. Convention.</a:t>
            </a:r>
            <a:endParaRPr lang="en-US" dirty="0"/>
          </a:p>
        </p:txBody>
      </p:sp>
      <p:sp>
        <p:nvSpPr>
          <p:cNvPr id="3" name="Title 2"/>
          <p:cNvSpPr>
            <a:spLocks noGrp="1"/>
          </p:cNvSpPr>
          <p:nvPr>
            <p:ph type="title"/>
          </p:nvPr>
        </p:nvSpPr>
        <p:spPr/>
        <p:txBody>
          <a:bodyPr/>
          <a:lstStyle/>
          <a:p>
            <a:pPr algn="ctr"/>
            <a:r>
              <a:rPr lang="en-US" dirty="0" smtClean="0"/>
              <a:t>Hamilton at Philadelphia</a:t>
            </a:r>
            <a:endParaRPr lang="en-US" dirty="0"/>
          </a:p>
        </p:txBody>
      </p:sp>
    </p:spTree>
    <p:extLst>
      <p:ext uri="{BB962C8B-B14F-4D97-AF65-F5344CB8AC3E}">
        <p14:creationId xmlns:p14="http://schemas.microsoft.com/office/powerpoint/2010/main" val="24082659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Hamilton sang a different tune in the </a:t>
            </a:r>
            <a:r>
              <a:rPr lang="en-US" i="1" dirty="0" smtClean="0"/>
              <a:t>Federalist </a:t>
            </a:r>
            <a:r>
              <a:rPr lang="en-US" dirty="0" smtClean="0"/>
              <a:t>essays.</a:t>
            </a:r>
          </a:p>
          <a:p>
            <a:r>
              <a:rPr lang="en-US" dirty="0" smtClean="0"/>
              <a:t>No. 32 and No. 33 argued that the states would be secure in the general government, that no state would be reduced to corporate status, that the supremacy clause only applied to laws “pursuant to the constitution,” and that any federal law that went beyond the “expressly” delegated powers would be void.</a:t>
            </a:r>
          </a:p>
          <a:p>
            <a:r>
              <a:rPr lang="en-US" dirty="0" smtClean="0"/>
              <a:t>Hamilton was arguing for a document he did not want and in reality did not support.</a:t>
            </a:r>
          </a:p>
          <a:p>
            <a:r>
              <a:rPr lang="en-US" dirty="0" smtClean="0"/>
              <a:t>The great sales job.</a:t>
            </a:r>
            <a:endParaRPr lang="en-US" dirty="0"/>
          </a:p>
        </p:txBody>
      </p:sp>
      <p:sp>
        <p:nvSpPr>
          <p:cNvPr id="3" name="Title 2"/>
          <p:cNvSpPr>
            <a:spLocks noGrp="1"/>
          </p:cNvSpPr>
          <p:nvPr>
            <p:ph type="title"/>
          </p:nvPr>
        </p:nvSpPr>
        <p:spPr/>
        <p:txBody>
          <a:bodyPr/>
          <a:lstStyle/>
          <a:p>
            <a:pPr algn="ctr"/>
            <a:r>
              <a:rPr lang="en-US" dirty="0" smtClean="0"/>
              <a:t>Federalist No. 32-33</a:t>
            </a:r>
            <a:endParaRPr lang="en-US" dirty="0"/>
          </a:p>
        </p:txBody>
      </p:sp>
    </p:spTree>
    <p:extLst>
      <p:ext uri="{BB962C8B-B14F-4D97-AF65-F5344CB8AC3E}">
        <p14:creationId xmlns:p14="http://schemas.microsoft.com/office/powerpoint/2010/main" val="1024292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Hamilton argues that the states are essential for the general government to operate. </a:t>
            </a:r>
          </a:p>
          <a:p>
            <a:r>
              <a:rPr lang="en-US" dirty="0" smtClean="0"/>
              <a:t>Reducing the states would produce “political suicide” for the general government.</a:t>
            </a:r>
          </a:p>
          <a:p>
            <a:r>
              <a:rPr lang="en-US" dirty="0" smtClean="0"/>
              <a:t>“…it must be utterly repugnant to this Constitution to subvert the state governments, or oppress the people.”</a:t>
            </a:r>
          </a:p>
          <a:p>
            <a:r>
              <a:rPr lang="en-US" dirty="0" smtClean="0"/>
              <a:t>Hamilton vs. Hamilton, June 1787-June 1788.</a:t>
            </a:r>
            <a:endParaRPr lang="en-US" dirty="0"/>
          </a:p>
        </p:txBody>
      </p:sp>
      <p:sp>
        <p:nvSpPr>
          <p:cNvPr id="3" name="Title 2"/>
          <p:cNvSpPr>
            <a:spLocks noGrp="1"/>
          </p:cNvSpPr>
          <p:nvPr>
            <p:ph type="title"/>
          </p:nvPr>
        </p:nvSpPr>
        <p:spPr/>
        <p:txBody>
          <a:bodyPr/>
          <a:lstStyle/>
          <a:p>
            <a:pPr algn="ctr"/>
            <a:r>
              <a:rPr lang="en-US" dirty="0" smtClean="0"/>
              <a:t>Poughkeepsie, June 27, 1788</a:t>
            </a:r>
            <a:endParaRPr lang="en-US" dirty="0"/>
          </a:p>
        </p:txBody>
      </p:sp>
    </p:spTree>
    <p:extLst>
      <p:ext uri="{BB962C8B-B14F-4D97-AF65-F5344CB8AC3E}">
        <p14:creationId xmlns:p14="http://schemas.microsoft.com/office/powerpoint/2010/main" val="19635006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June 28: Clinton argues that the sole purpose of the new general government and the new Constitution would be to destroy the states.</a:t>
            </a:r>
          </a:p>
          <a:p>
            <a:r>
              <a:rPr lang="en-US" dirty="0" smtClean="0"/>
              <a:t>Hamilton rises in protest and again insists that only laws made in pursuance of the Constitution would be binding. The powers of the states were not altered, and Clinton should not have insinuated that those who support the document are “influence by ambitious views.”</a:t>
            </a:r>
            <a:endParaRPr lang="en-US" dirty="0"/>
          </a:p>
        </p:txBody>
      </p:sp>
      <p:sp>
        <p:nvSpPr>
          <p:cNvPr id="3" name="Title 2"/>
          <p:cNvSpPr>
            <a:spLocks noGrp="1"/>
          </p:cNvSpPr>
          <p:nvPr>
            <p:ph type="title"/>
          </p:nvPr>
        </p:nvSpPr>
        <p:spPr/>
        <p:txBody>
          <a:bodyPr/>
          <a:lstStyle/>
          <a:p>
            <a:pPr algn="ctr"/>
            <a:r>
              <a:rPr lang="en-US" dirty="0" smtClean="0"/>
              <a:t>Clinton and Lansing vs. Hamilton</a:t>
            </a:r>
            <a:endParaRPr lang="en-US" dirty="0"/>
          </a:p>
        </p:txBody>
      </p:sp>
    </p:spTree>
    <p:extLst>
      <p:ext uri="{BB962C8B-B14F-4D97-AF65-F5344CB8AC3E}">
        <p14:creationId xmlns:p14="http://schemas.microsoft.com/office/powerpoint/2010/main" val="32017409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Lansing calls out Hamilton for his lies.</a:t>
            </a:r>
          </a:p>
          <a:p>
            <a:r>
              <a:rPr lang="en-US" dirty="0" smtClean="0"/>
              <a:t>Calls Hamilton’s arguments “repetitious” and uninteresting.</a:t>
            </a:r>
          </a:p>
          <a:p>
            <a:r>
              <a:rPr lang="en-US" dirty="0" smtClean="0"/>
              <a:t>Differentiates between real gentlemen, like himself, and self-made opportunists like Hamilton.</a:t>
            </a:r>
          </a:p>
          <a:p>
            <a:r>
              <a:rPr lang="en-US" dirty="0" smtClean="0"/>
              <a:t>References Hamilton’s June 18 1787 speech and asks how anyone can believe Hamilton when he argued the </a:t>
            </a:r>
            <a:r>
              <a:rPr lang="en-US" dirty="0" smtClean="0"/>
              <a:t>opposite </a:t>
            </a:r>
            <a:r>
              <a:rPr lang="en-US" dirty="0" smtClean="0"/>
              <a:t>position on the states the year prior.</a:t>
            </a:r>
          </a:p>
          <a:p>
            <a:r>
              <a:rPr lang="en-US" dirty="0" smtClean="0"/>
              <a:t>Lansing wanted Robert Yates’s notes read which would prove Hamilton to be a liar.</a:t>
            </a:r>
          </a:p>
          <a:p>
            <a:r>
              <a:rPr lang="en-US" dirty="0" smtClean="0"/>
              <a:t>Surprisingly, Yates backed Hamilton even though his notes prove Lansing was correct.</a:t>
            </a:r>
          </a:p>
          <a:p>
            <a:r>
              <a:rPr lang="en-US" dirty="0" smtClean="0"/>
              <a:t>Yates wrote that Hamilton wanted to “annihilate the state distinctions and state operations.”</a:t>
            </a:r>
          </a:p>
          <a:p>
            <a:endParaRPr lang="en-US" dirty="0"/>
          </a:p>
        </p:txBody>
      </p:sp>
      <p:sp>
        <p:nvSpPr>
          <p:cNvPr id="3" name="Title 2"/>
          <p:cNvSpPr>
            <a:spLocks noGrp="1"/>
          </p:cNvSpPr>
          <p:nvPr>
            <p:ph type="title"/>
          </p:nvPr>
        </p:nvSpPr>
        <p:spPr/>
        <p:txBody>
          <a:bodyPr/>
          <a:lstStyle/>
          <a:p>
            <a:pPr algn="ctr"/>
            <a:r>
              <a:rPr lang="en-US" dirty="0" smtClean="0"/>
              <a:t>Clinton and Lansing vs. Hamilton</a:t>
            </a:r>
            <a:endParaRPr lang="en-US" dirty="0"/>
          </a:p>
        </p:txBody>
      </p:sp>
    </p:spTree>
    <p:extLst>
      <p:ext uri="{BB962C8B-B14F-4D97-AF65-F5344CB8AC3E}">
        <p14:creationId xmlns:p14="http://schemas.microsoft.com/office/powerpoint/2010/main" val="419026703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PWI" val="15"/>
</p:tagLst>
</file>

<file path=ppt/tags/tag2.xml><?xml version="1.0" encoding="utf-8"?>
<p:tagLst xmlns:a="http://schemas.openxmlformats.org/drawingml/2006/main" xmlns:r="http://schemas.openxmlformats.org/officeDocument/2006/relationships" xmlns:p="http://schemas.openxmlformats.org/presentationml/2006/main">
  <p:tag name="SWI" val="1"/>
  <p:tag name="BSN" val="1"/>
  <p:tag name="SVT" val="FALSE"/>
  <p:tag name="NBP" val="1"/>
  <p:tag name="CVB" val="1"/>
  <p:tag name="SPT" val="FALSE"/>
  <p:tag name="CII"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8610</TotalTime>
  <Words>750</Words>
  <Application>Microsoft Office PowerPoint</Application>
  <PresentationFormat>On-screen Show (4:3)</PresentationFormat>
  <Paragraphs>78</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Paper</vt:lpstr>
      <vt:lpstr>How Alexander Hamilton Screwed Up America</vt:lpstr>
      <vt:lpstr>The Poughkeepsie Convention</vt:lpstr>
      <vt:lpstr>Three Against</vt:lpstr>
      <vt:lpstr>Hamilton at Philadelphia</vt:lpstr>
      <vt:lpstr>Hamilton at Philadelphia</vt:lpstr>
      <vt:lpstr>Federalist No. 32-33</vt:lpstr>
      <vt:lpstr>Poughkeepsie, June 27, 1788</vt:lpstr>
      <vt:lpstr>Clinton and Lansing vs. Hamilton</vt:lpstr>
      <vt:lpstr>Clinton and Lansing vs. Hamilton</vt:lpstr>
      <vt:lpstr>Hamilton’s Dream</vt:lpstr>
    </vt:vector>
  </TitlesOfParts>
  <Company>GENESIS CRUDE OIL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UNITED STATES HISTORY 201</dc:title>
  <dc:creator>Brion</dc:creator>
  <cp:lastModifiedBy>Brion McClanahan</cp:lastModifiedBy>
  <cp:revision>39</cp:revision>
  <dcterms:created xsi:type="dcterms:W3CDTF">2004-02-23T22:19:17Z</dcterms:created>
  <dcterms:modified xsi:type="dcterms:W3CDTF">2017-05-28T17:00:19Z</dcterms:modified>
</cp:coreProperties>
</file>