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snapToGrid="0">
      <p:cViewPr>
        <p:scale>
          <a:sx n="96" d="100"/>
          <a:sy n="96" d="100"/>
        </p:scale>
        <p:origin x="-1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BEE548-1EF8-47A1-AAD2-CD6465EF3F1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CBEE548-1EF8-47A1-AAD2-CD6465EF3F1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CBEE548-1EF8-47A1-AAD2-CD6465EF3F1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BEE548-1EF8-47A1-AAD2-CD6465EF3F1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BEE548-1EF8-47A1-AAD2-CD6465EF3F1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BEE548-1EF8-47A1-AAD2-CD6465EF3F1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BEE548-1EF8-47A1-AAD2-CD6465EF3F1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BEE548-1EF8-47A1-AAD2-CD6465EF3F17}" type="datetimeFigureOut">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BEE548-1EF8-47A1-AAD2-CD6465EF3F1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EE548-1EF8-47A1-AAD2-CD6465EF3F17}" type="datetimeFigureOut">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EE548-1EF8-47A1-AAD2-CD6465EF3F1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30CB0-9858-4AFB-B099-C34F47BBB82F}"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ECBEE548-1EF8-47A1-AAD2-CD6465EF3F17}" type="datetimeFigureOut">
              <a:rPr lang="en-US" smtClean="0"/>
              <a:t>1/9/2016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F630CB0-9858-4AFB-B099-C34F47BBB82F}"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2</a:t>
            </a:r>
          </a:p>
          <a:p>
            <a:r>
              <a:rPr lang="en-US" dirty="0" smtClean="0"/>
              <a:t>George Washington and Andrew Jackson</a:t>
            </a:r>
            <a:endParaRPr lang="en-US" dirty="0"/>
          </a:p>
        </p:txBody>
      </p:sp>
    </p:spTree>
    <p:extLst>
      <p:ext uri="{BB962C8B-B14F-4D97-AF65-F5344CB8AC3E}">
        <p14:creationId xmlns:p14="http://schemas.microsoft.com/office/powerpoint/2010/main" val="1522710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a:t>
            </a:r>
            <a:endParaRPr lang="en-US" dirty="0"/>
          </a:p>
        </p:txBody>
      </p:sp>
      <p:sp>
        <p:nvSpPr>
          <p:cNvPr id="3" name="Content Placeholder 2"/>
          <p:cNvSpPr>
            <a:spLocks noGrp="1"/>
          </p:cNvSpPr>
          <p:nvPr>
            <p:ph idx="1"/>
          </p:nvPr>
        </p:nvSpPr>
        <p:spPr/>
        <p:txBody>
          <a:bodyPr/>
          <a:lstStyle/>
          <a:p>
            <a:r>
              <a:rPr lang="en-US" dirty="0" smtClean="0"/>
              <a:t>Jackson threatens force against South Carolina by sending an armed flotilla to Charleston.</a:t>
            </a:r>
          </a:p>
          <a:p>
            <a:r>
              <a:rPr lang="en-US" dirty="0" smtClean="0"/>
              <a:t>Asks Congress for authorization to send the military to defend federal customs houses.</a:t>
            </a:r>
          </a:p>
          <a:p>
            <a:r>
              <a:rPr lang="en-US" dirty="0" smtClean="0"/>
              <a:t>Was this constitutional?</a:t>
            </a:r>
          </a:p>
          <a:p>
            <a:pPr lvl="1"/>
            <a:r>
              <a:rPr lang="en-US" dirty="0" smtClean="0"/>
              <a:t>Jackson had said he would enforce laws only on the books in 1828</a:t>
            </a:r>
          </a:p>
          <a:p>
            <a:pPr lvl="1"/>
            <a:r>
              <a:rPr lang="en-US" dirty="0" smtClean="0"/>
              <a:t>Did he have constitutional authority to ask for force?</a:t>
            </a:r>
          </a:p>
          <a:p>
            <a:r>
              <a:rPr lang="en-US" dirty="0" smtClean="0"/>
              <a:t>The enlargement of executive powers; not a clear cut case of “defending the Constitution.”</a:t>
            </a:r>
            <a:endParaRPr lang="en-US" dirty="0"/>
          </a:p>
        </p:txBody>
      </p:sp>
    </p:spTree>
    <p:extLst>
      <p:ext uri="{BB962C8B-B14F-4D97-AF65-F5344CB8AC3E}">
        <p14:creationId xmlns:p14="http://schemas.microsoft.com/office/powerpoint/2010/main" val="407440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Calhoun</a:t>
            </a:r>
            <a:endParaRPr lang="en-US" dirty="0"/>
          </a:p>
        </p:txBody>
      </p:sp>
      <p:sp>
        <p:nvSpPr>
          <p:cNvPr id="3" name="Content Placeholder 2"/>
          <p:cNvSpPr>
            <a:spLocks noGrp="1"/>
          </p:cNvSpPr>
          <p:nvPr>
            <p:ph idx="1"/>
          </p:nvPr>
        </p:nvSpPr>
        <p:spPr/>
        <p:txBody>
          <a:bodyPr/>
          <a:lstStyle/>
          <a:p>
            <a:r>
              <a:rPr lang="en-US" dirty="0"/>
              <a:t> “I would ask him [Daniel Webster] on what principle, if the departments of General government are to possess the right of judging, finally and conclusively, of their respective powers, on what principle can the same right be withheld from the State Governments, which, as well as the General Government, properly </a:t>
            </a:r>
            <a:r>
              <a:rPr lang="en-US" dirty="0" smtClean="0"/>
              <a:t>considered</a:t>
            </a:r>
            <a:r>
              <a:rPr lang="en-US" dirty="0"/>
              <a:t>, are but departments of the same general system, and form together, properly speaking, but one government</a:t>
            </a:r>
            <a:r>
              <a:rPr lang="en-US" dirty="0" smtClean="0"/>
              <a:t>[?]”</a:t>
            </a:r>
            <a:r>
              <a:rPr lang="en-US" dirty="0"/>
              <a:t> </a:t>
            </a:r>
            <a:endParaRPr lang="en-US" dirty="0" smtClean="0"/>
          </a:p>
          <a:p>
            <a:r>
              <a:rPr lang="en-US" dirty="0" smtClean="0"/>
              <a:t>If </a:t>
            </a:r>
            <a:r>
              <a:rPr lang="en-US" dirty="0"/>
              <a:t>the states could not serve as the “restraining influence” on the general government, Calhoun feared that the net result would be a system in which the executive would be the “sole interpreter of the powers of the government. It is the armed interpreter, with powers to execute its own construction, and without the aid of which the construction of the other departments will be impotent.”</a:t>
            </a:r>
          </a:p>
        </p:txBody>
      </p:sp>
    </p:spTree>
    <p:extLst>
      <p:ext uri="{BB962C8B-B14F-4D97-AF65-F5344CB8AC3E}">
        <p14:creationId xmlns:p14="http://schemas.microsoft.com/office/powerpoint/2010/main" val="3316653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Increasing Executive Power</a:t>
            </a:r>
            <a:endParaRPr lang="en-US" dirty="0"/>
          </a:p>
        </p:txBody>
      </p:sp>
      <p:sp>
        <p:nvSpPr>
          <p:cNvPr id="3" name="Content Placeholder 2"/>
          <p:cNvSpPr>
            <a:spLocks noGrp="1"/>
          </p:cNvSpPr>
          <p:nvPr>
            <p:ph idx="1"/>
          </p:nvPr>
        </p:nvSpPr>
        <p:spPr/>
        <p:txBody>
          <a:bodyPr/>
          <a:lstStyle/>
          <a:p>
            <a:r>
              <a:rPr lang="en-US" dirty="0" smtClean="0"/>
              <a:t>Nullification worked in the short term; the tariff was reduced and South Carolina rescinded its nullification of the tariff then nullified the Force Bill.</a:t>
            </a:r>
          </a:p>
          <a:p>
            <a:r>
              <a:rPr lang="en-US" dirty="0" smtClean="0"/>
              <a:t>In the long term, Jackson won because federal supremacy is not unquestioned, and the executive branch has become in many instances the sole and unrestrained arbiter of federal law.</a:t>
            </a:r>
          </a:p>
          <a:p>
            <a:r>
              <a:rPr lang="en-US" dirty="0" smtClean="0"/>
              <a:t>Jackson and Washington set the stage for the growth of the executive branch; later presidents would capitalize on </a:t>
            </a:r>
            <a:r>
              <a:rPr lang="en-US" smtClean="0"/>
              <a:t>their positions.</a:t>
            </a:r>
            <a:endParaRPr lang="en-US" dirty="0"/>
          </a:p>
        </p:txBody>
      </p:sp>
    </p:spTree>
    <p:extLst>
      <p:ext uri="{BB962C8B-B14F-4D97-AF65-F5344CB8AC3E}">
        <p14:creationId xmlns:p14="http://schemas.microsoft.com/office/powerpoint/2010/main" val="544625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George Washington</a:t>
            </a:r>
            <a:endParaRPr lang="en-US" dirty="0"/>
          </a:p>
        </p:txBody>
      </p:sp>
      <p:sp>
        <p:nvSpPr>
          <p:cNvPr id="3" name="Content Placeholder 2"/>
          <p:cNvSpPr>
            <a:spLocks noGrp="1"/>
          </p:cNvSpPr>
          <p:nvPr>
            <p:ph idx="1"/>
          </p:nvPr>
        </p:nvSpPr>
        <p:spPr/>
        <p:txBody>
          <a:bodyPr/>
          <a:lstStyle/>
          <a:p>
            <a:r>
              <a:rPr lang="en-US" dirty="0" smtClean="0"/>
              <a:t>The “Indispensable Man”</a:t>
            </a:r>
          </a:p>
          <a:p>
            <a:r>
              <a:rPr lang="en-US" dirty="0" smtClean="0"/>
              <a:t>The American Cincinnatus</a:t>
            </a:r>
          </a:p>
          <a:p>
            <a:r>
              <a:rPr lang="en-US" dirty="0" smtClean="0"/>
              <a:t>Wanted to reconcile liberty with executive energy and a strong central government.</a:t>
            </a:r>
          </a:p>
          <a:p>
            <a:r>
              <a:rPr lang="en-US" dirty="0" smtClean="0"/>
              <a:t>Opened the door to the flagrant abuse of constitutional authority by later presidents.</a:t>
            </a:r>
          </a:p>
          <a:p>
            <a:r>
              <a:rPr lang="en-US" dirty="0" smtClean="0"/>
              <a:t>Precedents: followed or not?</a:t>
            </a:r>
          </a:p>
          <a:p>
            <a:r>
              <a:rPr lang="en-US" dirty="0" smtClean="0"/>
              <a:t>What did Washington do?</a:t>
            </a:r>
          </a:p>
          <a:p>
            <a:pPr lvl="1"/>
            <a:r>
              <a:rPr lang="en-US" dirty="0" smtClean="0"/>
              <a:t>Neutrality Proclamation</a:t>
            </a:r>
          </a:p>
          <a:p>
            <a:pPr lvl="1"/>
            <a:r>
              <a:rPr lang="en-US" dirty="0" smtClean="0"/>
              <a:t>Whiskey Rebellion</a:t>
            </a:r>
            <a:endParaRPr lang="en-US" dirty="0"/>
          </a:p>
        </p:txBody>
      </p:sp>
    </p:spTree>
    <p:extLst>
      <p:ext uri="{BB962C8B-B14F-4D97-AF65-F5344CB8AC3E}">
        <p14:creationId xmlns:p14="http://schemas.microsoft.com/office/powerpoint/2010/main" val="235539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Madison</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Helvidius</a:t>
            </a:r>
            <a:r>
              <a:rPr lang="en-US" dirty="0" smtClean="0"/>
              <a:t> response:</a:t>
            </a:r>
          </a:p>
          <a:p>
            <a:pPr lvl="1"/>
            <a:r>
              <a:rPr lang="en-US" dirty="0"/>
              <a:t>. . . an independent exercise of an </a:t>
            </a:r>
            <a:r>
              <a:rPr lang="en-US" i="1" dirty="0"/>
              <a:t>executive act </a:t>
            </a:r>
            <a:r>
              <a:rPr lang="en-US" dirty="0"/>
              <a:t>by the legislature </a:t>
            </a:r>
            <a:r>
              <a:rPr lang="en-US" i="1" dirty="0"/>
              <a:t>alone</a:t>
            </a:r>
            <a:r>
              <a:rPr lang="en-US" dirty="0"/>
              <a:t>, or of a </a:t>
            </a:r>
            <a:r>
              <a:rPr lang="en-US" i="1" dirty="0"/>
              <a:t>legislative </a:t>
            </a:r>
            <a:r>
              <a:rPr lang="en-US" dirty="0"/>
              <a:t>act by the executive </a:t>
            </a:r>
            <a:r>
              <a:rPr lang="en-US" i="1" dirty="0"/>
              <a:t>alone</a:t>
            </a:r>
            <a:r>
              <a:rPr lang="en-US" dirty="0"/>
              <a:t>, one or other of which must happen in every case where the same act is </a:t>
            </a:r>
            <a:r>
              <a:rPr lang="en-US" dirty="0" err="1"/>
              <a:t>exerciseable</a:t>
            </a:r>
            <a:r>
              <a:rPr lang="en-US" dirty="0"/>
              <a:t> by each . . . is contrary to one of the first and best maxims of a well-organized government, and ought never to be founded in a forced construction, much less in opposition to a fair one. Instances, it is true, may be discovered among ourselves, where this maxim has not been faithfully pursued; but being generally acknowledged to be errors, they confirm, rather than impeach the truth and value of the maxim. </a:t>
            </a:r>
            <a:endParaRPr lang="en-US" dirty="0" smtClean="0"/>
          </a:p>
          <a:p>
            <a:pPr lvl="1"/>
            <a:r>
              <a:rPr lang="en-US" dirty="0" smtClean="0"/>
              <a:t> </a:t>
            </a:r>
            <a:r>
              <a:rPr lang="en-US" dirty="0"/>
              <a:t>“Those who are to </a:t>
            </a:r>
            <a:r>
              <a:rPr lang="en-US" i="1" dirty="0"/>
              <a:t>conduct a war </a:t>
            </a:r>
            <a:r>
              <a:rPr lang="en-US" dirty="0"/>
              <a:t>[meaning the executive branch] cannot in the nature of things, be proper or safe judges, whether </a:t>
            </a:r>
            <a:r>
              <a:rPr lang="en-US" i="1" dirty="0"/>
              <a:t>a war ought </a:t>
            </a:r>
            <a:r>
              <a:rPr lang="en-US" dirty="0"/>
              <a:t>to be </a:t>
            </a:r>
            <a:r>
              <a:rPr lang="en-US" i="1" dirty="0"/>
              <a:t>commenced</a:t>
            </a:r>
            <a:r>
              <a:rPr lang="en-US" dirty="0"/>
              <a:t>, </a:t>
            </a:r>
            <a:r>
              <a:rPr lang="en-US" i="1" dirty="0"/>
              <a:t>continued</a:t>
            </a:r>
            <a:r>
              <a:rPr lang="en-US" dirty="0"/>
              <a:t>, or </a:t>
            </a:r>
            <a:r>
              <a:rPr lang="en-US" i="1" dirty="0"/>
              <a:t>concluded</a:t>
            </a:r>
            <a:r>
              <a:rPr lang="en-US" dirty="0"/>
              <a:t>. They are barred from the latter functions by a great principle in free government, analogous </a:t>
            </a:r>
            <a:r>
              <a:rPr lang="en-US" dirty="0" smtClean="0"/>
              <a:t>to </a:t>
            </a:r>
            <a:r>
              <a:rPr lang="en-US" dirty="0"/>
              <a:t>that which separates the sword from the purse, or the power of executing from the power of enacting laws. . </a:t>
            </a:r>
            <a:r>
              <a:rPr lang="en-US" dirty="0" smtClean="0"/>
              <a:t>.. </a:t>
            </a:r>
            <a:r>
              <a:rPr lang="en-US" dirty="0"/>
              <a:t>”</a:t>
            </a:r>
          </a:p>
        </p:txBody>
      </p:sp>
    </p:spTree>
    <p:extLst>
      <p:ext uri="{BB962C8B-B14F-4D97-AF65-F5344CB8AC3E}">
        <p14:creationId xmlns:p14="http://schemas.microsoft.com/office/powerpoint/2010/main" val="1603986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Whiskey “Rebellion”</a:t>
            </a:r>
            <a:endParaRPr lang="en-US" dirty="0"/>
          </a:p>
        </p:txBody>
      </p:sp>
      <p:sp>
        <p:nvSpPr>
          <p:cNvPr id="3" name="Content Placeholder 2"/>
          <p:cNvSpPr>
            <a:spLocks noGrp="1"/>
          </p:cNvSpPr>
          <p:nvPr>
            <p:ph idx="1"/>
          </p:nvPr>
        </p:nvSpPr>
        <p:spPr/>
        <p:txBody>
          <a:bodyPr/>
          <a:lstStyle/>
          <a:p>
            <a:r>
              <a:rPr lang="en-US" dirty="0" smtClean="0"/>
              <a:t>Randolph vs. Hamilton: Prudence vs. Venom</a:t>
            </a:r>
          </a:p>
          <a:p>
            <a:r>
              <a:rPr lang="en-US" dirty="0" smtClean="0"/>
              <a:t>The Militia Act of 1792: Constitutional?</a:t>
            </a:r>
          </a:p>
          <a:p>
            <a:r>
              <a:rPr lang="en-US" dirty="0" smtClean="0"/>
              <a:t>The Article IV, Section 4 argument against federal intervention in the “rebellion.”</a:t>
            </a:r>
          </a:p>
          <a:p>
            <a:r>
              <a:rPr lang="en-US" dirty="0" smtClean="0"/>
              <a:t>Thomas Mifflin, Governor of Pennsylvania vs. James Wilson, SCOTUS Justice</a:t>
            </a:r>
          </a:p>
          <a:p>
            <a:r>
              <a:rPr lang="en-US" dirty="0" smtClean="0"/>
              <a:t>Point: showcase federal power and undercut opposition to the federal government from the States; Hamilton said as much when he sought to limit free speech</a:t>
            </a:r>
            <a:endParaRPr lang="en-US" dirty="0"/>
          </a:p>
        </p:txBody>
      </p:sp>
    </p:spTree>
    <p:extLst>
      <p:ext uri="{BB962C8B-B14F-4D97-AF65-F5344CB8AC3E}">
        <p14:creationId xmlns:p14="http://schemas.microsoft.com/office/powerpoint/2010/main" val="2905332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 Jackson</a:t>
            </a:r>
            <a:endParaRPr lang="en-US" dirty="0"/>
          </a:p>
        </p:txBody>
      </p:sp>
      <p:sp>
        <p:nvSpPr>
          <p:cNvPr id="3" name="Content Placeholder 2"/>
          <p:cNvSpPr>
            <a:spLocks noGrp="1"/>
          </p:cNvSpPr>
          <p:nvPr>
            <p:ph idx="1"/>
          </p:nvPr>
        </p:nvSpPr>
        <p:spPr/>
        <p:txBody>
          <a:bodyPr/>
          <a:lstStyle/>
          <a:p>
            <a:r>
              <a:rPr lang="en-US" dirty="0" smtClean="0"/>
              <a:t>The Good?:</a:t>
            </a:r>
          </a:p>
          <a:p>
            <a:pPr lvl="1"/>
            <a:r>
              <a:rPr lang="en-US" dirty="0" smtClean="0"/>
              <a:t>The Bank Veto of 1832: </a:t>
            </a:r>
          </a:p>
          <a:p>
            <a:pPr lvl="2"/>
            <a:r>
              <a:rPr lang="en-US" dirty="0"/>
              <a:t>It is maintained by the advocates of the bank that its constitutionality in all its features ought to be considered as settled </a:t>
            </a:r>
            <a:r>
              <a:rPr lang="en-US" dirty="0" smtClean="0"/>
              <a:t>by precedent </a:t>
            </a:r>
            <a:r>
              <a:rPr lang="en-US" dirty="0"/>
              <a:t>and by the decision of the Supreme Court. To this conclusion I can not assent. Mere precedent is a dangerous source of authority, and should not be regarded as deciding questions of constitutional power except where the acquiescence of the people and the States can be considered as well settled. So far from this being the case on this subject, an argument against the bank might be based on precedent. One Congress, in 1791, decided in favor of a bank; another, in 1811, decided against it. One Congress, in 1815, decided against a bank; another, in 1816, decided in its favor. Prior to the present Congress, therefore, the precedents drawn from that source were equal. If we resort to the States, the expressions of legislative, judicial, and executive opinions against the bank have been probably to those in its favor as 4 to 1. There is nothing in precedent, therefore, which, if its authority were admitted, ought to weigh in favor of the act before me.</a:t>
            </a:r>
            <a:r>
              <a:rPr lang="en-US" dirty="0" smtClean="0"/>
              <a:t> </a:t>
            </a:r>
            <a:endParaRPr lang="en-US" dirty="0"/>
          </a:p>
        </p:txBody>
      </p:sp>
    </p:spTree>
    <p:extLst>
      <p:ext uri="{BB962C8B-B14F-4D97-AF65-F5344CB8AC3E}">
        <p14:creationId xmlns:p14="http://schemas.microsoft.com/office/powerpoint/2010/main" val="2412974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Enemies</a:t>
            </a:r>
            <a:endParaRPr lang="en-US" dirty="0"/>
          </a:p>
        </p:txBody>
      </p:sp>
      <p:sp>
        <p:nvSpPr>
          <p:cNvPr id="3" name="Content Placeholder 2"/>
          <p:cNvSpPr>
            <a:spLocks noGrp="1"/>
          </p:cNvSpPr>
          <p:nvPr>
            <p:ph idx="1"/>
          </p:nvPr>
        </p:nvSpPr>
        <p:spPr/>
        <p:txBody>
          <a:bodyPr/>
          <a:lstStyle/>
          <a:p>
            <a:r>
              <a:rPr lang="en-US" dirty="0" smtClean="0"/>
              <a:t>But was it?</a:t>
            </a:r>
          </a:p>
          <a:p>
            <a:r>
              <a:rPr lang="en-US" dirty="0" smtClean="0"/>
              <a:t>A principled stand for the Constitution or a rebuff of his personal enemies, Clay and Marshall?</a:t>
            </a:r>
          </a:p>
          <a:p>
            <a:r>
              <a:rPr lang="en-US" dirty="0" smtClean="0"/>
              <a:t>Killing the Bank through illegal and unconstitutional means</a:t>
            </a:r>
          </a:p>
          <a:p>
            <a:pPr lvl="1"/>
            <a:r>
              <a:rPr lang="en-US" dirty="0" smtClean="0"/>
              <a:t>The Roger Taney recess appointment as Secretary of Treasury after firing William Duane; (Louis McLane)</a:t>
            </a:r>
          </a:p>
          <a:p>
            <a:pPr lvl="1"/>
            <a:r>
              <a:rPr lang="en-US" dirty="0" smtClean="0"/>
              <a:t>Taney pulls government deposits out of the BUS; illegal</a:t>
            </a:r>
          </a:p>
          <a:p>
            <a:pPr lvl="1"/>
            <a:r>
              <a:rPr lang="en-US" dirty="0" smtClean="0"/>
              <a:t>Using unconstitutional means to kill an unconstitutional bank</a:t>
            </a:r>
            <a:endParaRPr lang="en-US" dirty="0"/>
          </a:p>
        </p:txBody>
      </p:sp>
    </p:spTree>
    <p:extLst>
      <p:ext uri="{BB962C8B-B14F-4D97-AF65-F5344CB8AC3E}">
        <p14:creationId xmlns:p14="http://schemas.microsoft.com/office/powerpoint/2010/main" val="3904070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Tariff and Nullification</a:t>
            </a:r>
            <a:endParaRPr lang="en-US" dirty="0"/>
          </a:p>
        </p:txBody>
      </p:sp>
      <p:sp>
        <p:nvSpPr>
          <p:cNvPr id="3" name="Content Placeholder 2"/>
          <p:cNvSpPr>
            <a:spLocks noGrp="1"/>
          </p:cNvSpPr>
          <p:nvPr>
            <p:ph idx="1"/>
          </p:nvPr>
        </p:nvSpPr>
        <p:spPr/>
        <p:txBody>
          <a:bodyPr/>
          <a:lstStyle/>
          <a:p>
            <a:r>
              <a:rPr lang="en-US" dirty="0" smtClean="0"/>
              <a:t>1828 Tariff of Abominations</a:t>
            </a:r>
          </a:p>
          <a:p>
            <a:pPr lvl="1"/>
            <a:r>
              <a:rPr lang="en-US" dirty="0" smtClean="0"/>
              <a:t>South Carolina’s response: oppressive, unconstitutional, and unjust</a:t>
            </a:r>
          </a:p>
          <a:p>
            <a:pPr lvl="1"/>
            <a:r>
              <a:rPr lang="en-US" dirty="0" smtClean="0"/>
              <a:t>Was a protective tariff constitutional?</a:t>
            </a:r>
          </a:p>
          <a:p>
            <a:pPr lvl="1"/>
            <a:r>
              <a:rPr lang="en-US" dirty="0" smtClean="0"/>
              <a:t>Calhoun: “The Union, next to our liberty most dear.” </a:t>
            </a:r>
          </a:p>
          <a:p>
            <a:r>
              <a:rPr lang="en-US" dirty="0" smtClean="0"/>
              <a:t>1832 Tariff</a:t>
            </a:r>
          </a:p>
          <a:p>
            <a:pPr lvl="1"/>
            <a:r>
              <a:rPr lang="en-US" dirty="0" smtClean="0"/>
              <a:t>Reduced duties but still a protective measure</a:t>
            </a:r>
          </a:p>
          <a:p>
            <a:pPr lvl="1"/>
            <a:r>
              <a:rPr lang="en-US" dirty="0" smtClean="0"/>
              <a:t>Jackson views this tariff as a compromise</a:t>
            </a:r>
          </a:p>
          <a:p>
            <a:pPr lvl="1"/>
            <a:r>
              <a:rPr lang="en-US" dirty="0" smtClean="0"/>
              <a:t>South Carolina disagrees and nullifies the tariff through a convention</a:t>
            </a:r>
          </a:p>
        </p:txBody>
      </p:sp>
    </p:spTree>
    <p:extLst>
      <p:ext uri="{BB962C8B-B14F-4D97-AF65-F5344CB8AC3E}">
        <p14:creationId xmlns:p14="http://schemas.microsoft.com/office/powerpoint/2010/main" val="4080577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Calhoun on Nullification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a:t>great and leading principle is, that the General Government emanated from the people of the several States, forming distinct political communities, and acting in their separate and sovereign capacity, and not from all of the people forming one aggregate political community; that the Constitution of the United States is, in fact, a compact, to which each State is a party, in the character already described; and that the several States, or parties, have a right to judge of its infractions; and in case of a deliberate, palpable, and dangerous exercise of power not delegated, they have the right, in the last resort, to use the language of the Virginia Resolutions, “to interpose for arresting the progress of the evil, and for maintaining, within their respective limits, the authorities, rights, and liberties appertaining to them.” This right of interposition, thus solemnly asserted </a:t>
            </a:r>
            <a:r>
              <a:rPr lang="en-US" dirty="0" smtClean="0"/>
              <a:t>by </a:t>
            </a:r>
            <a:r>
              <a:rPr lang="en-US" dirty="0"/>
              <a:t>the State of Virginia, be it called what it may—State-right, veto, nullification, or by any other name—I conceive to be the fundamental principle of our system, resting on facts historically as certain as our revolution itself, and deductions as simple and demonstrative as that of any political, or moral truth whatever; and I firmly believe that on its recognition depend the stability and safety of our political </a:t>
            </a:r>
            <a:r>
              <a:rPr lang="en-US" dirty="0" smtClean="0"/>
              <a:t>institutions.”</a:t>
            </a:r>
            <a:endParaRPr lang="en-US" dirty="0"/>
          </a:p>
        </p:txBody>
      </p:sp>
    </p:spTree>
    <p:extLst>
      <p:ext uri="{BB962C8B-B14F-4D97-AF65-F5344CB8AC3E}">
        <p14:creationId xmlns:p14="http://schemas.microsoft.com/office/powerpoint/2010/main" val="1829019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Jackson’s Response</a:t>
            </a:r>
            <a:endParaRPr lang="en-US" dirty="0"/>
          </a:p>
        </p:txBody>
      </p:sp>
      <p:sp>
        <p:nvSpPr>
          <p:cNvPr id="3" name="Content Placeholder 2"/>
          <p:cNvSpPr>
            <a:spLocks noGrp="1"/>
          </p:cNvSpPr>
          <p:nvPr>
            <p:ph idx="1"/>
          </p:nvPr>
        </p:nvSpPr>
        <p:spPr/>
        <p:txBody>
          <a:bodyPr/>
          <a:lstStyle/>
          <a:p>
            <a:r>
              <a:rPr lang="en-US" dirty="0"/>
              <a:t>“The Constitution of the United </a:t>
            </a:r>
            <a:r>
              <a:rPr lang="en-US" dirty="0" smtClean="0"/>
              <a:t>States forms </a:t>
            </a:r>
            <a:r>
              <a:rPr lang="en-US" dirty="0"/>
              <a:t>a government, not a league, and whether it be formed by compact between the States, or in any other manner, its character is the same. It is a government in which all the people are represented, which operates directly on the people individually, not upon the States. . . . To say that any State may at pleasure secede from the Union, is to say that the United States are not a nation. . . . ” </a:t>
            </a:r>
            <a:endParaRPr lang="en-US" dirty="0" smtClean="0"/>
          </a:p>
          <a:p>
            <a:r>
              <a:rPr lang="en-US" dirty="0" smtClean="0"/>
              <a:t>Moreover</a:t>
            </a:r>
            <a:r>
              <a:rPr lang="en-US" dirty="0"/>
              <a:t>, if South Carolina continued down this path, particularly in regard to armed resistance to federal law, Jackson declared, “Their object is disunion, but be not deceived by names; disunion, by armed force, is TREASON</a:t>
            </a:r>
            <a:r>
              <a:rPr lang="en-US" dirty="0" smtClean="0"/>
              <a:t>.”</a:t>
            </a:r>
          </a:p>
          <a:p>
            <a:r>
              <a:rPr lang="en-US" dirty="0" smtClean="0"/>
              <a:t>The nationalist argument restated.</a:t>
            </a:r>
            <a:endParaRPr lang="en-US" dirty="0"/>
          </a:p>
        </p:txBody>
      </p:sp>
    </p:spTree>
    <p:extLst>
      <p:ext uri="{BB962C8B-B14F-4D97-AF65-F5344CB8AC3E}">
        <p14:creationId xmlns:p14="http://schemas.microsoft.com/office/powerpoint/2010/main" val="922629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107</TotalTime>
  <Words>1431</Words>
  <Application>Microsoft Office PowerPoint</Application>
  <PresentationFormat>Custom</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Slate</vt:lpstr>
      <vt:lpstr>Liberty Classroom</vt:lpstr>
      <vt:lpstr>George Washington</vt:lpstr>
      <vt:lpstr>James Madison</vt:lpstr>
      <vt:lpstr>The Whiskey “Rebellion”</vt:lpstr>
      <vt:lpstr>Andrew Jackson</vt:lpstr>
      <vt:lpstr>Personal Enemies</vt:lpstr>
      <vt:lpstr>The Tariff and Nullification</vt:lpstr>
      <vt:lpstr>Calhoun on Nullification</vt:lpstr>
      <vt:lpstr>Jackson’s Response</vt:lpstr>
      <vt:lpstr>Force</vt:lpstr>
      <vt:lpstr>Calhoun</vt:lpstr>
      <vt:lpstr>The Increasing Executive Power</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8</cp:revision>
  <dcterms:created xsi:type="dcterms:W3CDTF">2015-12-04T16:19:03Z</dcterms:created>
  <dcterms:modified xsi:type="dcterms:W3CDTF">2016-01-09T11:19:01Z</dcterms:modified>
</cp:coreProperties>
</file>