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1254" y="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020" y="1769541"/>
            <a:ext cx="7080026" cy="1828801"/>
          </a:xfrm>
        </p:spPr>
        <p:txBody>
          <a:bodyPr anchor="b">
            <a:normAutofit/>
          </a:bodyPr>
          <a:lstStyle>
            <a:lvl1pPr algn="ct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028020" y="3598339"/>
            <a:ext cx="7080026"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0125549-673E-496F-95E5-A5BB6B654889}" type="datetimeFigureOut">
              <a:rPr lang="en-US" smtClean="0"/>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FD647C-5D83-46FD-88FF-856C81E18E65}" type="slidenum">
              <a:rPr lang="en-US" smtClean="0"/>
              <a:t>‹#›</a:t>
            </a:fld>
            <a:endParaRPr lang="en-US"/>
          </a:p>
        </p:txBody>
      </p:sp>
    </p:spTree>
    <p:extLst>
      <p:ext uri="{BB962C8B-B14F-4D97-AF65-F5344CB8AC3E}">
        <p14:creationId xmlns:p14="http://schemas.microsoft.com/office/powerpoint/2010/main" val="3825353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0413" y="547807"/>
            <a:ext cx="7606349" cy="3816806"/>
          </a:xfrm>
          <a:prstGeom prst="rect">
            <a:avLst/>
          </a:prstGeom>
        </p:spPr>
      </p:pic>
      <p:sp>
        <p:nvSpPr>
          <p:cNvPr id="2" name="Title 1"/>
          <p:cNvSpPr>
            <a:spLocks noGrp="1"/>
          </p:cNvSpPr>
          <p:nvPr>
            <p:ph type="title"/>
          </p:nvPr>
        </p:nvSpPr>
        <p:spPr>
          <a:xfrm>
            <a:off x="685354" y="4565255"/>
            <a:ext cx="7766495" cy="543472"/>
          </a:xfrm>
        </p:spPr>
        <p:txBody>
          <a:bodyPr anchor="b">
            <a:normAutofit/>
          </a:bodyPr>
          <a:lstStyle>
            <a:lvl1pPr algn="ct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77012" y="695010"/>
            <a:ext cx="7384010"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46" y="5108728"/>
            <a:ext cx="776532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25549-673E-496F-95E5-A5BB6B654889}" type="datetimeFigureOut">
              <a:rPr lang="en-US" smtClean="0"/>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FD647C-5D83-46FD-88FF-856C81E18E65}" type="slidenum">
              <a:rPr lang="en-US" smtClean="0"/>
              <a:t>‹#›</a:t>
            </a:fld>
            <a:endParaRPr lang="en-US"/>
          </a:p>
        </p:txBody>
      </p:sp>
    </p:spTree>
    <p:extLst>
      <p:ext uri="{BB962C8B-B14F-4D97-AF65-F5344CB8AC3E}">
        <p14:creationId xmlns:p14="http://schemas.microsoft.com/office/powerpoint/2010/main" val="903014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8437"/>
            <a:ext cx="7765322"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46" y="4295180"/>
            <a:ext cx="7765322"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25549-673E-496F-95E5-A5BB6B654889}" type="datetimeFigureOut">
              <a:rPr lang="en-US" smtClean="0"/>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FD647C-5D83-46FD-88FF-856C81E18E65}" type="slidenum">
              <a:rPr lang="en-US" smtClean="0"/>
              <a:t>‹#›</a:t>
            </a:fld>
            <a:endParaRPr lang="en-US"/>
          </a:p>
        </p:txBody>
      </p:sp>
    </p:spTree>
    <p:extLst>
      <p:ext uri="{BB962C8B-B14F-4D97-AF65-F5344CB8AC3E}">
        <p14:creationId xmlns:p14="http://schemas.microsoft.com/office/powerpoint/2010/main" val="38524627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610033"/>
            <a:ext cx="6564224"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5346" y="4304353"/>
            <a:ext cx="7765322"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25549-673E-496F-95E5-A5BB6B654889}" type="datetimeFigureOut">
              <a:rPr lang="en-US" smtClean="0"/>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FD647C-5D83-46FD-88FF-856C81E18E65}" type="slidenum">
              <a:rPr lang="en-US" smtClean="0"/>
              <a:t>‹#›</a:t>
            </a:fld>
            <a:endParaRPr lang="en-US"/>
          </a:p>
        </p:txBody>
      </p:sp>
      <p:sp>
        <p:nvSpPr>
          <p:cNvPr id="11" name="TextBox 10"/>
          <p:cNvSpPr txBox="1"/>
          <p:nvPr/>
        </p:nvSpPr>
        <p:spPr>
          <a:xfrm>
            <a:off x="742950" y="88479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7878537" y="29282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4263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46" y="2126943"/>
            <a:ext cx="7765322"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9" y="4650556"/>
            <a:ext cx="776414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25549-673E-496F-95E5-A5BB6B654889}" type="datetimeFigureOut">
              <a:rPr lang="en-US" smtClean="0"/>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FD647C-5D83-46FD-88FF-856C81E18E65}" type="slidenum">
              <a:rPr lang="en-US" smtClean="0"/>
              <a:t>‹#›</a:t>
            </a:fld>
            <a:endParaRPr lang="en-US"/>
          </a:p>
        </p:txBody>
      </p:sp>
    </p:spTree>
    <p:extLst>
      <p:ext uri="{BB962C8B-B14F-4D97-AF65-F5344CB8AC3E}">
        <p14:creationId xmlns:p14="http://schemas.microsoft.com/office/powerpoint/2010/main" val="42605143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346"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34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35033"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3107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974929"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974929"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B0125549-673E-496F-95E5-A5BB6B654889}" type="datetimeFigureOut">
              <a:rPr lang="en-US" smtClean="0"/>
              <a:t>1/14/2016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FD647C-5D83-46FD-88FF-856C81E18E65}" type="slidenum">
              <a:rPr lang="en-US" smtClean="0"/>
              <a:t>‹#›</a:t>
            </a:fld>
            <a:endParaRPr lang="en-US"/>
          </a:p>
        </p:txBody>
      </p:sp>
    </p:spTree>
    <p:extLst>
      <p:ext uri="{BB962C8B-B14F-4D97-AF65-F5344CB8AC3E}">
        <p14:creationId xmlns:p14="http://schemas.microsoft.com/office/powerpoint/2010/main" val="21267276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472" y="1818215"/>
            <a:ext cx="2504979"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850" y="1818215"/>
            <a:ext cx="2504979"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52038" y="1818215"/>
            <a:ext cx="2504979" cy="1847851"/>
          </a:xfrm>
          <a:prstGeom prst="rect">
            <a:avLst/>
          </a:prstGeom>
        </p:spPr>
      </p:pic>
      <p:sp>
        <p:nvSpPr>
          <p:cNvPr id="30"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5346"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763577" y="1938918"/>
            <a:ext cx="2319276"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5346" y="4480369"/>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332091"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409307" y="1939094"/>
            <a:ext cx="2319276"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331076" y="4480368"/>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975023"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6056774" y="1934432"/>
            <a:ext cx="2319276"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74929" y="4480366"/>
            <a:ext cx="2475738"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B0125549-673E-496F-95E5-A5BB6B654889}" type="datetimeFigureOut">
              <a:rPr lang="en-US" smtClean="0"/>
              <a:t>1/14/2016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FD647C-5D83-46FD-88FF-856C81E18E65}" type="slidenum">
              <a:rPr lang="en-US" smtClean="0"/>
              <a:t>‹#›</a:t>
            </a:fld>
            <a:endParaRPr lang="en-US"/>
          </a:p>
        </p:txBody>
      </p:sp>
    </p:spTree>
    <p:extLst>
      <p:ext uri="{BB962C8B-B14F-4D97-AF65-F5344CB8AC3E}">
        <p14:creationId xmlns:p14="http://schemas.microsoft.com/office/powerpoint/2010/main" val="9681587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0125549-673E-496F-95E5-A5BB6B654889}" type="datetimeFigureOut">
              <a:rPr lang="en-US" smtClean="0"/>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FD647C-5D83-46FD-88FF-856C81E18E65}" type="slidenum">
              <a:rPr lang="en-US" smtClean="0"/>
              <a:t>‹#›</a:t>
            </a:fld>
            <a:endParaRPr lang="en-US"/>
          </a:p>
        </p:txBody>
      </p:sp>
    </p:spTree>
    <p:extLst>
      <p:ext uri="{BB962C8B-B14F-4D97-AF65-F5344CB8AC3E}">
        <p14:creationId xmlns:p14="http://schemas.microsoft.com/office/powerpoint/2010/main" val="1242449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7302" y="609600"/>
            <a:ext cx="1713365"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347" y="609600"/>
            <a:ext cx="5937654" cy="5181601"/>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0125549-673E-496F-95E5-A5BB6B654889}" type="datetimeFigureOut">
              <a:rPr lang="en-US" smtClean="0"/>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FD647C-5D83-46FD-88FF-856C81E18E65}" type="slidenum">
              <a:rPr lang="en-US" smtClean="0"/>
              <a:t>‹#›</a:t>
            </a:fld>
            <a:endParaRPr lang="en-US"/>
          </a:p>
        </p:txBody>
      </p:sp>
    </p:spTree>
    <p:extLst>
      <p:ext uri="{BB962C8B-B14F-4D97-AF65-F5344CB8AC3E}">
        <p14:creationId xmlns:p14="http://schemas.microsoft.com/office/powerpoint/2010/main" val="4003075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0125549-673E-496F-95E5-A5BB6B654889}" type="datetimeFigureOut">
              <a:rPr lang="en-US" smtClean="0"/>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FD647C-5D83-46FD-88FF-856C81E18E65}" type="slidenum">
              <a:rPr lang="en-US" smtClean="0"/>
              <a:t>‹#›</a:t>
            </a:fld>
            <a:endParaRPr lang="en-US"/>
          </a:p>
        </p:txBody>
      </p:sp>
    </p:spTree>
    <p:extLst>
      <p:ext uri="{BB962C8B-B14F-4D97-AF65-F5344CB8AC3E}">
        <p14:creationId xmlns:p14="http://schemas.microsoft.com/office/powerpoint/2010/main" val="736447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1551" y="1761068"/>
            <a:ext cx="7192913" cy="1828813"/>
          </a:xfrm>
        </p:spPr>
        <p:txBody>
          <a:bodyPr anchor="b"/>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971551" y="3589879"/>
            <a:ext cx="7192913"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125549-673E-496F-95E5-A5BB6B654889}" type="datetimeFigureOut">
              <a:rPr lang="en-US" smtClean="0"/>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FD647C-5D83-46FD-88FF-856C81E18E65}" type="slidenum">
              <a:rPr lang="en-US" smtClean="0"/>
              <a:t>‹#›</a:t>
            </a:fld>
            <a:endParaRPr lang="en-US"/>
          </a:p>
        </p:txBody>
      </p:sp>
    </p:spTree>
    <p:extLst>
      <p:ext uri="{BB962C8B-B14F-4D97-AF65-F5344CB8AC3E}">
        <p14:creationId xmlns:p14="http://schemas.microsoft.com/office/powerpoint/2010/main" val="1539222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347" y="1732449"/>
            <a:ext cx="3795373" cy="405875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52169" y="1732450"/>
            <a:ext cx="3798499" cy="4058751"/>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0125549-673E-496F-95E5-A5BB6B654889}" type="datetimeFigureOut">
              <a:rPr lang="en-US" smtClean="0"/>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FD647C-5D83-46FD-88FF-856C81E18E65}" type="slidenum">
              <a:rPr lang="en-US" smtClean="0"/>
              <a:t>‹#›</a:t>
            </a:fld>
            <a:endParaRPr lang="en-US"/>
          </a:p>
        </p:txBody>
      </p:sp>
    </p:spTree>
    <p:extLst>
      <p:ext uri="{BB962C8B-B14F-4D97-AF65-F5344CB8AC3E}">
        <p14:creationId xmlns:p14="http://schemas.microsoft.com/office/powerpoint/2010/main" val="459781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46" y="1734507"/>
            <a:ext cx="3816804"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3864" y="1734507"/>
            <a:ext cx="3816804" cy="4148769"/>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4404" y="1835254"/>
            <a:ext cx="3657258"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4404" y="2380138"/>
            <a:ext cx="365725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21225" y="1835255"/>
            <a:ext cx="3671498"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1225" y="2380138"/>
            <a:ext cx="367149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0125549-673E-496F-95E5-A5BB6B654889}" type="datetimeFigureOut">
              <a:rPr lang="en-US" smtClean="0"/>
              <a:t>1/14/2016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FD647C-5D83-46FD-88FF-856C81E18E65}" type="slidenum">
              <a:rPr lang="en-US" smtClean="0"/>
              <a:t>‹#›</a:t>
            </a:fld>
            <a:endParaRPr lang="en-US"/>
          </a:p>
        </p:txBody>
      </p:sp>
    </p:spTree>
    <p:extLst>
      <p:ext uri="{BB962C8B-B14F-4D97-AF65-F5344CB8AC3E}">
        <p14:creationId xmlns:p14="http://schemas.microsoft.com/office/powerpoint/2010/main" val="1319988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0125549-673E-496F-95E5-A5BB6B654889}" type="datetimeFigureOut">
              <a:rPr lang="en-US" smtClean="0"/>
              <a:t>1/14/2016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FD647C-5D83-46FD-88FF-856C81E18E65}" type="slidenum">
              <a:rPr lang="en-US" smtClean="0"/>
              <a:t>‹#›</a:t>
            </a:fld>
            <a:endParaRPr lang="en-US"/>
          </a:p>
        </p:txBody>
      </p:sp>
    </p:spTree>
    <p:extLst>
      <p:ext uri="{BB962C8B-B14F-4D97-AF65-F5344CB8AC3E}">
        <p14:creationId xmlns:p14="http://schemas.microsoft.com/office/powerpoint/2010/main" val="447261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25549-673E-496F-95E5-A5BB6B654889}" type="datetimeFigureOut">
              <a:rPr lang="en-US" smtClean="0"/>
              <a:t>1/14/2016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FD647C-5D83-46FD-88FF-856C81E18E65}" type="slidenum">
              <a:rPr lang="en-US" smtClean="0"/>
              <a:t>‹#›</a:t>
            </a:fld>
            <a:endParaRPr lang="en-US"/>
          </a:p>
        </p:txBody>
      </p:sp>
    </p:spTree>
    <p:extLst>
      <p:ext uri="{BB962C8B-B14F-4D97-AF65-F5344CB8AC3E}">
        <p14:creationId xmlns:p14="http://schemas.microsoft.com/office/powerpoint/2010/main" val="1133486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0"/>
            <a:ext cx="2780167" cy="1821918"/>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641725" y="609600"/>
            <a:ext cx="4808943" cy="5181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347" y="2431518"/>
            <a:ext cx="2780167"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25549-673E-496F-95E5-A5BB6B654889}" type="datetimeFigureOut">
              <a:rPr lang="en-US" smtClean="0"/>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FD647C-5D83-46FD-88FF-856C81E18E65}" type="slidenum">
              <a:rPr lang="en-US" smtClean="0"/>
              <a:t>‹#›</a:t>
            </a:fld>
            <a:endParaRPr lang="en-US"/>
          </a:p>
        </p:txBody>
      </p:sp>
    </p:spTree>
    <p:extLst>
      <p:ext uri="{BB962C8B-B14F-4D97-AF65-F5344CB8AC3E}">
        <p14:creationId xmlns:p14="http://schemas.microsoft.com/office/powerpoint/2010/main" val="4034752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0249" y="609600"/>
            <a:ext cx="2688125" cy="5204832"/>
          </a:xfrm>
          <a:prstGeom prst="rect">
            <a:avLst/>
          </a:prstGeom>
        </p:spPr>
      </p:pic>
      <p:sp>
        <p:nvSpPr>
          <p:cNvPr id="2" name="Title 1"/>
          <p:cNvSpPr>
            <a:spLocks noGrp="1"/>
          </p:cNvSpPr>
          <p:nvPr>
            <p:ph type="title"/>
          </p:nvPr>
        </p:nvSpPr>
        <p:spPr>
          <a:xfrm>
            <a:off x="685347" y="609923"/>
            <a:ext cx="4451212" cy="1829338"/>
          </a:xfrm>
        </p:spPr>
        <p:txBody>
          <a:bodyPr anchor="b">
            <a:noAutofit/>
          </a:bodyPr>
          <a:lstStyle>
            <a:lvl1pPr algn="ct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81914" y="763702"/>
            <a:ext cx="2456813"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347" y="2439261"/>
            <a:ext cx="4451212"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25549-673E-496F-95E5-A5BB6B654889}" type="datetimeFigureOut">
              <a:rPr lang="en-US" smtClean="0"/>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FD647C-5D83-46FD-88FF-856C81E18E65}" type="slidenum">
              <a:rPr lang="en-US" smtClean="0"/>
              <a:t>‹#›</a:t>
            </a:fld>
            <a:endParaRPr lang="en-US"/>
          </a:p>
        </p:txBody>
      </p:sp>
    </p:spTree>
    <p:extLst>
      <p:ext uri="{BB962C8B-B14F-4D97-AF65-F5344CB8AC3E}">
        <p14:creationId xmlns:p14="http://schemas.microsoft.com/office/powerpoint/2010/main" val="3641027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6" y="609600"/>
            <a:ext cx="776532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346" y="1732450"/>
            <a:ext cx="776532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B0125549-673E-496F-95E5-A5BB6B654889}" type="datetimeFigureOut">
              <a:rPr lang="en-US" smtClean="0"/>
              <a:t>1/14/2016</a:t>
            </a:fld>
            <a:endParaRPr lang="en-US"/>
          </a:p>
        </p:txBody>
      </p:sp>
      <p:sp>
        <p:nvSpPr>
          <p:cNvPr id="5" name="Footer Placeholder 4"/>
          <p:cNvSpPr>
            <a:spLocks noGrp="1"/>
          </p:cNvSpPr>
          <p:nvPr>
            <p:ph type="ftr" sz="quarter" idx="3"/>
          </p:nvPr>
        </p:nvSpPr>
        <p:spPr>
          <a:xfrm>
            <a:off x="685347" y="5883276"/>
            <a:ext cx="5004649"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12FD647C-5D83-46FD-88FF-856C81E18E65}" type="slidenum">
              <a:rPr lang="en-US" smtClean="0"/>
              <a:t>‹#›</a:t>
            </a:fld>
            <a:endParaRPr lang="en-US"/>
          </a:p>
        </p:txBody>
      </p:sp>
    </p:spTree>
    <p:extLst>
      <p:ext uri="{BB962C8B-B14F-4D97-AF65-F5344CB8AC3E}">
        <p14:creationId xmlns:p14="http://schemas.microsoft.com/office/powerpoint/2010/main" val="178652573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Liberty Classroom</a:t>
            </a:r>
            <a:endParaRPr lang="en-US" dirty="0"/>
          </a:p>
        </p:txBody>
      </p:sp>
      <p:sp>
        <p:nvSpPr>
          <p:cNvPr id="3" name="Subtitle 2"/>
          <p:cNvSpPr>
            <a:spLocks noGrp="1"/>
          </p:cNvSpPr>
          <p:nvPr>
            <p:ph type="subTitle" idx="1"/>
          </p:nvPr>
        </p:nvSpPr>
        <p:spPr/>
        <p:txBody>
          <a:bodyPr>
            <a:normAutofit fontScale="85000" lnSpcReduction="10000"/>
          </a:bodyPr>
          <a:lstStyle/>
          <a:p>
            <a:r>
              <a:rPr lang="en-US" dirty="0" smtClean="0"/>
              <a:t>10 Best and 10 Worst Presidents</a:t>
            </a:r>
          </a:p>
          <a:p>
            <a:r>
              <a:rPr lang="en-US" dirty="0" smtClean="0"/>
              <a:t>Presentation 21</a:t>
            </a:r>
          </a:p>
          <a:p>
            <a:r>
              <a:rPr lang="en-US" smtClean="0"/>
              <a:t>Calvin Coolidge</a:t>
            </a:r>
            <a:endParaRPr lang="en-US"/>
          </a:p>
        </p:txBody>
      </p:sp>
    </p:spTree>
    <p:extLst>
      <p:ext uri="{BB962C8B-B14F-4D97-AF65-F5344CB8AC3E}">
        <p14:creationId xmlns:p14="http://schemas.microsoft.com/office/powerpoint/2010/main" val="18488372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Calvin Coolidge</a:t>
            </a:r>
            <a:endParaRPr lang="en-US" dirty="0"/>
          </a:p>
        </p:txBody>
      </p:sp>
      <p:sp>
        <p:nvSpPr>
          <p:cNvPr id="3" name="Content Placeholder 2"/>
          <p:cNvSpPr>
            <a:spLocks noGrp="1"/>
          </p:cNvSpPr>
          <p:nvPr>
            <p:ph idx="1"/>
          </p:nvPr>
        </p:nvSpPr>
        <p:spPr/>
        <p:txBody>
          <a:bodyPr/>
          <a:lstStyle/>
          <a:p>
            <a:r>
              <a:rPr lang="en-US" dirty="0" smtClean="0"/>
              <a:t>Brief biography.</a:t>
            </a:r>
          </a:p>
          <a:p>
            <a:r>
              <a:rPr lang="en-US" dirty="0" smtClean="0"/>
              <a:t>1923 and the death of Warren G. Harding; Coolidge as a Jeffersonian.</a:t>
            </a:r>
          </a:p>
          <a:p>
            <a:r>
              <a:rPr lang="en-US" dirty="0" smtClean="0"/>
              <a:t>“Silent Cal” and the image of a president.</a:t>
            </a:r>
          </a:p>
          <a:p>
            <a:r>
              <a:rPr lang="en-US" dirty="0" smtClean="0"/>
              <a:t>Recent popularity; scorned by the historical establishment (a good thing).</a:t>
            </a:r>
          </a:p>
          <a:p>
            <a:r>
              <a:rPr lang="en-US" dirty="0" smtClean="0"/>
              <a:t>Not all good, but the best representative of the 20</a:t>
            </a:r>
            <a:r>
              <a:rPr lang="en-US" baseline="30000" dirty="0" smtClean="0"/>
              <a:t>th</a:t>
            </a:r>
            <a:r>
              <a:rPr lang="en-US" dirty="0" smtClean="0"/>
              <a:t> century.</a:t>
            </a:r>
            <a:endParaRPr lang="en-US" dirty="0"/>
          </a:p>
        </p:txBody>
      </p:sp>
    </p:spTree>
    <p:extLst>
      <p:ext uri="{BB962C8B-B14F-4D97-AF65-F5344CB8AC3E}">
        <p14:creationId xmlns:p14="http://schemas.microsoft.com/office/powerpoint/2010/main" val="834515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Coolidge and the Constitution</a:t>
            </a:r>
            <a:endParaRPr lang="en-US" dirty="0"/>
          </a:p>
        </p:txBody>
      </p:sp>
      <p:sp>
        <p:nvSpPr>
          <p:cNvPr id="3" name="Content Placeholder 2"/>
          <p:cNvSpPr>
            <a:spLocks noGrp="1"/>
          </p:cNvSpPr>
          <p:nvPr>
            <p:ph idx="1"/>
          </p:nvPr>
        </p:nvSpPr>
        <p:spPr/>
        <p:txBody>
          <a:bodyPr>
            <a:normAutofit fontScale="85000" lnSpcReduction="10000"/>
          </a:bodyPr>
          <a:lstStyle/>
          <a:p>
            <a:r>
              <a:rPr lang="en-US" dirty="0"/>
              <a:t>“All situations that arise are likely to be simplified, and many of them completely solved, by an application of the Constitution and the law</a:t>
            </a:r>
            <a:r>
              <a:rPr lang="en-US" dirty="0" smtClean="0"/>
              <a:t>.”</a:t>
            </a:r>
          </a:p>
          <a:p>
            <a:r>
              <a:rPr lang="en-US" dirty="0" smtClean="0"/>
              <a:t>Thought the executive had more power entrusted to it than any monarch in modern history; should be cautiously used and every issue should be weighed against the Constitution.</a:t>
            </a:r>
          </a:p>
          <a:p>
            <a:r>
              <a:rPr lang="en-US" dirty="0" smtClean="0"/>
              <a:t>Federalism: “The </a:t>
            </a:r>
            <a:r>
              <a:rPr lang="en-US" dirty="0"/>
              <a:t>functions which the Congress are to discharge are not those of local government but of National Government. The greatest solicitude should be exercised to prevent any encroachment upon the rights of the States or their various political subdivisions. Local self-government is one of our most precious possessions. It is the greatest contributing factor to the stability, strength, liberty, and progress of the Nation. It ought not to be in ringed by assault or undermined by purchase. It ought not to abdicate its power through weakness or resign its authority through favor. It does not at all follow that because abuses exist it is the concern of the Federal Government to attempt their reform</a:t>
            </a:r>
            <a:r>
              <a:rPr lang="en-US" dirty="0" smtClean="0"/>
              <a:t>.”</a:t>
            </a:r>
            <a:endParaRPr lang="en-US" dirty="0"/>
          </a:p>
        </p:txBody>
      </p:sp>
    </p:spTree>
    <p:extLst>
      <p:ext uri="{BB962C8B-B14F-4D97-AF65-F5344CB8AC3E}">
        <p14:creationId xmlns:p14="http://schemas.microsoft.com/office/powerpoint/2010/main" val="2588485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Federalism</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“Society </a:t>
            </a:r>
            <a:r>
              <a:rPr lang="en-US" dirty="0"/>
              <a:t>is in much more danger from encumbering the National Government beyond its wisdom to comprehend, or its ability to administer, than from leaving the local communities to bear their own burdens and remedy their own evils. Our local habit and custom is so strong, our variety of race and creed is so great, the Federal authority is so tenuous, that the area within which it can function successfully is very limited. The wiser policy is to leave the localities, so far as we can, possessed of their own sources of revenue and charged with their own obligations</a:t>
            </a:r>
            <a:r>
              <a:rPr lang="en-US" dirty="0" smtClean="0"/>
              <a:t>.”</a:t>
            </a:r>
          </a:p>
          <a:p>
            <a:r>
              <a:rPr lang="en-US" dirty="0"/>
              <a:t>“If there is to be a continuation of individual and local self-government, and of </a:t>
            </a:r>
            <a:r>
              <a:rPr lang="en-US"/>
              <a:t>state </a:t>
            </a:r>
            <a:r>
              <a:rPr lang="en-US" smtClean="0"/>
              <a:t>sovereignty the </a:t>
            </a:r>
            <a:r>
              <a:rPr lang="en-US" dirty="0"/>
              <a:t>individual and locality must govern themselves and the state must assert its sovereignty. Otherwise these rights and privileges will be confiscated under the all-compelling pressure of public necessity for a better maintenance of order and morality.” </a:t>
            </a:r>
          </a:p>
        </p:txBody>
      </p:sp>
    </p:spTree>
    <p:extLst>
      <p:ext uri="{BB962C8B-B14F-4D97-AF65-F5344CB8AC3E}">
        <p14:creationId xmlns:p14="http://schemas.microsoft.com/office/powerpoint/2010/main" val="42493791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Federalism</a:t>
            </a:r>
            <a:endParaRPr lang="en-US" dirty="0"/>
          </a:p>
        </p:txBody>
      </p:sp>
      <p:sp>
        <p:nvSpPr>
          <p:cNvPr id="3" name="Content Placeholder 2"/>
          <p:cNvSpPr>
            <a:spLocks noGrp="1"/>
          </p:cNvSpPr>
          <p:nvPr>
            <p:ph idx="1"/>
          </p:nvPr>
        </p:nvSpPr>
        <p:spPr/>
        <p:txBody>
          <a:bodyPr/>
          <a:lstStyle/>
          <a:p>
            <a:r>
              <a:rPr lang="en-US" dirty="0"/>
              <a:t>“It is too much assumed,” he wrote, “that because an abuse exists it is the business of the National Government to provide a remedy. The presumption should be that it is the business of local and State governments. Such national action results in encroaching upon the salutary independence of the States and by undertaking to supersede their natural authority fills the land with bureaus and departments which are undertaking to do what it is impossible for them to accomplish and brings our whole system of government into disrespect and disfavor.”</a:t>
            </a:r>
          </a:p>
        </p:txBody>
      </p:sp>
    </p:spTree>
    <p:extLst>
      <p:ext uri="{BB962C8B-B14F-4D97-AF65-F5344CB8AC3E}">
        <p14:creationId xmlns:p14="http://schemas.microsoft.com/office/powerpoint/2010/main" val="12956318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Farm Bill Veto</a:t>
            </a:r>
            <a:endParaRPr lang="en-US" dirty="0"/>
          </a:p>
        </p:txBody>
      </p:sp>
      <p:sp>
        <p:nvSpPr>
          <p:cNvPr id="3" name="Content Placeholder 2"/>
          <p:cNvSpPr>
            <a:spLocks noGrp="1"/>
          </p:cNvSpPr>
          <p:nvPr>
            <p:ph idx="1"/>
          </p:nvPr>
        </p:nvSpPr>
        <p:spPr/>
        <p:txBody>
          <a:bodyPr/>
          <a:lstStyle/>
          <a:p>
            <a:r>
              <a:rPr lang="en-US" dirty="0" smtClean="0"/>
              <a:t>Coolidge twice vetoed farm bills (McNary-Haugen Bill) that would have led to the creation of a “Federal Farm Board” and new subsidies for agriculture.</a:t>
            </a:r>
          </a:p>
          <a:p>
            <a:r>
              <a:rPr lang="en-US" dirty="0" smtClean="0"/>
              <a:t>Supported by VP </a:t>
            </a:r>
            <a:r>
              <a:rPr lang="en-US" dirty="0" smtClean="0"/>
              <a:t>Charles Dawes and </a:t>
            </a:r>
            <a:r>
              <a:rPr lang="en-US" dirty="0" smtClean="0"/>
              <a:t>Henry C. Wallace, Sec of Ag.</a:t>
            </a:r>
          </a:p>
          <a:p>
            <a:r>
              <a:rPr lang="en-US" dirty="0" smtClean="0"/>
              <a:t>Second veto led to a lengthy constitutional rebuttal of the expansive “commerce clause” defense of the bill</a:t>
            </a:r>
            <a:r>
              <a:rPr lang="en-US" dirty="0" smtClean="0"/>
              <a:t>.</a:t>
            </a:r>
          </a:p>
          <a:p>
            <a:r>
              <a:rPr lang="en-US" dirty="0" smtClean="0"/>
              <a:t>The government could not create bureaucratic agencies with legislative functions that lacked oversight.</a:t>
            </a:r>
            <a:endParaRPr lang="en-US" dirty="0" smtClean="0"/>
          </a:p>
          <a:p>
            <a:endParaRPr lang="en-US" dirty="0"/>
          </a:p>
        </p:txBody>
      </p:sp>
    </p:spTree>
    <p:extLst>
      <p:ext uri="{BB962C8B-B14F-4D97-AF65-F5344CB8AC3E}">
        <p14:creationId xmlns:p14="http://schemas.microsoft.com/office/powerpoint/2010/main" val="18402697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Vetoes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Coolidge and the “Pocket Veto”</a:t>
            </a:r>
          </a:p>
          <a:p>
            <a:r>
              <a:rPr lang="en-US" dirty="0" smtClean="0"/>
              <a:t>Bursum Pension Bill of 1924 (too expensive and many “widows” were young girls who married old men to get the pensions).</a:t>
            </a:r>
          </a:p>
          <a:p>
            <a:r>
              <a:rPr lang="en-US" dirty="0" smtClean="0"/>
              <a:t>Muscle Shoals Bill</a:t>
            </a:r>
          </a:p>
          <a:p>
            <a:r>
              <a:rPr lang="en-US" dirty="0" smtClean="0"/>
              <a:t>Pay increases for Post Office Employees</a:t>
            </a:r>
          </a:p>
          <a:p>
            <a:r>
              <a:rPr lang="en-US" dirty="0" smtClean="0"/>
              <a:t>Non-veto of the Mississippi River Flood Bills and direct involvement in the legislative process.</a:t>
            </a:r>
          </a:p>
          <a:p>
            <a:r>
              <a:rPr lang="en-US" dirty="0" smtClean="0"/>
              <a:t>What he </a:t>
            </a:r>
            <a:r>
              <a:rPr lang="en-US" dirty="0"/>
              <a:t>said earlier: “The Government is not an insurer of its citizens against the hazard of the elements. We shall always have flood and drought, heat and cold, earthquake and wind, lightning and tidal wave, which are all too constant in their afflictions. The Government does not undertake to reimburse its citizens for loss and damage incurred under such circumstances.”</a:t>
            </a:r>
          </a:p>
        </p:txBody>
      </p:sp>
    </p:spTree>
    <p:extLst>
      <p:ext uri="{BB962C8B-B14F-4D97-AF65-F5344CB8AC3E}">
        <p14:creationId xmlns:p14="http://schemas.microsoft.com/office/powerpoint/2010/main" val="2214648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Assessing Silent Cal</a:t>
            </a:r>
            <a:endParaRPr lang="en-US" dirty="0"/>
          </a:p>
        </p:txBody>
      </p:sp>
      <p:sp>
        <p:nvSpPr>
          <p:cNvPr id="3" name="Content Placeholder 2"/>
          <p:cNvSpPr>
            <a:spLocks noGrp="1"/>
          </p:cNvSpPr>
          <p:nvPr>
            <p:ph idx="1"/>
          </p:nvPr>
        </p:nvSpPr>
        <p:spPr/>
        <p:txBody>
          <a:bodyPr/>
          <a:lstStyle/>
          <a:p>
            <a:r>
              <a:rPr lang="en-US" dirty="0"/>
              <a:t>“We are in a new era to which I do not belong and it would not be possible for me to adjust to it</a:t>
            </a:r>
            <a:r>
              <a:rPr lang="en-US" dirty="0" smtClean="0"/>
              <a:t>.”</a:t>
            </a:r>
          </a:p>
          <a:p>
            <a:r>
              <a:rPr lang="en-US" dirty="0" smtClean="0"/>
              <a:t>“We </a:t>
            </a:r>
            <a:r>
              <a:rPr lang="en-US" dirty="0"/>
              <a:t>suffer most when the White House busts with ideas. With a World Saver [Wilson] preceding him (I count out Harding as a mere hallucination) and a Wonder Boy [Hoover] following him, [Coolidge] begins to seem, in retrospect, an extremely comfortable and even praiseworthy citizen. . . . If the day ever comes when Jefferson’s warnings are heeded at last, and we reduce government to its simplest terms, it may very well happen that Cal’s bones now resting inconspicuously in the Vermont granite will come to be revered as those of a man who really did the nation some </a:t>
            </a:r>
            <a:r>
              <a:rPr lang="en-US" dirty="0" smtClean="0"/>
              <a:t>service.” H.L. </a:t>
            </a:r>
            <a:r>
              <a:rPr lang="en-US" smtClean="0"/>
              <a:t>Mencken</a:t>
            </a:r>
            <a:endParaRPr lang="en-US" dirty="0"/>
          </a:p>
        </p:txBody>
      </p:sp>
    </p:spTree>
    <p:extLst>
      <p:ext uri="{BB962C8B-B14F-4D97-AF65-F5344CB8AC3E}">
        <p14:creationId xmlns:p14="http://schemas.microsoft.com/office/powerpoint/2010/main" val="4411813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C Them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xmlns=""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LC Theme</Template>
  <TotalTime>66</TotalTime>
  <Words>881</Words>
  <Application>Microsoft Office PowerPoint</Application>
  <PresentationFormat>On-screen Show (4:3)</PresentationFormat>
  <Paragraphs>34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LC Theme</vt:lpstr>
      <vt:lpstr>Liberty Classroom</vt:lpstr>
      <vt:lpstr>Calvin Coolidge</vt:lpstr>
      <vt:lpstr>Coolidge and the Constitution</vt:lpstr>
      <vt:lpstr>Federalism</vt:lpstr>
      <vt:lpstr>Federalism</vt:lpstr>
      <vt:lpstr>Farm Bill Veto</vt:lpstr>
      <vt:lpstr>Other Vetoes</vt:lpstr>
      <vt:lpstr>Assessing Silent Cal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Liberty Classroom</dc:title>
  <dc:creator>Brion McClanahan</dc:creator>
  <cp:lastModifiedBy>Brion McClanahan</cp:lastModifiedBy>
  <cp:revision>8</cp:revision>
  <dcterms:created xsi:type="dcterms:W3CDTF">2016-01-12T10:26:38Z</dcterms:created>
  <dcterms:modified xsi:type="dcterms:W3CDTF">2016-01-14T10:44:46Z</dcterms:modified>
</cp:coreProperties>
</file>