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2C808E-F599-4E5E-A214-4EE06A31B495}" type="datetimeFigureOut">
              <a:rPr lang="en-US" smtClean="0"/>
              <a:t>1/30/2016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01A6F8-4F22-40C1-AB24-97EE38F2EE3E}" type="slidenum">
              <a:rPr lang="en-US" smtClean="0"/>
              <a:t>‹#›</a:t>
            </a:fld>
            <a:endParaRPr lang="en-US"/>
          </a:p>
        </p:txBody>
      </p:sp>
    </p:spTree>
    <p:extLst>
      <p:ext uri="{BB962C8B-B14F-4D97-AF65-F5344CB8AC3E}">
        <p14:creationId xmlns:p14="http://schemas.microsoft.com/office/powerpoint/2010/main" val="2106280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1</a:t>
            </a:fld>
            <a:endParaRPr lang="en-US"/>
          </a:p>
        </p:txBody>
      </p:sp>
    </p:spTree>
    <p:extLst>
      <p:ext uri="{BB962C8B-B14F-4D97-AF65-F5344CB8AC3E}">
        <p14:creationId xmlns:p14="http://schemas.microsoft.com/office/powerpoint/2010/main" val="791014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10</a:t>
            </a:fld>
            <a:endParaRPr lang="en-US"/>
          </a:p>
        </p:txBody>
      </p:sp>
    </p:spTree>
    <p:extLst>
      <p:ext uri="{BB962C8B-B14F-4D97-AF65-F5344CB8AC3E}">
        <p14:creationId xmlns:p14="http://schemas.microsoft.com/office/powerpoint/2010/main" val="3593517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11</a:t>
            </a:fld>
            <a:endParaRPr lang="en-US"/>
          </a:p>
        </p:txBody>
      </p:sp>
    </p:spTree>
    <p:extLst>
      <p:ext uri="{BB962C8B-B14F-4D97-AF65-F5344CB8AC3E}">
        <p14:creationId xmlns:p14="http://schemas.microsoft.com/office/powerpoint/2010/main" val="505368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2</a:t>
            </a:fld>
            <a:endParaRPr lang="en-US"/>
          </a:p>
        </p:txBody>
      </p:sp>
    </p:spTree>
    <p:extLst>
      <p:ext uri="{BB962C8B-B14F-4D97-AF65-F5344CB8AC3E}">
        <p14:creationId xmlns:p14="http://schemas.microsoft.com/office/powerpoint/2010/main" val="1351393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3</a:t>
            </a:fld>
            <a:endParaRPr lang="en-US"/>
          </a:p>
        </p:txBody>
      </p:sp>
    </p:spTree>
    <p:extLst>
      <p:ext uri="{BB962C8B-B14F-4D97-AF65-F5344CB8AC3E}">
        <p14:creationId xmlns:p14="http://schemas.microsoft.com/office/powerpoint/2010/main" val="2209049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4</a:t>
            </a:fld>
            <a:endParaRPr lang="en-US"/>
          </a:p>
        </p:txBody>
      </p:sp>
    </p:spTree>
    <p:extLst>
      <p:ext uri="{BB962C8B-B14F-4D97-AF65-F5344CB8AC3E}">
        <p14:creationId xmlns:p14="http://schemas.microsoft.com/office/powerpoint/2010/main" val="132003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5</a:t>
            </a:fld>
            <a:endParaRPr lang="en-US"/>
          </a:p>
        </p:txBody>
      </p:sp>
    </p:spTree>
    <p:extLst>
      <p:ext uri="{BB962C8B-B14F-4D97-AF65-F5344CB8AC3E}">
        <p14:creationId xmlns:p14="http://schemas.microsoft.com/office/powerpoint/2010/main" val="1004682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6</a:t>
            </a:fld>
            <a:endParaRPr lang="en-US"/>
          </a:p>
        </p:txBody>
      </p:sp>
    </p:spTree>
    <p:extLst>
      <p:ext uri="{BB962C8B-B14F-4D97-AF65-F5344CB8AC3E}">
        <p14:creationId xmlns:p14="http://schemas.microsoft.com/office/powerpoint/2010/main" val="8826771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7</a:t>
            </a:fld>
            <a:endParaRPr lang="en-US"/>
          </a:p>
        </p:txBody>
      </p:sp>
    </p:spTree>
    <p:extLst>
      <p:ext uri="{BB962C8B-B14F-4D97-AF65-F5344CB8AC3E}">
        <p14:creationId xmlns:p14="http://schemas.microsoft.com/office/powerpoint/2010/main" val="4255718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8</a:t>
            </a:fld>
            <a:endParaRPr lang="en-US"/>
          </a:p>
        </p:txBody>
      </p:sp>
    </p:spTree>
    <p:extLst>
      <p:ext uri="{BB962C8B-B14F-4D97-AF65-F5344CB8AC3E}">
        <p14:creationId xmlns:p14="http://schemas.microsoft.com/office/powerpoint/2010/main" val="642048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01A6F8-4F22-40C1-AB24-97EE38F2EE3E}" type="slidenum">
              <a:rPr lang="en-US" smtClean="0"/>
              <a:t>9</a:t>
            </a:fld>
            <a:endParaRPr lang="en-US"/>
          </a:p>
        </p:txBody>
      </p:sp>
    </p:spTree>
    <p:extLst>
      <p:ext uri="{BB962C8B-B14F-4D97-AF65-F5344CB8AC3E}">
        <p14:creationId xmlns:p14="http://schemas.microsoft.com/office/powerpoint/2010/main" val="3451862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A47407C-D92F-468E-B3A3-F927D2D20979}"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A47407C-D92F-468E-B3A3-F927D2D20979}"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A47407C-D92F-468E-B3A3-F927D2D20979}"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47407C-D92F-468E-B3A3-F927D2D20979}"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47407C-D92F-468E-B3A3-F927D2D20979}"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A47407C-D92F-468E-B3A3-F927D2D20979}"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47407C-D92F-468E-B3A3-F927D2D20979}" type="datetimeFigureOut">
              <a:rPr lang="en-US" smtClean="0"/>
              <a:t>1/30/2016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A47407C-D92F-468E-B3A3-F927D2D20979}" type="datetimeFigureOut">
              <a:rPr lang="en-US" smtClean="0"/>
              <a:t>1/30/2016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A47407C-D92F-468E-B3A3-F927D2D20979}" type="datetimeFigureOut">
              <a:rPr lang="en-US" smtClean="0"/>
              <a:t>1/30/2016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47407C-D92F-468E-B3A3-F927D2D20979}" type="datetimeFigureOut">
              <a:rPr lang="en-US" smtClean="0"/>
              <a:t>1/30/2016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47407C-D92F-468E-B3A3-F927D2D20979}" type="datetimeFigureOut">
              <a:rPr lang="en-US" smtClean="0"/>
              <a:t>1/30/2016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1F681-5BA0-4796-9274-8D22AEF1BB3A}"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A47407C-D92F-468E-B3A3-F927D2D20979}" type="datetimeFigureOut">
              <a:rPr lang="en-US" smtClean="0"/>
              <a:t>1/30/2016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FE1F681-5BA0-4796-9274-8D22AEF1BB3A}"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19</a:t>
            </a:r>
          </a:p>
          <a:p>
            <a:r>
              <a:rPr lang="en-US" smtClean="0"/>
              <a:t>Andrew Johnson</a:t>
            </a:r>
            <a:endParaRPr lang="en-US"/>
          </a:p>
        </p:txBody>
      </p:sp>
    </p:spTree>
    <p:extLst>
      <p:ext uri="{BB962C8B-B14F-4D97-AF65-F5344CB8AC3E}">
        <p14:creationId xmlns:p14="http://schemas.microsoft.com/office/powerpoint/2010/main" val="545160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Impeachment</a:t>
            </a:r>
            <a:endParaRPr lang="en-US" dirty="0"/>
          </a:p>
        </p:txBody>
      </p:sp>
      <p:sp>
        <p:nvSpPr>
          <p:cNvPr id="3" name="Content Placeholder 2"/>
          <p:cNvSpPr>
            <a:spLocks noGrp="1"/>
          </p:cNvSpPr>
          <p:nvPr>
            <p:ph idx="1"/>
          </p:nvPr>
        </p:nvSpPr>
        <p:spPr/>
        <p:txBody>
          <a:bodyPr/>
          <a:lstStyle/>
          <a:p>
            <a:r>
              <a:rPr lang="en-US" dirty="0" smtClean="0"/>
              <a:t>Tenure of Office Act and General of the Army Act: vetoes overridden; Johnson violates the Tenure of Office Act by removing Edwin Stanton from office; constitutional?</a:t>
            </a:r>
          </a:p>
          <a:p>
            <a:r>
              <a:rPr lang="en-US" dirty="0" smtClean="0"/>
              <a:t>Impeachment proceedings.  </a:t>
            </a:r>
          </a:p>
          <a:p>
            <a:r>
              <a:rPr lang="en-US" dirty="0" smtClean="0"/>
              <a:t>Congress believes Johnson was acting in a manner unbefitting the President of the United States by </a:t>
            </a:r>
            <a:r>
              <a:rPr lang="en-US" dirty="0" smtClean="0"/>
              <a:t>vetoing </a:t>
            </a:r>
            <a:r>
              <a:rPr lang="en-US" dirty="0" smtClean="0"/>
              <a:t>“constitutionally enacted” legislation.  Was this true?</a:t>
            </a:r>
          </a:p>
          <a:p>
            <a:r>
              <a:rPr lang="en-US" dirty="0" smtClean="0"/>
              <a:t>Johnson, Tyler, and the tyranny of the legislative branch.</a:t>
            </a:r>
          </a:p>
          <a:p>
            <a:r>
              <a:rPr lang="en-US" dirty="0" smtClean="0"/>
              <a:t>Fails conviction by one vote; the impeachment dilemma.  </a:t>
            </a:r>
            <a:endParaRPr lang="en-US" dirty="0"/>
          </a:p>
        </p:txBody>
      </p:sp>
    </p:spTree>
    <p:extLst>
      <p:ext uri="{BB962C8B-B14F-4D97-AF65-F5344CB8AC3E}">
        <p14:creationId xmlns:p14="http://schemas.microsoft.com/office/powerpoint/2010/main" val="449726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dirty="0" smtClean="0"/>
              <a:t>How good was Johnson?</a:t>
            </a:r>
          </a:p>
          <a:p>
            <a:r>
              <a:rPr lang="en-US" dirty="0" smtClean="0"/>
              <a:t>Would Lincoln have been any better?</a:t>
            </a:r>
          </a:p>
          <a:p>
            <a:r>
              <a:rPr lang="en-US" dirty="0" smtClean="0"/>
              <a:t>Would Reconstruction have been different?</a:t>
            </a:r>
          </a:p>
          <a:p>
            <a:r>
              <a:rPr lang="en-US" dirty="0" smtClean="0"/>
              <a:t>What is the role of the President in stopping unconstitutional legislation?</a:t>
            </a:r>
          </a:p>
          <a:p>
            <a:r>
              <a:rPr lang="en-US" dirty="0" smtClean="0"/>
              <a:t>Johnson tried to halt the rapid move toward centralization after the War and worked to block unconstitutional legislation in the old Jeffersonian tradition but is now regarded as a complete failure because he did not abuse power.</a:t>
            </a:r>
          </a:p>
          <a:p>
            <a:r>
              <a:rPr lang="en-US" dirty="0" smtClean="0"/>
              <a:t>Recent H. Clinton dust up </a:t>
            </a:r>
            <a:r>
              <a:rPr lang="en-US" smtClean="0"/>
              <a:t>as example.</a:t>
            </a:r>
            <a:endParaRPr lang="en-US"/>
          </a:p>
        </p:txBody>
      </p:sp>
    </p:spTree>
    <p:extLst>
      <p:ext uri="{BB962C8B-B14F-4D97-AF65-F5344CB8AC3E}">
        <p14:creationId xmlns:p14="http://schemas.microsoft.com/office/powerpoint/2010/main" val="927824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Andrew Johnson</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The “worst” president in American history; following Lincoln.</a:t>
            </a:r>
          </a:p>
          <a:p>
            <a:r>
              <a:rPr lang="en-US" dirty="0" smtClean="0"/>
              <a:t>What did Johnson do right? Wrong?</a:t>
            </a:r>
          </a:p>
          <a:p>
            <a:r>
              <a:rPr lang="en-US" dirty="0" smtClean="0"/>
              <a:t>Wrestling with executive powers and the “reptiles” in Congress.</a:t>
            </a:r>
          </a:p>
          <a:p>
            <a:r>
              <a:rPr lang="en-US" dirty="0" smtClean="0"/>
              <a:t>A strong executive determined to “preserve, protect, and defend the Constitution.”</a:t>
            </a:r>
          </a:p>
          <a:p>
            <a:r>
              <a:rPr lang="en-US" dirty="0" smtClean="0"/>
              <a:t>The founding generation conception of a strong executive vs. Johnson.</a:t>
            </a:r>
          </a:p>
          <a:p>
            <a:r>
              <a:rPr lang="en-US" dirty="0" smtClean="0"/>
              <a:t>Masterful veto messages.</a:t>
            </a:r>
            <a:endParaRPr lang="en-US" dirty="0"/>
          </a:p>
        </p:txBody>
      </p:sp>
    </p:spTree>
    <p:extLst>
      <p:ext uri="{BB962C8B-B14F-4D97-AF65-F5344CB8AC3E}">
        <p14:creationId xmlns:p14="http://schemas.microsoft.com/office/powerpoint/2010/main" val="17106454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Johnson on the Constitution</a:t>
            </a:r>
            <a:endParaRPr lang="en-US" dirty="0"/>
          </a:p>
        </p:txBody>
      </p:sp>
      <p:sp>
        <p:nvSpPr>
          <p:cNvPr id="3" name="Content Placeholder 2"/>
          <p:cNvSpPr>
            <a:spLocks noGrp="1"/>
          </p:cNvSpPr>
          <p:nvPr>
            <p:ph idx="1"/>
          </p:nvPr>
        </p:nvSpPr>
        <p:spPr/>
        <p:txBody>
          <a:bodyPr/>
          <a:lstStyle/>
          <a:p>
            <a:r>
              <a:rPr lang="en-US" dirty="0" smtClean="0"/>
              <a:t>A confusing mix of support for a perpetual Union and real federalism; bridging the gap between </a:t>
            </a:r>
            <a:r>
              <a:rPr lang="en-US" dirty="0" err="1" smtClean="0"/>
              <a:t>Lincolnian</a:t>
            </a:r>
            <a:r>
              <a:rPr lang="en-US" dirty="0" smtClean="0"/>
              <a:t> nationalism and the original intent; Johnson gets snared in his own trap.</a:t>
            </a:r>
          </a:p>
          <a:p>
            <a:r>
              <a:rPr lang="en-US" dirty="0" smtClean="0"/>
              <a:t>Asserts that the States are central to the structure of the general government, but that States cannot nullify federal laws or secede; cites “supremacy clause.”</a:t>
            </a:r>
          </a:p>
          <a:p>
            <a:r>
              <a:rPr lang="en-US" dirty="0" smtClean="0"/>
              <a:t>Resists the urge to use broad executive powers to “reconstruct” the Union; instead prefers Lincoln’s term of “resumption;” will not unilaterally give freedmen the right to vote through executive proclamation.</a:t>
            </a:r>
          </a:p>
          <a:p>
            <a:r>
              <a:rPr lang="en-US" dirty="0" smtClean="0"/>
              <a:t>What would Johnson do with the Republican Congress?</a:t>
            </a:r>
            <a:endParaRPr lang="en-US" dirty="0"/>
          </a:p>
        </p:txBody>
      </p:sp>
    </p:spTree>
    <p:extLst>
      <p:ext uri="{BB962C8B-B14F-4D97-AF65-F5344CB8AC3E}">
        <p14:creationId xmlns:p14="http://schemas.microsoft.com/office/powerpoint/2010/main" val="9568630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Reconstruction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Johnson declares the Union restored in his 1865 annual message; emphasizes that </a:t>
            </a:r>
            <a:r>
              <a:rPr lang="en-US" dirty="0"/>
              <a:t>he wanted to </a:t>
            </a:r>
            <a:r>
              <a:rPr lang="en-US" dirty="0" smtClean="0"/>
              <a:t>erase the need for military occupation: “Now </a:t>
            </a:r>
            <a:r>
              <a:rPr lang="en-US" dirty="0"/>
              <a:t>military governments, established for an indefinite period, would have offered no security for the early suppression of discontent, would have divided the people into the vanquishers and the vanquished, and would have envenomed hatred rather than have restored </a:t>
            </a:r>
            <a:r>
              <a:rPr lang="en-US" dirty="0" smtClean="0"/>
              <a:t>affection.”</a:t>
            </a:r>
          </a:p>
          <a:p>
            <a:r>
              <a:rPr lang="en-US" dirty="0" smtClean="0"/>
              <a:t>Opened civil courts, provisional governments, issued pardons, etc.  Constitutional?</a:t>
            </a:r>
          </a:p>
          <a:p>
            <a:r>
              <a:rPr lang="en-US" dirty="0" smtClean="0"/>
              <a:t>“Moreover</a:t>
            </a:r>
            <a:r>
              <a:rPr lang="en-US" dirty="0"/>
              <a:t>, a concession of the elective franchise to the freedmen by act of the President of the United States must have been extended to all colored men, wherever found, and so must have established a change of suffrage in the Northern, Middle, and Western States, not less than in the Southern and Southwestern. Such an act would have created a new class of voters, and would have been an assumption of power by the President which nothing in the Constitution or laws of the United States would have warranted</a:t>
            </a:r>
            <a:r>
              <a:rPr lang="en-US" dirty="0" smtClean="0"/>
              <a:t>.”</a:t>
            </a:r>
            <a:endParaRPr lang="en-US" dirty="0"/>
          </a:p>
        </p:txBody>
      </p:sp>
    </p:spTree>
    <p:extLst>
      <p:ext uri="{BB962C8B-B14F-4D97-AF65-F5344CB8AC3E}">
        <p14:creationId xmlns:p14="http://schemas.microsoft.com/office/powerpoint/2010/main" val="2744848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Vetoes</a:t>
            </a:r>
            <a:endParaRPr lang="en-US" dirty="0"/>
          </a:p>
        </p:txBody>
      </p:sp>
      <p:sp>
        <p:nvSpPr>
          <p:cNvPr id="3" name="Content Placeholder 2"/>
          <p:cNvSpPr>
            <a:spLocks noGrp="1"/>
          </p:cNvSpPr>
          <p:nvPr>
            <p:ph idx="1"/>
          </p:nvPr>
        </p:nvSpPr>
        <p:spPr>
          <a:xfrm>
            <a:off x="685346" y="1732450"/>
            <a:ext cx="7765322" cy="4820750"/>
          </a:xfrm>
        </p:spPr>
        <p:txBody>
          <a:bodyPr>
            <a:normAutofit fontScale="70000" lnSpcReduction="20000"/>
          </a:bodyPr>
          <a:lstStyle/>
          <a:p>
            <a:r>
              <a:rPr lang="en-US" dirty="0" smtClean="0"/>
              <a:t>Veto of the “Freedman’s Bureau Bill;” unconstitutional power grab by the federal government through illegal use of expansion of war powers; Southern States not represented; illegal federal support for the poor?</a:t>
            </a:r>
          </a:p>
          <a:p>
            <a:r>
              <a:rPr lang="en-US" dirty="0" smtClean="0"/>
              <a:t>“The </a:t>
            </a:r>
            <a:r>
              <a:rPr lang="en-US" dirty="0"/>
              <a:t>third section of the bill authorizes a general and unlimited grant of support to the destitute and suffering refugees and freedmen, their wives and children. Succeeding sections make provision for the rent or purchase of landed estates for freedmen, and for the erection for their benefit of suitable buildings for asylums and schools, the expenses to be defrayed from the Treasury of the whole people. The Congress of the United States has never heretofore thought itself empowered to establish asylums beyond the limits of the District of Columbia, except for the benefit of our disabled soldiers and sailors. It has never founded schools for any class of our own people, not even for the orphans of those who have fallen in the defense of the Union, but has left the care of education to the much more competent and efficient control of the States, of communities, of private associations, and of individuals. It has never deemed itself authorized to expend the public money for the rent or purchase of homes for the thousands, not to say millions, of the white race who are honestly toiling from day to day for their subsistence. A system for the support of indigent persons in the United States was never contemplated by the authors of the Constitution; nor can any good reason be advanced why, as a permanent establishment, it should be founded for one class or color of our people more than another. Pending the war many refugees and freedmen received support from the Government, but it was never intended that they should thenceforth be fed, clothed, educated, and sheltered by the United States. The idea on which the slaves were assisted to freedom was that on becoming free they would be a self-sustaining population. Any legislation that shall imply that they are not expected to attain a self-sustaining condition must have a tendency injurious alike to their character and their </a:t>
            </a:r>
            <a:r>
              <a:rPr lang="en-US"/>
              <a:t>prospects</a:t>
            </a:r>
            <a:r>
              <a:rPr lang="en-US" smtClean="0"/>
              <a:t>.”</a:t>
            </a:r>
            <a:endParaRPr lang="en-US" dirty="0"/>
          </a:p>
        </p:txBody>
      </p:sp>
    </p:spTree>
    <p:extLst>
      <p:ext uri="{BB962C8B-B14F-4D97-AF65-F5344CB8AC3E}">
        <p14:creationId xmlns:p14="http://schemas.microsoft.com/office/powerpoint/2010/main" val="381914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Vetoes</a:t>
            </a:r>
            <a:endParaRPr lang="en-US" dirty="0"/>
          </a:p>
        </p:txBody>
      </p:sp>
      <p:sp>
        <p:nvSpPr>
          <p:cNvPr id="3" name="Content Placeholder 2"/>
          <p:cNvSpPr>
            <a:spLocks noGrp="1"/>
          </p:cNvSpPr>
          <p:nvPr>
            <p:ph idx="1"/>
          </p:nvPr>
        </p:nvSpPr>
        <p:spPr/>
        <p:txBody>
          <a:bodyPr/>
          <a:lstStyle/>
          <a:p>
            <a:r>
              <a:rPr lang="en-US" dirty="0" smtClean="0"/>
              <a:t>Civil Rights Act of 1866; violation of separation of powers between the general and State governments. Was he correct?</a:t>
            </a:r>
          </a:p>
          <a:p>
            <a:r>
              <a:rPr lang="en-US" dirty="0" smtClean="0"/>
              <a:t>“If </a:t>
            </a:r>
            <a:r>
              <a:rPr lang="en-US" dirty="0"/>
              <a:t>it be granted that Congress can repeal all State laws discriminating between whites and blacks in the subjects covered by this bill, why, it may be asked, may not Congress repeal in the same way all State laws discriminating between the two races on the subjects of suffrage and office? If Congress can declare by law who shall hold lands, who shall testify, who shall have capacity to make a contract in a State, then Congress can by law also declare who, without regard to color or race, shall have the right to sit as a juror or as a judge, to hold any office, and, finally, to vote "in every State and Territory of the United States</a:t>
            </a:r>
            <a:r>
              <a:rPr lang="en-US" dirty="0" smtClean="0"/>
              <a:t>.”</a:t>
            </a:r>
          </a:p>
        </p:txBody>
      </p:sp>
    </p:spTree>
    <p:extLst>
      <p:ext uri="{BB962C8B-B14F-4D97-AF65-F5344CB8AC3E}">
        <p14:creationId xmlns:p14="http://schemas.microsoft.com/office/powerpoint/2010/main" val="25408936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Rights Act 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a:t>
            </a:r>
            <a:r>
              <a:rPr lang="en-US" dirty="0"/>
              <a:t>all our history, in all our experience as a people living under Federal and State law, no such system as that contemplated by the details of this bill has ever before been proposed or adopted. They establish for the security of the colored race safeguards which go infinitely beyond any that the General Government has ever provided for the white race. In fact, the distinction of race and color is by the bill made to operate in favor of the colored and against the white race. They interfere with the municipal legislation of the States, with the relations existing exclusively between a State and its citizens, or between inhabitants of the same State-an absorption and assumption of power by the General Government which, if acquiesced in, must sap and destroy our federative system of limited powers and break down the barriers which preserve the rights of the States. It is another step, or rather stride, toward centralization and the concentration of all legislative powers in the National Government. The tendency of the bill must be to resuscitate the spirit of rebellion and to arrest the progress of those influences which are more closely drawing around the States the bonds of union and peace</a:t>
            </a:r>
            <a:r>
              <a:rPr lang="en-US" dirty="0" smtClean="0"/>
              <a:t>.”</a:t>
            </a:r>
            <a:endParaRPr lang="en-US" dirty="0"/>
          </a:p>
        </p:txBody>
      </p:sp>
    </p:spTree>
    <p:extLst>
      <p:ext uri="{BB962C8B-B14F-4D97-AF65-F5344CB8AC3E}">
        <p14:creationId xmlns:p14="http://schemas.microsoft.com/office/powerpoint/2010/main" val="40014834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Colorado and Nebraska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Vetoes the admission of Colorado and Nebraska as States, 1866-67: (too much power for too small a population; what about the South?)</a:t>
            </a:r>
          </a:p>
          <a:p>
            <a:r>
              <a:rPr lang="en-US" dirty="0" smtClean="0"/>
              <a:t>“The </a:t>
            </a:r>
            <a:r>
              <a:rPr lang="en-US" dirty="0"/>
              <a:t>condition of the Union at the present moment is calculated to inspire caution in regard to the admission of new States. Eleven of the old States have been for some time, and still remain, unrepresented in Congress. It is a common interest of all the States, as well those represented as those unrepresented, that the integrity and harmony of the Union should be restored as completely as possible, so that all those who are expected to bear the burdens of the Federal Government shall be consulted concerning the admission of new States; and that in the meantime no new State shall be prematurely and unnecessarily admitted to a participation in the political power which the Federal Government wields, not for the benefit of any individual State or section, but for the common safety, welfare, and happiness of the whole country</a:t>
            </a:r>
            <a:r>
              <a:rPr lang="en-US" dirty="0" smtClean="0"/>
              <a:t>.”</a:t>
            </a:r>
            <a:endParaRPr lang="en-US" dirty="0"/>
          </a:p>
        </p:txBody>
      </p:sp>
    </p:spTree>
    <p:extLst>
      <p:ext uri="{BB962C8B-B14F-4D97-AF65-F5344CB8AC3E}">
        <p14:creationId xmlns:p14="http://schemas.microsoft.com/office/powerpoint/2010/main" val="710733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Veto</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Military Reconstruction Act of 1867: martial law in the South, suspension of civil courts; unconstitutional.</a:t>
            </a:r>
          </a:p>
          <a:p>
            <a:r>
              <a:rPr lang="en-US" dirty="0" smtClean="0"/>
              <a:t>“I </a:t>
            </a:r>
            <a:r>
              <a:rPr lang="en-US" dirty="0"/>
              <a:t>submit to Congress whether this measure is not in its whole character, scope, and object without precedent and without authority, in palpable conflict with the plainest provisions of the Constitution, and utterly destructive to those great principles of liberty and humanity for which our ancestors on both sides of the Atlantic have shed so much blood and expended so much treasure</a:t>
            </a:r>
            <a:r>
              <a:rPr lang="en-US" dirty="0" smtClean="0"/>
              <a:t>.”</a:t>
            </a:r>
          </a:p>
          <a:p>
            <a:r>
              <a:rPr lang="en-US" dirty="0" smtClean="0"/>
              <a:t>“Have </a:t>
            </a:r>
            <a:r>
              <a:rPr lang="en-US" dirty="0"/>
              <a:t>we the power to establish and carry into execution a measure like this? I answer, Certainly not, if we derive our authority from the Constitution and if we are bound by the limitations which it imposes</a:t>
            </a:r>
            <a:r>
              <a:rPr lang="en-US" dirty="0" smtClean="0"/>
              <a:t>.”</a:t>
            </a:r>
            <a:endParaRPr lang="en-US" dirty="0"/>
          </a:p>
          <a:p>
            <a:r>
              <a:rPr lang="en-US" dirty="0" smtClean="0"/>
              <a:t>“This </a:t>
            </a:r>
            <a:r>
              <a:rPr lang="en-US" dirty="0"/>
              <a:t>proposition is perfectly clear, that no branch of the Federal Government executive, legislative, or judicial--can have any just powers except those which it derives through and exercises under the organic law of the Union. Outside of the Constitution we have no legal authority more than private citizens, and within it we have only so much as that instrument gives us. This broad principle limits all our functions and applies to all subjects. It protects not only the citizens of States which are within the Union, but it shields every human being who comes or is brought under our jurisdiction. We have no right to do in one place more than in another that which the Constitution says we shall not do at all. If, therefore, the Southern States were in truth out of the Union, we could not treat their people in a way which the fundamental law forbids</a:t>
            </a:r>
            <a:r>
              <a:rPr lang="en-US" dirty="0" smtClean="0"/>
              <a:t>.”</a:t>
            </a:r>
            <a:endParaRPr lang="en-US" dirty="0"/>
          </a:p>
          <a:p>
            <a:endParaRPr lang="en-US" dirty="0"/>
          </a:p>
        </p:txBody>
      </p:sp>
    </p:spTree>
    <p:extLst>
      <p:ext uri="{BB962C8B-B14F-4D97-AF65-F5344CB8AC3E}">
        <p14:creationId xmlns:p14="http://schemas.microsoft.com/office/powerpoint/2010/main" val="15174321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LC Theme</Template>
  <TotalTime>397</TotalTime>
  <Words>1795</Words>
  <Application>Microsoft Office PowerPoint</Application>
  <PresentationFormat>On-screen Show (4:3)</PresentationFormat>
  <Paragraphs>61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LC Theme</vt:lpstr>
      <vt:lpstr>Liberty Classroom</vt:lpstr>
      <vt:lpstr>Andrew Johnson</vt:lpstr>
      <vt:lpstr>Johnson on the Constitution</vt:lpstr>
      <vt:lpstr>Reconstruction</vt:lpstr>
      <vt:lpstr>Vetoes</vt:lpstr>
      <vt:lpstr>Vetoes</vt:lpstr>
      <vt:lpstr>Civil Rights Act Cont.</vt:lpstr>
      <vt:lpstr>Colorado and Nebraska</vt:lpstr>
      <vt:lpstr>Veto</vt:lpstr>
      <vt:lpstr>Impeachment</vt:lpstr>
      <vt:lpstr>Assessment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14</cp:revision>
  <dcterms:created xsi:type="dcterms:W3CDTF">2016-01-12T10:31:32Z</dcterms:created>
  <dcterms:modified xsi:type="dcterms:W3CDTF">2016-01-30T10:23:26Z</dcterms:modified>
</cp:coreProperties>
</file>