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p:scale>
          <a:sx n="97" d="100"/>
          <a:sy n="97" d="100"/>
        </p:scale>
        <p:origin x="-12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90AAE8-920A-4E5A-8925-187169A3F0D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2695119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536858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739709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31758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2467322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890AAE8-920A-4E5A-8925-187169A3F0DB}"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238152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890AAE8-920A-4E5A-8925-187169A3F0DB}"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852606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90AAE8-920A-4E5A-8925-187169A3F0D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136643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90AAE8-920A-4E5A-8925-187169A3F0D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676618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90AAE8-920A-4E5A-8925-187169A3F0D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453589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90AAE8-920A-4E5A-8925-187169A3F0DB}" type="datetimeFigureOut">
              <a:rPr lang="en-US" smtClean="0"/>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2340302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652089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90AAE8-920A-4E5A-8925-187169A3F0DB}" type="datetimeFigureOut">
              <a:rPr lang="en-US" smtClean="0"/>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682068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890AAE8-920A-4E5A-8925-187169A3F0DB}" type="datetimeFigureOut">
              <a:rPr lang="en-US" smtClean="0"/>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1104185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90AAE8-920A-4E5A-8925-187169A3F0DB}" type="datetimeFigureOut">
              <a:rPr lang="en-US" smtClean="0"/>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3969170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3973567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90AAE8-920A-4E5A-8925-187169A3F0DB}" type="datetimeFigureOut">
              <a:rPr lang="en-US" smtClean="0"/>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14B0D-6DD3-4053-89C8-5338D9F292DD}" type="slidenum">
              <a:rPr lang="en-US" smtClean="0"/>
              <a:t>‹#›</a:t>
            </a:fld>
            <a:endParaRPr lang="en-US"/>
          </a:p>
        </p:txBody>
      </p:sp>
    </p:spTree>
    <p:extLst>
      <p:ext uri="{BB962C8B-B14F-4D97-AF65-F5344CB8AC3E}">
        <p14:creationId xmlns:p14="http://schemas.microsoft.com/office/powerpoint/2010/main" val="362397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A890AAE8-920A-4E5A-8925-187169A3F0DB}" type="datetimeFigureOut">
              <a:rPr lang="en-US" smtClean="0"/>
              <a:t>1/27/2016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A9B14B0D-6DD3-4053-89C8-5338D9F292DD}" type="slidenum">
              <a:rPr lang="en-US" smtClean="0"/>
              <a:t>‹#›</a:t>
            </a:fld>
            <a:endParaRPr lang="en-US"/>
          </a:p>
        </p:txBody>
      </p:sp>
    </p:spTree>
    <p:extLst>
      <p:ext uri="{BB962C8B-B14F-4D97-AF65-F5344CB8AC3E}">
        <p14:creationId xmlns:p14="http://schemas.microsoft.com/office/powerpoint/2010/main" val="261512769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18</a:t>
            </a:r>
          </a:p>
          <a:p>
            <a:r>
              <a:rPr lang="en-US" dirty="0" smtClean="0"/>
              <a:t>Franklin Pierce</a:t>
            </a:r>
            <a:endParaRPr lang="en-US" dirty="0"/>
          </a:p>
        </p:txBody>
      </p:sp>
    </p:spTree>
    <p:extLst>
      <p:ext uri="{BB962C8B-B14F-4D97-AF65-F5344CB8AC3E}">
        <p14:creationId xmlns:p14="http://schemas.microsoft.com/office/powerpoint/2010/main" val="2914655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Franklin Pierce</a:t>
            </a:r>
            <a:endParaRPr lang="en-US" dirty="0"/>
          </a:p>
        </p:txBody>
      </p:sp>
      <p:sp>
        <p:nvSpPr>
          <p:cNvPr id="3" name="Content Placeholder 2"/>
          <p:cNvSpPr>
            <a:spLocks noGrp="1"/>
          </p:cNvSpPr>
          <p:nvPr>
            <p:ph idx="1"/>
          </p:nvPr>
        </p:nvSpPr>
        <p:spPr/>
        <p:txBody>
          <a:bodyPr/>
          <a:lstStyle/>
          <a:p>
            <a:r>
              <a:rPr lang="en-US" dirty="0" smtClean="0"/>
              <a:t>Brief biography and personal tragedy.</a:t>
            </a:r>
          </a:p>
          <a:p>
            <a:r>
              <a:rPr lang="en-US" dirty="0" smtClean="0"/>
              <a:t>The politics of the 1840s and 50s and Pierce’s reputation: one of the worst presidents in American history.</a:t>
            </a:r>
          </a:p>
          <a:p>
            <a:r>
              <a:rPr lang="en-US" dirty="0" smtClean="0"/>
              <a:t>Justified?</a:t>
            </a:r>
          </a:p>
          <a:p>
            <a:r>
              <a:rPr lang="en-US" dirty="0" smtClean="0"/>
              <a:t>Pierce as a Jeffersonian (even perhaps in expansion).</a:t>
            </a:r>
          </a:p>
          <a:p>
            <a:r>
              <a:rPr lang="en-US" dirty="0" smtClean="0"/>
              <a:t>Major issues had a lasting impact on the course of American history; Pierce was a better statesman than a politician.  The 1850s was the age of politicians and the “blundering generation.”</a:t>
            </a:r>
            <a:endParaRPr lang="en-US" dirty="0"/>
          </a:p>
        </p:txBody>
      </p:sp>
    </p:spTree>
    <p:extLst>
      <p:ext uri="{BB962C8B-B14F-4D97-AF65-F5344CB8AC3E}">
        <p14:creationId xmlns:p14="http://schemas.microsoft.com/office/powerpoint/2010/main" val="2709313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Pierce on the Constitution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Gave his inaugural address from memory (3000+ words)!</a:t>
            </a:r>
          </a:p>
          <a:p>
            <a:r>
              <a:rPr lang="en-US" dirty="0" smtClean="0"/>
              <a:t>“But </a:t>
            </a:r>
            <a:r>
              <a:rPr lang="en-US" dirty="0"/>
              <a:t>these are not the only points to which you look for vigilant watchfulness. The dangers of a concentration of all power in the general government of a confederacy so vast as ours are too obvious to be disregarded. You have a right, therefore, to expect your agents in every department to regard strictly the limits imposed upon them by the Constitution of the United States. The great scheme of our constitutional liberty rests upon a proper distribution of power between the State and Federal authorities, and experience has shown that the harmony and happiness of our people must depend upon a just discrimination between the separate rights and responsibilities of the States and your common rights and obligations under the General Government; and here, in my opinion, are the considerations which should form the true basis of future concord in regard to the questions which have most seriously disturbed public </a:t>
            </a:r>
            <a:r>
              <a:rPr lang="en-US" dirty="0" err="1"/>
              <a:t>tranquillity</a:t>
            </a:r>
            <a:r>
              <a:rPr lang="en-US" dirty="0"/>
              <a:t>. If the Federal Government will confine itself to the exercise of powers clearly granted by the Constitution, it can hardly happen that its action upon any question should endanger the institutions of the </a:t>
            </a:r>
            <a:r>
              <a:rPr lang="en-US" dirty="0" smtClean="0"/>
              <a:t>States’ </a:t>
            </a:r>
            <a:r>
              <a:rPr lang="en-US" dirty="0"/>
              <a:t>or interfere with their right to manage matters strictly domestic according to the will of their own people</a:t>
            </a:r>
            <a:r>
              <a:rPr lang="en-US" dirty="0" smtClean="0"/>
              <a:t>.” (1853)</a:t>
            </a:r>
          </a:p>
          <a:p>
            <a:r>
              <a:rPr lang="en-US" dirty="0" smtClean="0"/>
              <a:t>“Standing</a:t>
            </a:r>
            <a:r>
              <a:rPr lang="en-US" dirty="0"/>
              <a:t>, as I do, almost within view of the green slopes of Monticello, and, as it were, within reach of the tomb of Washington, with all the cherished memories of the past gathering around me like so many eloquent voices of exhortation from heaven, I can express no better hope for my country than that the kind Providence which smiled upon our fathers may enable their children to preserve the blessings they have </a:t>
            </a:r>
            <a:r>
              <a:rPr lang="en-US" dirty="0" smtClean="0"/>
              <a:t>inherited.” (1853)</a:t>
            </a:r>
          </a:p>
          <a:p>
            <a:r>
              <a:rPr lang="en-US" dirty="0" smtClean="0"/>
              <a:t>Historians have criticized Pierce for his dogged determination to maintain “strict construction” principles. </a:t>
            </a:r>
          </a:p>
          <a:p>
            <a:endParaRPr lang="en-US" dirty="0"/>
          </a:p>
        </p:txBody>
      </p:sp>
    </p:spTree>
    <p:extLst>
      <p:ext uri="{BB962C8B-B14F-4D97-AF65-F5344CB8AC3E}">
        <p14:creationId xmlns:p14="http://schemas.microsoft.com/office/powerpoint/2010/main" val="129236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Pierce on the Constitution,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“Recurring </a:t>
            </a:r>
            <a:r>
              <a:rPr lang="en-US" dirty="0"/>
              <a:t>to these principles, which constitute the organic basis of union, we perceive that vast as are the functions and the duties of the Federal Government, vested in or </a:t>
            </a:r>
            <a:r>
              <a:rPr lang="en-US" dirty="0" err="1"/>
              <a:t>intrusted</a:t>
            </a:r>
            <a:r>
              <a:rPr lang="en-US" dirty="0"/>
              <a:t> to its three great departments--the legislative, executive, and judicial--yet the substantive power, the popular force, and the large capacities for social and material development exist in the respective States, which, all being of themselves well-constituted republics, as they preceded so they alone are capable of maintaining and perpetuating the American Union. The Federal Government has its appropriate line of action in the specific and limited powers conferred on it by the Constitution, chiefly as to those things in which the States have a common interest in their relations to one another and to foreign governments, while the great mass of interests which belong to cultivated men--the ordinary business of life, the springs of industry, all the diversified personal and domestic affairs of society--rest securely upon the general reserved powers of the people of the several States. There is the effective democracy of the nation, and there the vital essence of its being and its greatness</a:t>
            </a:r>
            <a:r>
              <a:rPr lang="en-US" dirty="0" smtClean="0"/>
              <a:t>.” (1853)</a:t>
            </a:r>
          </a:p>
          <a:p>
            <a:r>
              <a:rPr lang="en-US" dirty="0" smtClean="0"/>
              <a:t>Won’t see this given in “great quotes of the presidents.”</a:t>
            </a:r>
            <a:endParaRPr lang="en-US" dirty="0"/>
          </a:p>
        </p:txBody>
      </p:sp>
    </p:spTree>
    <p:extLst>
      <p:ext uri="{BB962C8B-B14F-4D97-AF65-F5344CB8AC3E}">
        <p14:creationId xmlns:p14="http://schemas.microsoft.com/office/powerpoint/2010/main" val="1785748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Pierce on the Constitution,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“Starting </a:t>
            </a:r>
            <a:r>
              <a:rPr lang="en-US" dirty="0"/>
              <a:t>from this foundation of our constitutional faith and proceeding to inquire in what part of the Constitution the power of making appropriations for internal improvements is found, it is necessary to reject all idea of there being any grant of power in the preamble. When that instrument says, "We, the people of the United States, in order to form a more perfect union, establish justice, insure domestic </a:t>
            </a:r>
            <a:r>
              <a:rPr lang="en-US" dirty="0" err="1"/>
              <a:t>tranquillity</a:t>
            </a:r>
            <a:r>
              <a:rPr lang="en-US" dirty="0"/>
              <a:t>, provide for the common defense, promote the general welfare, and secure the blessings of liberty to ourselves and our posterity," it only declares the inducements and the anticipated results of the things ordained and established by it. To assume that anything more can be designed by the language of the preamble would be to convert all the body of the Constitution, with its carefully weighed enumerations and limitations, into mere </a:t>
            </a:r>
            <a:r>
              <a:rPr lang="en-US" dirty="0" err="1"/>
              <a:t>surplusage</a:t>
            </a:r>
            <a:r>
              <a:rPr lang="en-US" dirty="0"/>
              <a:t>. The same may be said of the phrase in the grant of the power to Congress "to pay the debts and provide for the common defense and general welfare of the United States;" or, to construe the words more exactly, they are not significant of grant or concession, but of restriction of the specific grants, having the effect of saying that in laying and collecting taxes for each of the precise objects of power granted to the General Government Congress must exercise any such definite and undoubted power in strict subordination to the purpose of the common defense and general welfare of all the States</a:t>
            </a:r>
            <a:r>
              <a:rPr lang="en-US" dirty="0" smtClean="0"/>
              <a:t>.” 1854</a:t>
            </a:r>
            <a:endParaRPr lang="en-US" dirty="0"/>
          </a:p>
        </p:txBody>
      </p:sp>
    </p:spTree>
    <p:extLst>
      <p:ext uri="{BB962C8B-B14F-4D97-AF65-F5344CB8AC3E}">
        <p14:creationId xmlns:p14="http://schemas.microsoft.com/office/powerpoint/2010/main" val="348277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Improvements</a:t>
            </a:r>
            <a:endParaRPr lang="en-US" dirty="0"/>
          </a:p>
        </p:txBody>
      </p:sp>
      <p:sp>
        <p:nvSpPr>
          <p:cNvPr id="3" name="Content Placeholder 2"/>
          <p:cNvSpPr>
            <a:spLocks noGrp="1"/>
          </p:cNvSpPr>
          <p:nvPr>
            <p:ph idx="1"/>
          </p:nvPr>
        </p:nvSpPr>
        <p:spPr/>
        <p:txBody>
          <a:bodyPr>
            <a:normAutofit lnSpcReduction="10000"/>
          </a:bodyPr>
          <a:lstStyle/>
          <a:p>
            <a:r>
              <a:rPr lang="en-US" dirty="0" smtClean="0"/>
              <a:t>Still a hot topic in 1853: Pierce had a tepid approval of federally funded internal improvements (for external commerce only, meaning in part a transcontinental railroad), though he correctly assessed them as a political minefield.</a:t>
            </a:r>
          </a:p>
          <a:p>
            <a:r>
              <a:rPr lang="en-US" dirty="0" smtClean="0"/>
              <a:t>“Our </a:t>
            </a:r>
            <a:r>
              <a:rPr lang="en-US" dirty="0"/>
              <a:t>Government exists under a written compact between sovereign States, uniting for specific objects and with specific grants to their general agent. If, then, in the progress of its administration there have been departures from the terms and intent of the compact, it is and will ever be proper to refer back to the fixed standard which our fathers left us and to make a stern effort to conform our action to it. It would seem that the fact of a principle having been resisted from the first by many of the wisest and most patriotic men of the Republic, and a policy having provoked constant strife without arriving at a conclusion which can be regarded as satisfactory to its most earnest advocates, should suggest the inquiry whether there may not be a plan likely to be crowned by happier results</a:t>
            </a:r>
            <a:r>
              <a:rPr lang="en-US" dirty="0" smtClean="0"/>
              <a:t>.”</a:t>
            </a:r>
          </a:p>
          <a:p>
            <a:r>
              <a:rPr lang="en-US" dirty="0" smtClean="0"/>
              <a:t>Vetoes two “general internal improvements” bills in 1854; four in 1856.</a:t>
            </a:r>
          </a:p>
          <a:p>
            <a:endParaRPr lang="en-US" dirty="0"/>
          </a:p>
        </p:txBody>
      </p:sp>
    </p:spTree>
    <p:extLst>
      <p:ext uri="{BB962C8B-B14F-4D97-AF65-F5344CB8AC3E}">
        <p14:creationId xmlns:p14="http://schemas.microsoft.com/office/powerpoint/2010/main" val="178789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 of the “indignant insane persons bill”</a:t>
            </a:r>
            <a:endParaRPr lang="en-US" dirty="0"/>
          </a:p>
        </p:txBody>
      </p:sp>
      <p:sp>
        <p:nvSpPr>
          <p:cNvPr id="3" name="Content Placeholder 2"/>
          <p:cNvSpPr>
            <a:spLocks noGrp="1"/>
          </p:cNvSpPr>
          <p:nvPr>
            <p:ph idx="1"/>
          </p:nvPr>
        </p:nvSpPr>
        <p:spPr/>
        <p:txBody>
          <a:bodyPr/>
          <a:lstStyle/>
          <a:p>
            <a:r>
              <a:rPr lang="en-US" dirty="0" smtClean="0"/>
              <a:t>“It </a:t>
            </a:r>
            <a:r>
              <a:rPr lang="en-US" dirty="0"/>
              <a:t>can not be questioned that if Congress has power to make provision for the indigent insane without the limits of this District it has the same power to provide for the indigent who are not insane, and thus to transfer to the Federal Government the charge of all the poor in all the States. It has the same power to provide hospitals and other local establishments for the care and cure of every species of human infirmity, and thus to assume all that duty of either public philanthropy, or public necessity to the dependent, the orphan, the sick, or the needy which is now discharged by the States themselves or by corporate institutions or private endowments existing under the legislation of the </a:t>
            </a:r>
            <a:r>
              <a:rPr lang="en-US" dirty="0" smtClean="0"/>
              <a:t>States.” 1854</a:t>
            </a:r>
          </a:p>
          <a:p>
            <a:r>
              <a:rPr lang="en-US" dirty="0" smtClean="0"/>
              <a:t>Won’t make the great quotes cut; but constitutionally correct.</a:t>
            </a:r>
            <a:endParaRPr lang="en-US" dirty="0"/>
          </a:p>
        </p:txBody>
      </p:sp>
    </p:spTree>
    <p:extLst>
      <p:ext uri="{BB962C8B-B14F-4D97-AF65-F5344CB8AC3E}">
        <p14:creationId xmlns:p14="http://schemas.microsoft.com/office/powerpoint/2010/main" val="4014299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Kansas-Nebraska</a:t>
            </a:r>
            <a:endParaRPr lang="en-US" dirty="0"/>
          </a:p>
        </p:txBody>
      </p:sp>
      <p:sp>
        <p:nvSpPr>
          <p:cNvPr id="3" name="Content Placeholder 2"/>
          <p:cNvSpPr>
            <a:spLocks noGrp="1"/>
          </p:cNvSpPr>
          <p:nvPr>
            <p:ph idx="1"/>
          </p:nvPr>
        </p:nvSpPr>
        <p:spPr/>
        <p:txBody>
          <a:bodyPr/>
          <a:lstStyle/>
          <a:p>
            <a:r>
              <a:rPr lang="en-US" dirty="0" smtClean="0"/>
              <a:t>The elephant in the room; how would the rest of the western territories be organized?</a:t>
            </a:r>
          </a:p>
          <a:p>
            <a:r>
              <a:rPr lang="en-US" dirty="0" smtClean="0"/>
              <a:t>Kansas and Nebraska under “popular sovereignty.” Constitutional? Same arguments go back to 1820 and 1850.</a:t>
            </a:r>
          </a:p>
          <a:p>
            <a:r>
              <a:rPr lang="en-US" dirty="0" smtClean="0"/>
              <a:t>Pierce blames abolitionist agitation on the impending sectional discord (1856 annual message); signs Kansas-Nebraska Act into law in 1854. Whig Party dissolves.</a:t>
            </a:r>
          </a:p>
          <a:p>
            <a:r>
              <a:rPr lang="en-US" dirty="0" smtClean="0"/>
              <a:t>“Bloody Kansas.”</a:t>
            </a:r>
          </a:p>
          <a:p>
            <a:r>
              <a:rPr lang="en-US" dirty="0" smtClean="0"/>
              <a:t>This is why Pierce is almost always labeled as one of the worst presidents in American history, and unjustifiably so.</a:t>
            </a:r>
            <a:endParaRPr lang="en-US" dirty="0"/>
          </a:p>
        </p:txBody>
      </p:sp>
    </p:spTree>
    <p:extLst>
      <p:ext uri="{BB962C8B-B14F-4D97-AF65-F5344CB8AC3E}">
        <p14:creationId xmlns:p14="http://schemas.microsoft.com/office/powerpoint/2010/main" val="3780830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Policy</a:t>
            </a:r>
            <a:endParaRPr lang="en-US" dirty="0"/>
          </a:p>
        </p:txBody>
      </p:sp>
      <p:sp>
        <p:nvSpPr>
          <p:cNvPr id="3" name="Content Placeholder 2"/>
          <p:cNvSpPr>
            <a:spLocks noGrp="1"/>
          </p:cNvSpPr>
          <p:nvPr>
            <p:ph idx="1"/>
          </p:nvPr>
        </p:nvSpPr>
        <p:spPr/>
        <p:txBody>
          <a:bodyPr/>
          <a:lstStyle/>
          <a:p>
            <a:r>
              <a:rPr lang="en-US" dirty="0" smtClean="0"/>
              <a:t>Filibusters and expansion; Gadsden Purchase of 1853.</a:t>
            </a:r>
          </a:p>
          <a:p>
            <a:r>
              <a:rPr lang="en-US" dirty="0" smtClean="0"/>
              <a:t>Pierce as a “Young America” expositor.</a:t>
            </a:r>
          </a:p>
          <a:p>
            <a:r>
              <a:rPr lang="en-US" dirty="0" smtClean="0"/>
              <a:t>Pierce viewed expansion as a natural course of liberty; see Jefferson’s idea for an “Empire of Liberty.”</a:t>
            </a:r>
          </a:p>
          <a:p>
            <a:r>
              <a:rPr lang="en-US" dirty="0" smtClean="0"/>
              <a:t>Still warned against entangling alliances and poor foreign policy decisions, but insisted on American rights to expand commercial and geographic horizons, even in Asia.</a:t>
            </a:r>
          </a:p>
          <a:p>
            <a:r>
              <a:rPr lang="en-US" dirty="0" smtClean="0"/>
              <a:t>Polk’s “Empire on the Pacific.”</a:t>
            </a:r>
          </a:p>
          <a:p>
            <a:r>
              <a:rPr lang="en-US" smtClean="0"/>
              <a:t>Pierce assessment.</a:t>
            </a:r>
            <a:endParaRPr lang="en-US" dirty="0"/>
          </a:p>
        </p:txBody>
      </p:sp>
    </p:spTree>
    <p:extLst>
      <p:ext uri="{BB962C8B-B14F-4D97-AF65-F5344CB8AC3E}">
        <p14:creationId xmlns:p14="http://schemas.microsoft.com/office/powerpoint/2010/main" val="29887626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78</TotalTime>
  <Words>1464</Words>
  <Application>Microsoft Office PowerPoint</Application>
  <PresentationFormat>Custom</PresentationFormat>
  <Paragraphs>40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Slate</vt:lpstr>
      <vt:lpstr>Liberty Classroom</vt:lpstr>
      <vt:lpstr>Franklin Pierce</vt:lpstr>
      <vt:lpstr>Pierce on the Constitution</vt:lpstr>
      <vt:lpstr>Pierce on the Constitution, cont.</vt:lpstr>
      <vt:lpstr>Pierce on the Constitution, cont.</vt:lpstr>
      <vt:lpstr>Internal Improvements</vt:lpstr>
      <vt:lpstr>Veto of the “indignant insane persons bill”</vt:lpstr>
      <vt:lpstr>Kansas-Nebraska</vt:lpstr>
      <vt:lpstr>Foreign Policy</vt:lpstr>
    </vt:vector>
  </TitlesOfParts>
  <Company>Chattahoochee Valley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6</cp:revision>
  <dcterms:created xsi:type="dcterms:W3CDTF">2016-01-27T17:45:40Z</dcterms:created>
  <dcterms:modified xsi:type="dcterms:W3CDTF">2016-01-27T20:28:27Z</dcterms:modified>
</cp:coreProperties>
</file>