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9C867-441C-446B-BBAE-87A6D3BD2AF8}"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99C867-441C-446B-BBAE-87A6D3BD2AF8}"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99C867-441C-446B-BBAE-87A6D3BD2AF8}"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9C867-441C-446B-BBAE-87A6D3BD2AF8}"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9C867-441C-446B-BBAE-87A6D3BD2AF8}"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9C867-441C-446B-BBAE-87A6D3BD2AF8}"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9C867-441C-446B-BBAE-87A6D3BD2AF8}"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9C867-441C-446B-BBAE-87A6D3BD2AF8}" type="datetimeFigureOut">
              <a:rPr lang="en-US" smtClean="0"/>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99C867-441C-446B-BBAE-87A6D3BD2AF8}"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9C867-441C-446B-BBAE-87A6D3BD2AF8}" type="datetimeFigureOut">
              <a:rPr lang="en-US" smtClean="0"/>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9C867-441C-446B-BBAE-87A6D3BD2AF8}"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A1383-DFE4-49ED-832A-4A09FCD19FD8}"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799C867-441C-446B-BBAE-87A6D3BD2AF8}" type="datetimeFigureOut">
              <a:rPr lang="en-US" smtClean="0"/>
              <a:t>1/27/2016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74A1383-DFE4-49ED-832A-4A09FCD19FD8}"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15</a:t>
            </a:r>
          </a:p>
          <a:p>
            <a:r>
              <a:rPr lang="en-US" smtClean="0"/>
              <a:t>Martin Van Buren</a:t>
            </a:r>
            <a:endParaRPr lang="en-US"/>
          </a:p>
        </p:txBody>
      </p:sp>
    </p:spTree>
    <p:extLst>
      <p:ext uri="{BB962C8B-B14F-4D97-AF65-F5344CB8AC3E}">
        <p14:creationId xmlns:p14="http://schemas.microsoft.com/office/powerpoint/2010/main" val="217818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Martin Van Buren</a:t>
            </a:r>
            <a:endParaRPr lang="en-US" dirty="0"/>
          </a:p>
        </p:txBody>
      </p:sp>
      <p:sp>
        <p:nvSpPr>
          <p:cNvPr id="3" name="Content Placeholder 2"/>
          <p:cNvSpPr>
            <a:spLocks noGrp="1"/>
          </p:cNvSpPr>
          <p:nvPr>
            <p:ph idx="1"/>
          </p:nvPr>
        </p:nvSpPr>
        <p:spPr/>
        <p:txBody>
          <a:bodyPr/>
          <a:lstStyle/>
          <a:p>
            <a:r>
              <a:rPr lang="en-US" dirty="0" smtClean="0"/>
              <a:t>“Van </a:t>
            </a:r>
            <a:r>
              <a:rPr lang="en-US" dirty="0" err="1" smtClean="0"/>
              <a:t>Van</a:t>
            </a:r>
            <a:r>
              <a:rPr lang="en-US" dirty="0" smtClean="0"/>
              <a:t>, He’s Our Man.”</a:t>
            </a:r>
          </a:p>
          <a:p>
            <a:r>
              <a:rPr lang="en-US" dirty="0" smtClean="0"/>
              <a:t>Brief political biography.</a:t>
            </a:r>
          </a:p>
          <a:p>
            <a:r>
              <a:rPr lang="en-US" dirty="0" smtClean="0"/>
              <a:t>Jackson’s third term?</a:t>
            </a:r>
          </a:p>
          <a:p>
            <a:r>
              <a:rPr lang="en-US" dirty="0" smtClean="0"/>
              <a:t>An often maligned president, considered one of the worst in history, but how accurate is this assessment?</a:t>
            </a:r>
          </a:p>
          <a:p>
            <a:r>
              <a:rPr lang="en-US" dirty="0" smtClean="0"/>
              <a:t>One term; much conflict, but a generally principled defense of the original Constitution.</a:t>
            </a:r>
          </a:p>
          <a:p>
            <a:r>
              <a:rPr lang="en-US" dirty="0" smtClean="0"/>
              <a:t>Inaugural Address</a:t>
            </a:r>
            <a:endParaRPr lang="en-US" dirty="0"/>
          </a:p>
        </p:txBody>
      </p:sp>
    </p:spTree>
    <p:extLst>
      <p:ext uri="{BB962C8B-B14F-4D97-AF65-F5344CB8AC3E}">
        <p14:creationId xmlns:p14="http://schemas.microsoft.com/office/powerpoint/2010/main" val="170159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 Buren on the Constitution</a:t>
            </a:r>
            <a:endParaRPr lang="en-US" dirty="0"/>
          </a:p>
        </p:txBody>
      </p:sp>
      <p:sp>
        <p:nvSpPr>
          <p:cNvPr id="3" name="Content Placeholder 2"/>
          <p:cNvSpPr>
            <a:spLocks noGrp="1"/>
          </p:cNvSpPr>
          <p:nvPr>
            <p:ph idx="1"/>
          </p:nvPr>
        </p:nvSpPr>
        <p:spPr/>
        <p:txBody>
          <a:bodyPr/>
          <a:lstStyle/>
          <a:p>
            <a:r>
              <a:rPr lang="en-US" dirty="0" smtClean="0"/>
              <a:t>“While </a:t>
            </a:r>
            <a:r>
              <a:rPr lang="en-US" dirty="0"/>
              <a:t>the Federal Government has successfully performed its appropriate functions in relation to foreign affairs and concerns evidently national, that of every State has remarkably improved in protecting and developing local interests and individual welfare; and if the vibrations of authority have occasionally tended too much toward one or the other, it is unquestionably certain that the ultimate operation of the entire system has been to strengthen all the existing institutions and to elevate our whole country in prosperity and renown</a:t>
            </a:r>
            <a:r>
              <a:rPr lang="en-US" dirty="0" smtClean="0"/>
              <a:t>.”</a:t>
            </a:r>
            <a:endParaRPr lang="en-US" dirty="0"/>
          </a:p>
        </p:txBody>
      </p:sp>
    </p:spTree>
    <p:extLst>
      <p:ext uri="{BB962C8B-B14F-4D97-AF65-F5344CB8AC3E}">
        <p14:creationId xmlns:p14="http://schemas.microsoft.com/office/powerpoint/2010/main" val="1021096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 Buren on the Constitution</a:t>
            </a:r>
            <a:endParaRPr lang="en-US" dirty="0"/>
          </a:p>
        </p:txBody>
      </p:sp>
      <p:sp>
        <p:nvSpPr>
          <p:cNvPr id="3" name="Content Placeholder 2"/>
          <p:cNvSpPr>
            <a:spLocks noGrp="1"/>
          </p:cNvSpPr>
          <p:nvPr>
            <p:ph idx="1"/>
          </p:nvPr>
        </p:nvSpPr>
        <p:spPr/>
        <p:txBody>
          <a:bodyPr/>
          <a:lstStyle/>
          <a:p>
            <a:r>
              <a:rPr lang="en-US" dirty="0" smtClean="0"/>
              <a:t>“For </a:t>
            </a:r>
            <a:r>
              <a:rPr lang="en-US" dirty="0"/>
              <a:t>myself, therefore, I desire to declare that the principle that will govern me in the high duty to which my country calls me is a strict adherence to the letter and spirit of the Constitution as it was designed by those who framed it. Looking back to it as a sacred instrument carefully and not easily framed; remembering that it was throughout a work of concession and compromise; viewing it as limited to national objects; regarding it as leaving to the people and the States all power not explicitly parted with, I shall endeavor to preserve, protect, and defend it by anxiously referring to its provision for direction in every action. To matters of domestic concernment which it has </a:t>
            </a:r>
            <a:r>
              <a:rPr lang="en-US" dirty="0" err="1"/>
              <a:t>intrusted</a:t>
            </a:r>
            <a:r>
              <a:rPr lang="en-US" dirty="0"/>
              <a:t> to the Federal Government and to such as relate to our intercourse with foreign nations I shall zealously devote myself; beyond those limits I shall never pass</a:t>
            </a:r>
            <a:r>
              <a:rPr lang="en-US" dirty="0" smtClean="0"/>
              <a:t>.”</a:t>
            </a:r>
            <a:endParaRPr lang="en-US" dirty="0"/>
          </a:p>
        </p:txBody>
      </p:sp>
    </p:spTree>
    <p:extLst>
      <p:ext uri="{BB962C8B-B14F-4D97-AF65-F5344CB8AC3E}">
        <p14:creationId xmlns:p14="http://schemas.microsoft.com/office/powerpoint/2010/main" val="3396373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 Buren on Slavery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 </a:t>
            </a:r>
            <a:r>
              <a:rPr lang="en-US" dirty="0"/>
              <a:t>must go into the Presidential chair the inflexible and uncompromising opponent of every attempt on the part of Congress to abolish slavery in the District of Columbia against the wishes of the slaveholding States, and also with a determination equally decided to resist the slightest interference with it in the States where it exists</a:t>
            </a:r>
            <a:r>
              <a:rPr lang="en-US" dirty="0" smtClean="0"/>
              <a:t>.’ </a:t>
            </a:r>
            <a:r>
              <a:rPr lang="en-US" dirty="0"/>
              <a:t>I submitted also to my fellow-citizens, with fullness and frankness, the reasons which led me to this determination. The result authorizes me to believe that they have been approved and are confided in by a majority of the people of the United States, including those whom they most immediately affect. It now only remains to add that no bill conflicting with these views can ever receive my constitutional sanction. These opinions have been adopted in the firm belief that they are in accordance with the spirit that actuated the venerated fathers of the Republic, and that succeeding experience has proved them to be humane, patriotic, expedient, honorable, and just</a:t>
            </a:r>
            <a:r>
              <a:rPr lang="en-US" dirty="0" smtClean="0"/>
              <a:t>.”</a:t>
            </a:r>
            <a:endParaRPr lang="en-US" dirty="0"/>
          </a:p>
        </p:txBody>
      </p:sp>
    </p:spTree>
    <p:extLst>
      <p:ext uri="{BB962C8B-B14F-4D97-AF65-F5344CB8AC3E}">
        <p14:creationId xmlns:p14="http://schemas.microsoft.com/office/powerpoint/2010/main" val="3078411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 Buren on Foreign Policy</a:t>
            </a:r>
            <a:endParaRPr lang="en-US" dirty="0"/>
          </a:p>
        </p:txBody>
      </p:sp>
      <p:sp>
        <p:nvSpPr>
          <p:cNvPr id="3" name="Content Placeholder 2"/>
          <p:cNvSpPr>
            <a:spLocks noGrp="1"/>
          </p:cNvSpPr>
          <p:nvPr>
            <p:ph idx="1"/>
          </p:nvPr>
        </p:nvSpPr>
        <p:spPr/>
        <p:txBody>
          <a:bodyPr/>
          <a:lstStyle/>
          <a:p>
            <a:r>
              <a:rPr lang="en-US" dirty="0" smtClean="0"/>
              <a:t>“We </a:t>
            </a:r>
            <a:r>
              <a:rPr lang="en-US" dirty="0"/>
              <a:t>sedulously cultivate the friendship of all nations as the conditions most compatible with our welfare and the principles of our Government. We decline alliances as adverse to our peace. We desire commercial relations on equal terms, being ever willing to give a fair equivalent for advantages received. We endeavor to conduct our intercourse with openness and sincerity, promptly avowing our objects and seeking to establish that mutual frankness which is as beneficial in the dealings of nations as of men. We have no disposition and we disclaim all right to meddle in disputes, whether internal or foreign, that may molest other countries, regarding them in their actual state as social communities, and preserving a strict neutrality in all their controversies</a:t>
            </a:r>
            <a:r>
              <a:rPr lang="en-US" dirty="0" smtClean="0"/>
              <a:t>.”</a:t>
            </a:r>
            <a:endParaRPr lang="en-US" dirty="0"/>
          </a:p>
        </p:txBody>
      </p:sp>
    </p:spTree>
    <p:extLst>
      <p:ext uri="{BB962C8B-B14F-4D97-AF65-F5344CB8AC3E}">
        <p14:creationId xmlns:p14="http://schemas.microsoft.com/office/powerpoint/2010/main" val="449452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Panic and a Treasury</a:t>
            </a:r>
            <a:endParaRPr lang="en-US" dirty="0"/>
          </a:p>
        </p:txBody>
      </p:sp>
      <p:sp>
        <p:nvSpPr>
          <p:cNvPr id="3" name="Content Placeholder 2"/>
          <p:cNvSpPr>
            <a:spLocks noGrp="1"/>
          </p:cNvSpPr>
          <p:nvPr>
            <p:ph idx="1"/>
          </p:nvPr>
        </p:nvSpPr>
        <p:spPr/>
        <p:txBody>
          <a:bodyPr/>
          <a:lstStyle/>
          <a:p>
            <a:r>
              <a:rPr lang="en-US" dirty="0" smtClean="0"/>
              <a:t>The Panic of 1837: inflation</a:t>
            </a:r>
          </a:p>
          <a:p>
            <a:r>
              <a:rPr lang="en-US" dirty="0" smtClean="0"/>
              <a:t>Divorcing the banks from the treasury; hard money.</a:t>
            </a:r>
          </a:p>
          <a:p>
            <a:r>
              <a:rPr lang="en-US" dirty="0" smtClean="0"/>
              <a:t>Van Buren’s position; chief legislator?</a:t>
            </a:r>
          </a:p>
          <a:p>
            <a:r>
              <a:rPr lang="en-US" dirty="0" smtClean="0"/>
              <a:t>A central bank or an independent treasury?</a:t>
            </a:r>
          </a:p>
          <a:p>
            <a:r>
              <a:rPr lang="en-US" dirty="0" smtClean="0"/>
              <a:t>Calhoun, Clay, Whigs, Democrats and petty politics.</a:t>
            </a:r>
          </a:p>
          <a:p>
            <a:r>
              <a:rPr lang="en-US" dirty="0" smtClean="0"/>
              <a:t>Side issue: slavery and the Democrat response.</a:t>
            </a:r>
            <a:endParaRPr lang="en-US" dirty="0"/>
          </a:p>
        </p:txBody>
      </p:sp>
    </p:spTree>
    <p:extLst>
      <p:ext uri="{BB962C8B-B14F-4D97-AF65-F5344CB8AC3E}">
        <p14:creationId xmlns:p14="http://schemas.microsoft.com/office/powerpoint/2010/main" val="3707166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Why Van Buren?</a:t>
            </a:r>
          </a:p>
          <a:p>
            <a:r>
              <a:rPr lang="en-US" dirty="0" smtClean="0"/>
              <a:t>What can Van Buren’s brief administration teach Americans about executive power?</a:t>
            </a:r>
          </a:p>
          <a:p>
            <a:r>
              <a:rPr lang="en-US" dirty="0" smtClean="0"/>
              <a:t>A dinosaur compared to current political discourse, but following a generally charted Jeffersonian course.</a:t>
            </a:r>
          </a:p>
          <a:p>
            <a:r>
              <a:rPr lang="en-US" smtClean="0"/>
              <a:t>Defending his oath.</a:t>
            </a:r>
            <a:endParaRPr lang="en-US"/>
          </a:p>
        </p:txBody>
      </p:sp>
    </p:spTree>
    <p:extLst>
      <p:ext uri="{BB962C8B-B14F-4D97-AF65-F5344CB8AC3E}">
        <p14:creationId xmlns:p14="http://schemas.microsoft.com/office/powerpoint/2010/main" val="39828765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77</TotalTime>
  <Words>741</Words>
  <Application>Microsoft Office PowerPoint</Application>
  <PresentationFormat>On-screen Show (4:3)</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LC Theme</vt:lpstr>
      <vt:lpstr>Liberty Classroom</vt:lpstr>
      <vt:lpstr>Martin Van Buren</vt:lpstr>
      <vt:lpstr>Van Buren on the Constitution</vt:lpstr>
      <vt:lpstr>Van Buren on the Constitution</vt:lpstr>
      <vt:lpstr>Van Buren on Slavery</vt:lpstr>
      <vt:lpstr>Van Buren on Foreign Policy</vt:lpstr>
      <vt:lpstr>A Panic and a Treasury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2016-01-12T10:29:04Z</dcterms:created>
  <dcterms:modified xsi:type="dcterms:W3CDTF">2016-01-27T11:42:52Z</dcterms:modified>
</cp:coreProperties>
</file>