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94" d="100"/>
          <a:sy n="94" d="100"/>
        </p:scale>
        <p:origin x="-1254" y="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28020" y="1769541"/>
            <a:ext cx="7080026" cy="1828801"/>
          </a:xfrm>
        </p:spPr>
        <p:txBody>
          <a:bodyPr anchor="b">
            <a:normAutofit/>
          </a:bodyPr>
          <a:lstStyle>
            <a:lvl1pPr algn="ct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028020" y="3598339"/>
            <a:ext cx="7080026" cy="1049867"/>
          </a:xfrm>
        </p:spPr>
        <p:txBody>
          <a:bodyPr anchor="t"/>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D17C4CD-9499-415B-83CF-780B4DD266D4}" type="datetimeFigureOut">
              <a:rPr lang="en-US" smtClean="0"/>
              <a:t>1/30/2016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9E5DF6-D916-43DE-9919-A9A19389FDBA}" type="slidenum">
              <a:rPr lang="en-US" smtClean="0"/>
              <a:t>‹#›</a:t>
            </a:fld>
            <a:endParaRPr lang="en-US"/>
          </a:p>
        </p:txBody>
      </p:sp>
    </p:spTree>
    <p:extLst>
      <p:ext uri="{BB962C8B-B14F-4D97-AF65-F5344CB8AC3E}">
        <p14:creationId xmlns:p14="http://schemas.microsoft.com/office/powerpoint/2010/main" val="38253533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6" name="Picture 15" descr="Slate-V2-HD-pano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0413" y="547807"/>
            <a:ext cx="7606349" cy="3816806"/>
          </a:xfrm>
          <a:prstGeom prst="rect">
            <a:avLst/>
          </a:prstGeom>
        </p:spPr>
      </p:pic>
      <p:sp>
        <p:nvSpPr>
          <p:cNvPr id="2" name="Title 1"/>
          <p:cNvSpPr>
            <a:spLocks noGrp="1"/>
          </p:cNvSpPr>
          <p:nvPr>
            <p:ph type="title"/>
          </p:nvPr>
        </p:nvSpPr>
        <p:spPr>
          <a:xfrm>
            <a:off x="685354" y="4565255"/>
            <a:ext cx="7766495" cy="543472"/>
          </a:xfrm>
        </p:spPr>
        <p:txBody>
          <a:bodyPr anchor="b">
            <a:normAutofit/>
          </a:bodyPr>
          <a:lstStyle>
            <a:lvl1pPr algn="ctr">
              <a:defRPr sz="28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77012" y="695010"/>
            <a:ext cx="7384010" cy="3525671"/>
          </a:xfrm>
          <a:effectLst>
            <a:outerShdw blurRad="38100" dist="25400" dir="4440000">
              <a:srgbClr val="000000">
                <a:alpha val="36000"/>
              </a:srgbClr>
            </a:outerShdw>
          </a:effectLst>
        </p:spPr>
        <p:txBody>
          <a:bodyPr anchor="t">
            <a:normAutofit/>
          </a:bodyPr>
          <a:lstStyle>
            <a:lvl1pPr marL="0" indent="0" algn="ctr">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5346" y="5108728"/>
            <a:ext cx="7765322" cy="682472"/>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D17C4CD-9499-415B-83CF-780B4DD266D4}" type="datetimeFigureOut">
              <a:rPr lang="en-US" smtClean="0"/>
              <a:t>1/30/2016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49E5DF6-D916-43DE-9919-A9A19389FDBA}" type="slidenum">
              <a:rPr lang="en-US" smtClean="0"/>
              <a:t>‹#›</a:t>
            </a:fld>
            <a:endParaRPr lang="en-US"/>
          </a:p>
        </p:txBody>
      </p:sp>
    </p:spTree>
    <p:extLst>
      <p:ext uri="{BB962C8B-B14F-4D97-AF65-F5344CB8AC3E}">
        <p14:creationId xmlns:p14="http://schemas.microsoft.com/office/powerpoint/2010/main" val="9030145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5346" y="608437"/>
            <a:ext cx="7765322" cy="3534344"/>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5346" y="4295180"/>
            <a:ext cx="7765322" cy="150182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D17C4CD-9499-415B-83CF-780B4DD266D4}" type="datetimeFigureOut">
              <a:rPr lang="en-US" smtClean="0"/>
              <a:t>1/30/2016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49E5DF6-D916-43DE-9919-A9A19389FDBA}" type="slidenum">
              <a:rPr lang="en-US" smtClean="0"/>
              <a:t>‹#›</a:t>
            </a:fld>
            <a:endParaRPr lang="en-US"/>
          </a:p>
        </p:txBody>
      </p:sp>
    </p:spTree>
    <p:extLst>
      <p:ext uri="{BB962C8B-B14F-4D97-AF65-F5344CB8AC3E}">
        <p14:creationId xmlns:p14="http://schemas.microsoft.com/office/powerpoint/2010/main" val="38524627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4659" y="609600"/>
            <a:ext cx="6977064" cy="2992904"/>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290484" y="3610033"/>
            <a:ext cx="6564224" cy="532749"/>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685346" y="4304353"/>
            <a:ext cx="7765322" cy="1489496"/>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D17C4CD-9499-415B-83CF-780B4DD266D4}" type="datetimeFigureOut">
              <a:rPr lang="en-US" smtClean="0"/>
              <a:t>1/30/2016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49E5DF6-D916-43DE-9919-A9A19389FDBA}" type="slidenum">
              <a:rPr lang="en-US" smtClean="0"/>
              <a:t>‹#›</a:t>
            </a:fld>
            <a:endParaRPr lang="en-US"/>
          </a:p>
        </p:txBody>
      </p:sp>
      <p:sp>
        <p:nvSpPr>
          <p:cNvPr id="11" name="TextBox 10"/>
          <p:cNvSpPr txBox="1"/>
          <p:nvPr/>
        </p:nvSpPr>
        <p:spPr>
          <a:xfrm>
            <a:off x="742950" y="884796"/>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7878537" y="2928258"/>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042638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5346" y="2126943"/>
            <a:ext cx="7765322" cy="2511835"/>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5339" y="4650556"/>
            <a:ext cx="7764149"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D17C4CD-9499-415B-83CF-780B4DD266D4}" type="datetimeFigureOut">
              <a:rPr lang="en-US" smtClean="0"/>
              <a:t>1/30/2016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49E5DF6-D916-43DE-9919-A9A19389FDBA}" type="slidenum">
              <a:rPr lang="en-US" smtClean="0"/>
              <a:t>‹#›</a:t>
            </a:fld>
            <a:endParaRPr lang="en-US"/>
          </a:p>
        </p:txBody>
      </p:sp>
    </p:spTree>
    <p:extLst>
      <p:ext uri="{BB962C8B-B14F-4D97-AF65-F5344CB8AC3E}">
        <p14:creationId xmlns:p14="http://schemas.microsoft.com/office/powerpoint/2010/main" val="42605143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685346" y="609600"/>
            <a:ext cx="7765322" cy="970450"/>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85346" y="1885950"/>
            <a:ext cx="2475738"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685346" y="2571750"/>
            <a:ext cx="2475738"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3335033" y="1885950"/>
            <a:ext cx="2475738"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3331076" y="2571750"/>
            <a:ext cx="2475738"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5974929" y="1885950"/>
            <a:ext cx="2475738"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5974929" y="2571750"/>
            <a:ext cx="2475738"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CD17C4CD-9499-415B-83CF-780B4DD266D4}" type="datetimeFigureOut">
              <a:rPr lang="en-US" smtClean="0"/>
              <a:t>1/30/2016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49E5DF6-D916-43DE-9919-A9A19389FDBA}" type="slidenum">
              <a:rPr lang="en-US" smtClean="0"/>
              <a:t>‹#›</a:t>
            </a:fld>
            <a:endParaRPr lang="en-US"/>
          </a:p>
        </p:txBody>
      </p:sp>
    </p:spTree>
    <p:extLst>
      <p:ext uri="{BB962C8B-B14F-4D97-AF65-F5344CB8AC3E}">
        <p14:creationId xmlns:p14="http://schemas.microsoft.com/office/powerpoint/2010/main" val="21267276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2" name="Picture 1"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3472" y="1818215"/>
            <a:ext cx="2504979" cy="1847851"/>
          </a:xfrm>
          <a:prstGeom prst="rect">
            <a:avLst/>
          </a:prstGeom>
        </p:spPr>
      </p:pic>
      <p:pic>
        <p:nvPicPr>
          <p:cNvPr id="36" name="Picture 35"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02850" y="1818215"/>
            <a:ext cx="2504979" cy="1847851"/>
          </a:xfrm>
          <a:prstGeom prst="rect">
            <a:avLst/>
          </a:prstGeom>
        </p:spPr>
      </p:pic>
      <p:pic>
        <p:nvPicPr>
          <p:cNvPr id="37" name="Picture 36"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52038" y="1818215"/>
            <a:ext cx="2504979" cy="1847851"/>
          </a:xfrm>
          <a:prstGeom prst="rect">
            <a:avLst/>
          </a:prstGeom>
        </p:spPr>
      </p:pic>
      <p:sp>
        <p:nvSpPr>
          <p:cNvPr id="30" name="Title 1"/>
          <p:cNvSpPr>
            <a:spLocks noGrp="1"/>
          </p:cNvSpPr>
          <p:nvPr>
            <p:ph type="title"/>
          </p:nvPr>
        </p:nvSpPr>
        <p:spPr>
          <a:xfrm>
            <a:off x="685346" y="609600"/>
            <a:ext cx="7765322" cy="97045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5346" y="3904106"/>
            <a:ext cx="2475738"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763577" y="1938918"/>
            <a:ext cx="2319276" cy="160295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685346" y="4480369"/>
            <a:ext cx="2475738" cy="1310833"/>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3332091" y="3904106"/>
            <a:ext cx="2475738"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3409307" y="1939094"/>
            <a:ext cx="2319276" cy="160816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3331076" y="4480368"/>
            <a:ext cx="2475738" cy="1310833"/>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5975023" y="3904106"/>
            <a:ext cx="2475738"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6056774" y="1934432"/>
            <a:ext cx="2319276" cy="160729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5974929" y="4480366"/>
            <a:ext cx="2475738" cy="131083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CD17C4CD-9499-415B-83CF-780B4DD266D4}" type="datetimeFigureOut">
              <a:rPr lang="en-US" smtClean="0"/>
              <a:t>1/30/2016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49E5DF6-D916-43DE-9919-A9A19389FDBA}" type="slidenum">
              <a:rPr lang="en-US" smtClean="0"/>
              <a:t>‹#›</a:t>
            </a:fld>
            <a:endParaRPr lang="en-US"/>
          </a:p>
        </p:txBody>
      </p:sp>
    </p:spTree>
    <p:extLst>
      <p:ext uri="{BB962C8B-B14F-4D97-AF65-F5344CB8AC3E}">
        <p14:creationId xmlns:p14="http://schemas.microsoft.com/office/powerpoint/2010/main" val="9681587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D17C4CD-9499-415B-83CF-780B4DD266D4}" type="datetimeFigureOut">
              <a:rPr lang="en-US" smtClean="0"/>
              <a:t>1/30/2016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9E5DF6-D916-43DE-9919-A9A19389FDBA}" type="slidenum">
              <a:rPr lang="en-US" smtClean="0"/>
              <a:t>‹#›</a:t>
            </a:fld>
            <a:endParaRPr lang="en-US"/>
          </a:p>
        </p:txBody>
      </p:sp>
    </p:spTree>
    <p:extLst>
      <p:ext uri="{BB962C8B-B14F-4D97-AF65-F5344CB8AC3E}">
        <p14:creationId xmlns:p14="http://schemas.microsoft.com/office/powerpoint/2010/main" val="124244958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37302" y="609600"/>
            <a:ext cx="1713365" cy="5181601"/>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347" y="609600"/>
            <a:ext cx="5937654" cy="5181601"/>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D17C4CD-9499-415B-83CF-780B4DD266D4}" type="datetimeFigureOut">
              <a:rPr lang="en-US" smtClean="0"/>
              <a:t>1/30/2016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9E5DF6-D916-43DE-9919-A9A19389FDBA}" type="slidenum">
              <a:rPr lang="en-US" smtClean="0"/>
              <a:t>‹#›</a:t>
            </a:fld>
            <a:endParaRPr lang="en-US"/>
          </a:p>
        </p:txBody>
      </p:sp>
    </p:spTree>
    <p:extLst>
      <p:ext uri="{BB962C8B-B14F-4D97-AF65-F5344CB8AC3E}">
        <p14:creationId xmlns:p14="http://schemas.microsoft.com/office/powerpoint/2010/main" val="40030755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D17C4CD-9499-415B-83CF-780B4DD266D4}" type="datetimeFigureOut">
              <a:rPr lang="en-US" smtClean="0"/>
              <a:t>1/30/2016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9E5DF6-D916-43DE-9919-A9A19389FDBA}" type="slidenum">
              <a:rPr lang="en-US" smtClean="0"/>
              <a:t>‹#›</a:t>
            </a:fld>
            <a:endParaRPr lang="en-US"/>
          </a:p>
        </p:txBody>
      </p:sp>
    </p:spTree>
    <p:extLst>
      <p:ext uri="{BB962C8B-B14F-4D97-AF65-F5344CB8AC3E}">
        <p14:creationId xmlns:p14="http://schemas.microsoft.com/office/powerpoint/2010/main" val="7364472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71551" y="1761068"/>
            <a:ext cx="7192913" cy="1828813"/>
          </a:xfrm>
        </p:spPr>
        <p:txBody>
          <a:bodyPr anchor="b"/>
          <a:lstStyle>
            <a:lvl1pPr algn="ctr">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971551" y="3589879"/>
            <a:ext cx="7192913" cy="1507054"/>
          </a:xfrm>
        </p:spPr>
        <p:txBody>
          <a:bodyPr anchor="t"/>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D17C4CD-9499-415B-83CF-780B4DD266D4}" type="datetimeFigureOut">
              <a:rPr lang="en-US" smtClean="0"/>
              <a:t>1/30/2016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9E5DF6-D916-43DE-9919-A9A19389FDBA}" type="slidenum">
              <a:rPr lang="en-US" smtClean="0"/>
              <a:t>‹#›</a:t>
            </a:fld>
            <a:endParaRPr lang="en-US"/>
          </a:p>
        </p:txBody>
      </p:sp>
    </p:spTree>
    <p:extLst>
      <p:ext uri="{BB962C8B-B14F-4D97-AF65-F5344CB8AC3E}">
        <p14:creationId xmlns:p14="http://schemas.microsoft.com/office/powerpoint/2010/main" val="15392229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5347" y="1732449"/>
            <a:ext cx="3795373" cy="4058750"/>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52169" y="1732450"/>
            <a:ext cx="3798499" cy="4058751"/>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D17C4CD-9499-415B-83CF-780B4DD266D4}" type="datetimeFigureOut">
              <a:rPr lang="en-US" smtClean="0"/>
              <a:t>1/30/2016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49E5DF6-D916-43DE-9919-A9A19389FDBA}" type="slidenum">
              <a:rPr lang="en-US" smtClean="0"/>
              <a:t>‹#›</a:t>
            </a:fld>
            <a:endParaRPr lang="en-US"/>
          </a:p>
        </p:txBody>
      </p:sp>
    </p:spTree>
    <p:extLst>
      <p:ext uri="{BB962C8B-B14F-4D97-AF65-F5344CB8AC3E}">
        <p14:creationId xmlns:p14="http://schemas.microsoft.com/office/powerpoint/2010/main" val="4597819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20" name="Picture 19" descr="Slate-V2-HD-comp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5346" y="1734507"/>
            <a:ext cx="3816804" cy="4148769"/>
          </a:xfrm>
          <a:prstGeom prst="rect">
            <a:avLst/>
          </a:prstGeom>
        </p:spPr>
      </p:pic>
      <p:pic>
        <p:nvPicPr>
          <p:cNvPr id="21" name="Picture 20" descr="Slate-V2-HD-comp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33864" y="1734507"/>
            <a:ext cx="3816804" cy="4148769"/>
          </a:xfrm>
          <a:prstGeom prst="rect">
            <a:avLst/>
          </a:prstGeom>
        </p:spPr>
      </p:pic>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754404" y="1835254"/>
            <a:ext cx="3657258" cy="544884"/>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754404" y="2380138"/>
            <a:ext cx="3657258" cy="3411063"/>
          </a:xfrm>
        </p:spPr>
        <p:txBody>
          <a:bodyPr anchor="t">
            <a:normAutofit/>
          </a:bodyPr>
          <a:lstStyle>
            <a:lvl1pPr>
              <a:defRPr sz="1800"/>
            </a:lvl1pPr>
            <a:lvl2pPr>
              <a:defRPr sz="1600"/>
            </a:lvl2pPr>
            <a:lvl3pPr>
              <a:defRPr sz="1400"/>
            </a:lvl3pPr>
            <a:lvl4pPr>
              <a:defRPr sz="1200"/>
            </a:lvl4pPr>
            <a:lvl5pPr>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21225" y="1835255"/>
            <a:ext cx="3671498" cy="544883"/>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21225" y="2380138"/>
            <a:ext cx="3671498" cy="3411063"/>
          </a:xfrm>
        </p:spPr>
        <p:txBody>
          <a:bodyPr anchor="t">
            <a:normAutofit/>
          </a:bodyPr>
          <a:lstStyle>
            <a:lvl1pPr>
              <a:defRPr sz="1800"/>
            </a:lvl1pPr>
            <a:lvl2pPr>
              <a:defRPr sz="1600"/>
            </a:lvl2pPr>
            <a:lvl3pPr>
              <a:defRPr sz="1400"/>
            </a:lvl3pPr>
            <a:lvl4pPr>
              <a:defRPr sz="1200"/>
            </a:lvl4pPr>
            <a:lvl5pPr>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D17C4CD-9499-415B-83CF-780B4DD266D4}" type="datetimeFigureOut">
              <a:rPr lang="en-US" smtClean="0"/>
              <a:t>1/30/2016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49E5DF6-D916-43DE-9919-A9A19389FDBA}" type="slidenum">
              <a:rPr lang="en-US" smtClean="0"/>
              <a:t>‹#›</a:t>
            </a:fld>
            <a:endParaRPr lang="en-US"/>
          </a:p>
        </p:txBody>
      </p:sp>
    </p:spTree>
    <p:extLst>
      <p:ext uri="{BB962C8B-B14F-4D97-AF65-F5344CB8AC3E}">
        <p14:creationId xmlns:p14="http://schemas.microsoft.com/office/powerpoint/2010/main" val="13199886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D17C4CD-9499-415B-83CF-780B4DD266D4}" type="datetimeFigureOut">
              <a:rPr lang="en-US" smtClean="0"/>
              <a:t>1/30/2016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49E5DF6-D916-43DE-9919-A9A19389FDBA}" type="slidenum">
              <a:rPr lang="en-US" smtClean="0"/>
              <a:t>‹#›</a:t>
            </a:fld>
            <a:endParaRPr lang="en-US"/>
          </a:p>
        </p:txBody>
      </p:sp>
    </p:spTree>
    <p:extLst>
      <p:ext uri="{BB962C8B-B14F-4D97-AF65-F5344CB8AC3E}">
        <p14:creationId xmlns:p14="http://schemas.microsoft.com/office/powerpoint/2010/main" val="4472616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D17C4CD-9499-415B-83CF-780B4DD266D4}" type="datetimeFigureOut">
              <a:rPr lang="en-US" smtClean="0"/>
              <a:t>1/30/2016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49E5DF6-D916-43DE-9919-A9A19389FDBA}" type="slidenum">
              <a:rPr lang="en-US" smtClean="0"/>
              <a:t>‹#›</a:t>
            </a:fld>
            <a:endParaRPr lang="en-US"/>
          </a:p>
        </p:txBody>
      </p:sp>
    </p:spTree>
    <p:extLst>
      <p:ext uri="{BB962C8B-B14F-4D97-AF65-F5344CB8AC3E}">
        <p14:creationId xmlns:p14="http://schemas.microsoft.com/office/powerpoint/2010/main" val="11334862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347" y="609600"/>
            <a:ext cx="2780167" cy="1821918"/>
          </a:xfrm>
        </p:spPr>
        <p:txBody>
          <a:bodyPr anchor="b">
            <a:normAutofit/>
          </a:bodyPr>
          <a:lstStyle>
            <a:lvl1pPr algn="ctr">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3641725" y="609600"/>
            <a:ext cx="4808943" cy="518160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5347" y="2431518"/>
            <a:ext cx="2780167" cy="3359681"/>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D17C4CD-9499-415B-83CF-780B4DD266D4}" type="datetimeFigureOut">
              <a:rPr lang="en-US" smtClean="0"/>
              <a:t>1/30/2016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49E5DF6-D916-43DE-9919-A9A19389FDBA}" type="slidenum">
              <a:rPr lang="en-US" smtClean="0"/>
              <a:t>‹#›</a:t>
            </a:fld>
            <a:endParaRPr lang="en-US"/>
          </a:p>
        </p:txBody>
      </p:sp>
    </p:spTree>
    <p:extLst>
      <p:ext uri="{BB962C8B-B14F-4D97-AF65-F5344CB8AC3E}">
        <p14:creationId xmlns:p14="http://schemas.microsoft.com/office/powerpoint/2010/main" val="40347524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22" name="Picture 21" descr="Slate-V2-HD-vert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70249" y="609600"/>
            <a:ext cx="2688125" cy="5204832"/>
          </a:xfrm>
          <a:prstGeom prst="rect">
            <a:avLst/>
          </a:prstGeom>
        </p:spPr>
      </p:pic>
      <p:sp>
        <p:nvSpPr>
          <p:cNvPr id="2" name="Title 1"/>
          <p:cNvSpPr>
            <a:spLocks noGrp="1"/>
          </p:cNvSpPr>
          <p:nvPr>
            <p:ph type="title"/>
          </p:nvPr>
        </p:nvSpPr>
        <p:spPr>
          <a:xfrm>
            <a:off x="685347" y="609923"/>
            <a:ext cx="4451212" cy="1829338"/>
          </a:xfrm>
        </p:spPr>
        <p:txBody>
          <a:bodyPr anchor="b">
            <a:noAutofit/>
          </a:bodyPr>
          <a:lstStyle>
            <a:lvl1pPr algn="ctr">
              <a:defRPr sz="32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581914" y="763702"/>
            <a:ext cx="2456813" cy="4912822"/>
          </a:xfr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85347" y="2439261"/>
            <a:ext cx="4451212" cy="3376134"/>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D17C4CD-9499-415B-83CF-780B4DD266D4}" type="datetimeFigureOut">
              <a:rPr lang="en-US" smtClean="0"/>
              <a:t>1/30/2016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49E5DF6-D916-43DE-9919-A9A19389FDBA}" type="slidenum">
              <a:rPr lang="en-US" smtClean="0"/>
              <a:t>‹#›</a:t>
            </a:fld>
            <a:endParaRPr lang="en-US"/>
          </a:p>
        </p:txBody>
      </p:sp>
    </p:spTree>
    <p:extLst>
      <p:ext uri="{BB962C8B-B14F-4D97-AF65-F5344CB8AC3E}">
        <p14:creationId xmlns:p14="http://schemas.microsoft.com/office/powerpoint/2010/main" val="36410275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346" y="609600"/>
            <a:ext cx="7765322" cy="970450"/>
          </a:xfrm>
          <a:prstGeom prst="rect">
            <a:avLst/>
          </a:prstGeom>
          <a:effectLst>
            <a:outerShdw blurRad="25400" dir="17880000">
              <a:srgbClr val="000000">
                <a:alpha val="46000"/>
              </a:srgbClr>
            </a:outerShdw>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5346" y="1732450"/>
            <a:ext cx="7765322" cy="4058751"/>
          </a:xfrm>
          <a:prstGeom prst="rect">
            <a:avLst/>
          </a:prstGeom>
          <a:effectLst>
            <a:outerShdw blurRad="25400" dir="17880000">
              <a:srgbClr val="000000">
                <a:alpha val="46000"/>
              </a:srgbClr>
            </a:outerShdw>
          </a:effectLst>
        </p:spPr>
        <p:txBody>
          <a:bodyPr vert="horz" lIns="91440" tIns="45720" rIns="91440" bIns="45720" rtlCol="0"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759052" y="5883276"/>
            <a:ext cx="2057400" cy="365125"/>
          </a:xfrm>
          <a:prstGeom prst="rect">
            <a:avLst/>
          </a:prstGeom>
        </p:spPr>
        <p:txBody>
          <a:bodyPr vert="horz" lIns="91440" tIns="45720" rIns="91440" bIns="45720" rtlCol="0" anchor="ctr"/>
          <a:lstStyle>
            <a:lvl1pPr algn="r">
              <a:defRPr sz="1000">
                <a:solidFill>
                  <a:schemeClr val="tx1">
                    <a:lumMod val="95000"/>
                  </a:schemeClr>
                </a:solidFill>
                <a:effectLst>
                  <a:outerShdw blurRad="50800" dist="38100" dir="2700000" algn="tl" rotWithShape="0">
                    <a:schemeClr val="bg1">
                      <a:alpha val="43000"/>
                    </a:schemeClr>
                  </a:outerShdw>
                </a:effectLst>
              </a:defRPr>
            </a:lvl1pPr>
          </a:lstStyle>
          <a:p>
            <a:fld id="{CD17C4CD-9499-415B-83CF-780B4DD266D4}" type="datetimeFigureOut">
              <a:rPr lang="en-US" smtClean="0"/>
              <a:t>1/30/2016</a:t>
            </a:fld>
            <a:endParaRPr lang="en-US"/>
          </a:p>
        </p:txBody>
      </p:sp>
      <p:sp>
        <p:nvSpPr>
          <p:cNvPr id="5" name="Footer Placeholder 4"/>
          <p:cNvSpPr>
            <a:spLocks noGrp="1"/>
          </p:cNvSpPr>
          <p:nvPr>
            <p:ph type="ftr" sz="quarter" idx="3"/>
          </p:nvPr>
        </p:nvSpPr>
        <p:spPr>
          <a:xfrm>
            <a:off x="685347" y="5883276"/>
            <a:ext cx="5004649" cy="365125"/>
          </a:xfrm>
          <a:prstGeom prst="rect">
            <a:avLst/>
          </a:prstGeom>
        </p:spPr>
        <p:txBody>
          <a:bodyPr vert="horz" lIns="91440" tIns="45720" rIns="91440" bIns="45720" rtlCol="0" anchor="ctr"/>
          <a:lstStyle>
            <a:lvl1pPr algn="l">
              <a:defRPr sz="1000">
                <a:solidFill>
                  <a:schemeClr val="tx1">
                    <a:lumMod val="95000"/>
                  </a:schemeClr>
                </a:solidFill>
                <a:effectLst>
                  <a:outerShdw blurRad="50800" dist="38100" dir="2700000" algn="tl" rotWithShape="0">
                    <a:schemeClr val="bg1">
                      <a:alpha val="43000"/>
                    </a:schemeClr>
                  </a:outerShdw>
                </a:effectLst>
              </a:defRPr>
            </a:lvl1pPr>
          </a:lstStyle>
          <a:p>
            <a:endParaRPr lang="en-US"/>
          </a:p>
        </p:txBody>
      </p:sp>
      <p:sp>
        <p:nvSpPr>
          <p:cNvPr id="6" name="Slide Number Placeholder 5"/>
          <p:cNvSpPr>
            <a:spLocks noGrp="1"/>
          </p:cNvSpPr>
          <p:nvPr>
            <p:ph type="sldNum" sz="quarter" idx="4"/>
          </p:nvPr>
        </p:nvSpPr>
        <p:spPr>
          <a:xfrm>
            <a:off x="7885509" y="5883276"/>
            <a:ext cx="565159" cy="365125"/>
          </a:xfrm>
          <a:prstGeom prst="rect">
            <a:avLst/>
          </a:prstGeom>
        </p:spPr>
        <p:txBody>
          <a:bodyPr vert="horz" lIns="91440" tIns="45720" rIns="91440" bIns="45720" rtlCol="0" anchor="ctr"/>
          <a:lstStyle>
            <a:lvl1pPr algn="r">
              <a:defRPr sz="1000">
                <a:solidFill>
                  <a:schemeClr val="tx1">
                    <a:lumMod val="95000"/>
                  </a:schemeClr>
                </a:solidFill>
                <a:effectLst>
                  <a:outerShdw blurRad="50800" dist="38100" dir="2700000" algn="tl" rotWithShape="0">
                    <a:schemeClr val="bg1">
                      <a:alpha val="43000"/>
                    </a:schemeClr>
                  </a:outerShdw>
                </a:effectLst>
              </a:defRPr>
            </a:lvl1pPr>
          </a:lstStyle>
          <a:p>
            <a:fld id="{549E5DF6-D916-43DE-9919-A9A19389FDBA}" type="slidenum">
              <a:rPr lang="en-US" smtClean="0"/>
              <a:t>‹#›</a:t>
            </a:fld>
            <a:endParaRPr lang="en-US"/>
          </a:p>
        </p:txBody>
      </p:sp>
    </p:spTree>
    <p:extLst>
      <p:ext uri="{BB962C8B-B14F-4D97-AF65-F5344CB8AC3E}">
        <p14:creationId xmlns:p14="http://schemas.microsoft.com/office/powerpoint/2010/main" val="1786525738"/>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457200" rtl="0" eaLnBrk="1" latinLnBrk="0" hangingPunct="1">
        <a:spcBef>
          <a:spcPct val="0"/>
        </a:spcBef>
        <a:buNone/>
        <a:defRPr sz="4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06000" algn="l" defTabSz="457200" rtl="0" eaLnBrk="1" latinLnBrk="0" hangingPunct="1">
        <a:spcBef>
          <a:spcPct val="20000"/>
        </a:spcBef>
        <a:spcAft>
          <a:spcPts val="600"/>
        </a:spcAft>
        <a:buClr>
          <a:schemeClr val="tx2"/>
        </a:buClr>
        <a:buSzPct val="70000"/>
        <a:buFont typeface="Wingdings 2" charset="2"/>
        <a:buChar char=""/>
        <a:defRPr sz="2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1pPr>
      <a:lvl2pPr marL="720000" indent="-270000" algn="l" defTabSz="457200" rtl="0" eaLnBrk="1" latinLnBrk="0" hangingPunct="1">
        <a:spcBef>
          <a:spcPct val="20000"/>
        </a:spcBef>
        <a:spcAft>
          <a:spcPts val="600"/>
        </a:spcAft>
        <a:buClr>
          <a:schemeClr val="tx2"/>
        </a:buClr>
        <a:buSzPct val="70000"/>
        <a:buFont typeface="Wingdings 2" charset="2"/>
        <a:buChar char=""/>
        <a:defRPr sz="18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2pPr>
      <a:lvl3pPr marL="1026000" indent="-216000" algn="l" defTabSz="457200" rtl="0" eaLnBrk="1" latinLnBrk="0" hangingPunct="1">
        <a:spcBef>
          <a:spcPct val="20000"/>
        </a:spcBef>
        <a:spcAft>
          <a:spcPts val="600"/>
        </a:spcAft>
        <a:buClr>
          <a:schemeClr val="tx2"/>
        </a:buClr>
        <a:buSzPct val="70000"/>
        <a:buFont typeface="Wingdings 2" charset="2"/>
        <a:buChar char=""/>
        <a:defRPr sz="16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3pPr>
      <a:lvl4pPr marL="1386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4pPr>
      <a:lvl5pPr marL="1674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5pPr>
      <a:lvl6pPr marL="20146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6pPr>
      <a:lvl7pPr marL="24018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7pPr>
      <a:lvl8pPr marL="27890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8pPr>
      <a:lvl9pPr marL="31062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Liberty Classroom</a:t>
            </a:r>
            <a:endParaRPr lang="en-US" dirty="0"/>
          </a:p>
        </p:txBody>
      </p:sp>
      <p:sp>
        <p:nvSpPr>
          <p:cNvPr id="3" name="Subtitle 2"/>
          <p:cNvSpPr>
            <a:spLocks noGrp="1"/>
          </p:cNvSpPr>
          <p:nvPr>
            <p:ph type="subTitle" idx="1"/>
          </p:nvPr>
        </p:nvSpPr>
        <p:spPr/>
        <p:txBody>
          <a:bodyPr>
            <a:normAutofit fontScale="85000" lnSpcReduction="10000"/>
          </a:bodyPr>
          <a:lstStyle/>
          <a:p>
            <a:r>
              <a:rPr lang="en-US" dirty="0" smtClean="0"/>
              <a:t>10 Best and 10 Worst Presidents</a:t>
            </a:r>
          </a:p>
          <a:p>
            <a:r>
              <a:rPr lang="en-US" dirty="0" smtClean="0"/>
              <a:t>Presentation 14</a:t>
            </a:r>
          </a:p>
          <a:p>
            <a:r>
              <a:rPr lang="en-US" smtClean="0"/>
              <a:t>James Monroe</a:t>
            </a:r>
            <a:endParaRPr lang="en-US"/>
          </a:p>
        </p:txBody>
      </p:sp>
    </p:spTree>
    <p:extLst>
      <p:ext uri="{BB962C8B-B14F-4D97-AF65-F5344CB8AC3E}">
        <p14:creationId xmlns:p14="http://schemas.microsoft.com/office/powerpoint/2010/main" val="9168627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James Monroe</a:t>
            </a:r>
            <a:endParaRPr lang="en-US" dirty="0"/>
          </a:p>
        </p:txBody>
      </p:sp>
      <p:sp>
        <p:nvSpPr>
          <p:cNvPr id="3" name="Content Placeholder 2"/>
          <p:cNvSpPr>
            <a:spLocks noGrp="1"/>
          </p:cNvSpPr>
          <p:nvPr>
            <p:ph idx="1"/>
          </p:nvPr>
        </p:nvSpPr>
        <p:spPr/>
        <p:txBody>
          <a:bodyPr/>
          <a:lstStyle/>
          <a:p>
            <a:r>
              <a:rPr lang="en-US" dirty="0" smtClean="0"/>
              <a:t>Brief biography.</a:t>
            </a:r>
          </a:p>
          <a:p>
            <a:r>
              <a:rPr lang="en-US" dirty="0" smtClean="0"/>
              <a:t>“The Era of Good Feelings.”</a:t>
            </a:r>
          </a:p>
          <a:p>
            <a:r>
              <a:rPr lang="en-US" dirty="0" smtClean="0"/>
              <a:t>Only man other than Washington nearly unanimously elected by the Electoral College.</a:t>
            </a:r>
          </a:p>
          <a:p>
            <a:r>
              <a:rPr lang="en-US" dirty="0" smtClean="0"/>
              <a:t>“The Virginia Dynasty”</a:t>
            </a:r>
          </a:p>
          <a:p>
            <a:r>
              <a:rPr lang="en-US" dirty="0" smtClean="0"/>
              <a:t>Did Monroe defend his oath?</a:t>
            </a:r>
            <a:endParaRPr lang="en-US" dirty="0"/>
          </a:p>
        </p:txBody>
      </p:sp>
    </p:spTree>
    <p:extLst>
      <p:ext uri="{BB962C8B-B14F-4D97-AF65-F5344CB8AC3E}">
        <p14:creationId xmlns:p14="http://schemas.microsoft.com/office/powerpoint/2010/main" val="7154379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Inaugural Address</a:t>
            </a:r>
            <a:endParaRPr lang="en-US" dirty="0"/>
          </a:p>
        </p:txBody>
      </p:sp>
      <p:sp>
        <p:nvSpPr>
          <p:cNvPr id="3" name="Content Placeholder 2"/>
          <p:cNvSpPr>
            <a:spLocks noGrp="1"/>
          </p:cNvSpPr>
          <p:nvPr>
            <p:ph idx="1"/>
          </p:nvPr>
        </p:nvSpPr>
        <p:spPr/>
        <p:txBody>
          <a:bodyPr>
            <a:normAutofit lnSpcReduction="10000"/>
          </a:bodyPr>
          <a:lstStyle/>
          <a:p>
            <a:r>
              <a:rPr lang="en-US" dirty="0" smtClean="0"/>
              <a:t>Monroe is an old Democratic-Republican playing to the nationalist trend that swept the United States during the War of 1812.</a:t>
            </a:r>
          </a:p>
          <a:p>
            <a:r>
              <a:rPr lang="en-US" dirty="0" smtClean="0"/>
              <a:t>“…the </a:t>
            </a:r>
            <a:r>
              <a:rPr lang="en-US" dirty="0"/>
              <a:t>States, respectively protected by the National Government under a mild, parental system against foreign dangers, and enjoying within their separate spheres, by a wise partition of power, a just proportion of the sovereignty, have improved their police, extended their settlements, and attained a strength and maturity which are the best proofs of wholesome laws well administered. And if we look to the condition of individuals what a proud spectacle does it exhibit! On whom has oppression fallen in any quarter of our Union? Who has been deprived of any right of person or property? Who restrained from offering his vows in the mode which he prefers to the Divine Author of his being</a:t>
            </a:r>
            <a:r>
              <a:rPr lang="en-US" dirty="0" smtClean="0"/>
              <a:t>?” </a:t>
            </a:r>
            <a:endParaRPr lang="en-US" dirty="0"/>
          </a:p>
        </p:txBody>
      </p:sp>
    </p:spTree>
    <p:extLst>
      <p:ext uri="{BB962C8B-B14F-4D97-AF65-F5344CB8AC3E}">
        <p14:creationId xmlns:p14="http://schemas.microsoft.com/office/powerpoint/2010/main" val="23935068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Cumberland Road Veto</a:t>
            </a:r>
            <a:endParaRPr lang="en-US" dirty="0"/>
          </a:p>
        </p:txBody>
      </p:sp>
      <p:sp>
        <p:nvSpPr>
          <p:cNvPr id="3" name="Content Placeholder 2"/>
          <p:cNvSpPr>
            <a:spLocks noGrp="1"/>
          </p:cNvSpPr>
          <p:nvPr>
            <p:ph idx="1"/>
          </p:nvPr>
        </p:nvSpPr>
        <p:spPr/>
        <p:txBody>
          <a:bodyPr/>
          <a:lstStyle/>
          <a:p>
            <a:r>
              <a:rPr lang="en-US" dirty="0" smtClean="0"/>
              <a:t>Monroe vetoes a federally funded internal improvements project that would have added to the Cumberland Road.</a:t>
            </a:r>
          </a:p>
          <a:p>
            <a:r>
              <a:rPr lang="en-US" dirty="0" smtClean="0"/>
              <a:t>Follow’s Madison’s lead, “commerce clause,” “general welfare clause.”</a:t>
            </a:r>
          </a:p>
          <a:p>
            <a:r>
              <a:rPr lang="en-US" dirty="0" smtClean="0"/>
              <a:t>“I </a:t>
            </a:r>
            <a:r>
              <a:rPr lang="en-US" dirty="0"/>
              <a:t>am of opinion that Congress do not possess this power; that the States individually can not grant it, for although they may assent to the appropriation of money within their limits for such purposes, they can grant no power of jurisdiction or sovereignty by special compacts with the United States. This power can be granted only by an amendment to the Constitution and in the mode prescribed by it</a:t>
            </a:r>
            <a:r>
              <a:rPr lang="en-US" dirty="0" smtClean="0"/>
              <a:t>.”</a:t>
            </a:r>
            <a:endParaRPr lang="en-US" dirty="0"/>
          </a:p>
        </p:txBody>
      </p:sp>
    </p:spTree>
    <p:extLst>
      <p:ext uri="{BB962C8B-B14F-4D97-AF65-F5344CB8AC3E}">
        <p14:creationId xmlns:p14="http://schemas.microsoft.com/office/powerpoint/2010/main" val="9383961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Missouri</a:t>
            </a:r>
            <a:endParaRPr lang="en-US" dirty="0"/>
          </a:p>
        </p:txBody>
      </p:sp>
      <p:sp>
        <p:nvSpPr>
          <p:cNvPr id="3" name="Content Placeholder 2"/>
          <p:cNvSpPr>
            <a:spLocks noGrp="1"/>
          </p:cNvSpPr>
          <p:nvPr>
            <p:ph idx="1"/>
          </p:nvPr>
        </p:nvSpPr>
        <p:spPr/>
        <p:txBody>
          <a:bodyPr>
            <a:normAutofit lnSpcReduction="10000"/>
          </a:bodyPr>
          <a:lstStyle/>
          <a:p>
            <a:r>
              <a:rPr lang="en-US" dirty="0" smtClean="0"/>
              <a:t>The major issue of the day.</a:t>
            </a:r>
          </a:p>
          <a:p>
            <a:r>
              <a:rPr lang="en-US" dirty="0" smtClean="0"/>
              <a:t>Can the Congress regulate slavery in the territories?</a:t>
            </a:r>
          </a:p>
          <a:p>
            <a:r>
              <a:rPr lang="en-US" dirty="0" smtClean="0"/>
              <a:t>Can the Congress regulate slavery in a State?</a:t>
            </a:r>
          </a:p>
          <a:p>
            <a:r>
              <a:rPr lang="en-US" dirty="0" smtClean="0"/>
              <a:t>What was Monroe’s position; a tepid yes to the first, a firm no to the second.</a:t>
            </a:r>
          </a:p>
          <a:p>
            <a:r>
              <a:rPr lang="en-US" dirty="0" smtClean="0"/>
              <a:t>Virginians led the charge against the Missouri Compromise; only Georgia was hostile to it in the other Southern states.</a:t>
            </a:r>
          </a:p>
          <a:p>
            <a:r>
              <a:rPr lang="en-US" dirty="0" smtClean="0"/>
              <a:t>Monroe’s position was correct: Congress cannot regulate slavery in a State and therefore could not prohibit it upon Missouri’s application.</a:t>
            </a:r>
          </a:p>
          <a:p>
            <a:r>
              <a:rPr lang="en-US" dirty="0" smtClean="0"/>
              <a:t>Article IV arguments; Amendment V arguments</a:t>
            </a:r>
            <a:endParaRPr lang="en-US" dirty="0"/>
          </a:p>
        </p:txBody>
      </p:sp>
    </p:spTree>
    <p:extLst>
      <p:ext uri="{BB962C8B-B14F-4D97-AF65-F5344CB8AC3E}">
        <p14:creationId xmlns:p14="http://schemas.microsoft.com/office/powerpoint/2010/main" val="27438929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Jackson and the Seminoles</a:t>
            </a:r>
            <a:endParaRPr lang="en-US" dirty="0"/>
          </a:p>
        </p:txBody>
      </p:sp>
      <p:sp>
        <p:nvSpPr>
          <p:cNvPr id="3" name="Content Placeholder 2"/>
          <p:cNvSpPr>
            <a:spLocks noGrp="1"/>
          </p:cNvSpPr>
          <p:nvPr>
            <p:ph idx="1"/>
          </p:nvPr>
        </p:nvSpPr>
        <p:spPr/>
        <p:txBody>
          <a:bodyPr/>
          <a:lstStyle/>
          <a:p>
            <a:r>
              <a:rPr lang="en-US" dirty="0" smtClean="0"/>
              <a:t>The Andrew Jackson controversy and Monroe’s part in the drama.</a:t>
            </a:r>
          </a:p>
          <a:p>
            <a:r>
              <a:rPr lang="en-US" dirty="0" smtClean="0"/>
              <a:t>Was this a constitutional crisis?</a:t>
            </a:r>
          </a:p>
          <a:p>
            <a:r>
              <a:rPr lang="en-US" dirty="0" smtClean="0"/>
              <a:t>The Adams-</a:t>
            </a:r>
            <a:r>
              <a:rPr lang="en-US" dirty="0" err="1" smtClean="0"/>
              <a:t>Onis</a:t>
            </a:r>
            <a:r>
              <a:rPr lang="en-US" dirty="0" smtClean="0"/>
              <a:t> Treaty of 1819</a:t>
            </a:r>
          </a:p>
          <a:p>
            <a:r>
              <a:rPr lang="en-US" dirty="0" smtClean="0"/>
              <a:t>War “making” powers of the president or the ability to “repel sudden attacks?”</a:t>
            </a:r>
            <a:endParaRPr lang="en-US" dirty="0"/>
          </a:p>
        </p:txBody>
      </p:sp>
    </p:spTree>
    <p:extLst>
      <p:ext uri="{BB962C8B-B14F-4D97-AF65-F5344CB8AC3E}">
        <p14:creationId xmlns:p14="http://schemas.microsoft.com/office/powerpoint/2010/main" val="6877873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Monroe Doctrine</a:t>
            </a:r>
            <a:endParaRPr lang="en-US" dirty="0"/>
          </a:p>
        </p:txBody>
      </p:sp>
      <p:sp>
        <p:nvSpPr>
          <p:cNvPr id="3" name="Content Placeholder 2"/>
          <p:cNvSpPr>
            <a:spLocks noGrp="1"/>
          </p:cNvSpPr>
          <p:nvPr>
            <p:ph idx="1"/>
          </p:nvPr>
        </p:nvSpPr>
        <p:spPr/>
        <p:txBody>
          <a:bodyPr/>
          <a:lstStyle/>
          <a:p>
            <a:r>
              <a:rPr lang="en-US" dirty="0" smtClean="0"/>
              <a:t>Outlined in Monroe’s message to Congress December 2, 1823.</a:t>
            </a:r>
          </a:p>
          <a:p>
            <a:r>
              <a:rPr lang="en-US" dirty="0" smtClean="0"/>
              <a:t>Not a policy statement but a statement of principles that would guide American foreign policy; not belligerent.</a:t>
            </a:r>
          </a:p>
          <a:p>
            <a:r>
              <a:rPr lang="en-US" dirty="0" smtClean="0"/>
              <a:t>A reaffirmation of the standard American position in relation to Europe; no entangling alliances and no American involvement in European affairs that concentrate on purely European interests.</a:t>
            </a:r>
          </a:p>
          <a:p>
            <a:r>
              <a:rPr lang="en-US" dirty="0" smtClean="0"/>
              <a:t>Monroe assessment; a good steward of the founding position on the executive branch. </a:t>
            </a:r>
            <a:r>
              <a:rPr lang="en-US" smtClean="0"/>
              <a:t>One of the last to do so. </a:t>
            </a:r>
          </a:p>
          <a:p>
            <a:endParaRPr lang="en-US" dirty="0"/>
          </a:p>
        </p:txBody>
      </p:sp>
    </p:spTree>
    <p:extLst>
      <p:ext uri="{BB962C8B-B14F-4D97-AF65-F5344CB8AC3E}">
        <p14:creationId xmlns:p14="http://schemas.microsoft.com/office/powerpoint/2010/main" val="154893652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LC Theme">
  <a:themeElements>
    <a:clrScheme name="Slate">
      <a:dk1>
        <a:sysClr val="windowText" lastClr="000000"/>
      </a:dk1>
      <a:lt1>
        <a:sysClr val="window" lastClr="FFFFFF"/>
      </a:lt1>
      <a:dk2>
        <a:srgbClr val="212123"/>
      </a:dk2>
      <a:lt2>
        <a:srgbClr val="DADADA"/>
      </a:lt2>
      <a:accent1>
        <a:srgbClr val="BC451B"/>
      </a:accent1>
      <a:accent2>
        <a:srgbClr val="D3BA68"/>
      </a:accent2>
      <a:accent3>
        <a:srgbClr val="BB8640"/>
      </a:accent3>
      <a:accent4>
        <a:srgbClr val="AD9277"/>
      </a:accent4>
      <a:accent5>
        <a:srgbClr val="A55A43"/>
      </a:accent5>
      <a:accent6>
        <a:srgbClr val="AD9D7B"/>
      </a:accent6>
      <a:hlink>
        <a:srgbClr val="E98052"/>
      </a:hlink>
      <a:folHlink>
        <a:srgbClr val="F4B69B"/>
      </a:folHlink>
    </a:clrScheme>
    <a:fontScheme name="Slate">
      <a:majorFont>
        <a:latin typeface="Calisto MT" panose="02040603050505030304"/>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sto MT" panose="02040603050505030304"/>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ate">
      <a:fillStyleLst>
        <a:solidFill>
          <a:schemeClr val="phClr"/>
        </a:solidFill>
        <a:gradFill rotWithShape="1">
          <a:gsLst>
            <a:gs pos="0">
              <a:schemeClr val="phClr">
                <a:tint val="60000"/>
                <a:lumMod val="110000"/>
              </a:schemeClr>
            </a:gs>
            <a:gs pos="100000">
              <a:schemeClr val="phClr">
                <a:tint val="88000"/>
              </a:schemeClr>
            </a:gs>
          </a:gsLst>
          <a:lin ang="5400000" scaled="0"/>
        </a:gradFill>
        <a:gradFill rotWithShape="1">
          <a:gsLst>
            <a:gs pos="0">
              <a:schemeClr val="phClr">
                <a:tint val="96000"/>
                <a:lumMod val="104000"/>
              </a:schemeClr>
            </a:gs>
            <a:gs pos="100000">
              <a:schemeClr val="phClr">
                <a:shade val="90000"/>
                <a:lumMod val="90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63500" dist="25400" dir="5400000" rotWithShape="0">
              <a:srgbClr val="000000">
                <a:alpha val="60000"/>
              </a:srgbClr>
            </a:outerShdw>
          </a:effectLst>
        </a:effectStyle>
        <a:effectStyle>
          <a:effectLst>
            <a:outerShdw blurRad="76200" dist="38100" dir="5400000" rotWithShape="0">
              <a:srgbClr val="000000">
                <a:alpha val="75000"/>
              </a:srgbClr>
            </a:outerShdw>
          </a:effectLst>
          <a:scene3d>
            <a:camera prst="orthographicFront">
              <a:rot lat="0" lon="0" rev="0"/>
            </a:camera>
            <a:lightRig rig="threePt" dir="t">
              <a:rot lat="0" lon="0" rev="1200000"/>
            </a:lightRig>
          </a:scene3d>
          <a:sp3d>
            <a:bevelT w="63500" h="25400" prst="hardEdge"/>
          </a:sp3d>
        </a:effectStyle>
      </a:effectStyleLst>
      <a:bgFillStyleLst>
        <a:solidFill>
          <a:schemeClr val="phClr"/>
        </a:solidFill>
        <a:solidFill>
          <a:schemeClr val="phClr"/>
        </a:solidFill>
        <a:blipFill rotWithShape="1">
          <a:blip xmlns:r="http://schemas.openxmlformats.org/officeDocument/2006/relationships" r:embed="rId1">
            <a:duotone>
              <a:schemeClr val="phClr">
                <a:shade val="80000"/>
                <a:lumMod val="80000"/>
              </a:schemeClr>
              <a:schemeClr val="phClr">
                <a:tint val="98000"/>
              </a:schemeClr>
            </a:duotone>
          </a:blip>
          <a:stretch/>
        </a:blipFill>
      </a:bgFillStyleLst>
    </a:fmtScheme>
  </a:themeElements>
  <a:objectDefaults/>
  <a:extraClrSchemeLst/>
  <a:extLst>
    <a:ext uri="{05A4C25C-085E-4340-85A3-A5531E510DB2}">
      <thm15:themeFamily xmlns="" xmlns:thm15="http://schemas.microsoft.com/office/thememl/2012/main" name="Slate" id="{C3F70B94-7CE9-428E-ADC1-3269CC2C3385}" vid="{3F2DE9A5-64E6-437C-A389-CC4477E817E8}"/>
    </a:ext>
  </a:extLst>
</a:theme>
</file>

<file path=docProps/app.xml><?xml version="1.0" encoding="utf-8"?>
<Properties xmlns="http://schemas.openxmlformats.org/officeDocument/2006/extended-properties" xmlns:vt="http://schemas.openxmlformats.org/officeDocument/2006/docPropsVTypes">
  <Template>LC Theme</Template>
  <TotalTime>105</TotalTime>
  <Words>531</Words>
  <Application>Microsoft Office PowerPoint</Application>
  <PresentationFormat>On-screen Show (4:3)</PresentationFormat>
  <Paragraphs>35</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LC Theme</vt:lpstr>
      <vt:lpstr>Liberty Classroom</vt:lpstr>
      <vt:lpstr>James Monroe</vt:lpstr>
      <vt:lpstr>Inaugural Address</vt:lpstr>
      <vt:lpstr>Cumberland Road Veto</vt:lpstr>
      <vt:lpstr>Missouri</vt:lpstr>
      <vt:lpstr>Jackson and the Seminoles</vt:lpstr>
      <vt:lpstr>The Monroe Doctrine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Liberty Classroom</dc:title>
  <dc:creator>Brion McClanahan</dc:creator>
  <cp:lastModifiedBy>Brion McClanahan</cp:lastModifiedBy>
  <cp:revision>6</cp:revision>
  <dcterms:created xsi:type="dcterms:W3CDTF">2016-01-12T10:28:23Z</dcterms:created>
  <dcterms:modified xsi:type="dcterms:W3CDTF">2016-01-30T12:33:45Z</dcterms:modified>
</cp:coreProperties>
</file>