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4" d="100"/>
          <a:sy n="94" d="100"/>
        </p:scale>
        <p:origin x="-1254"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1CB06EA-4558-44BE-AB5B-9B5E040F4AFA}" type="datetimeFigureOut">
              <a:rPr lang="en-US" smtClean="0"/>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CB06EA-4558-44BE-AB5B-9B5E040F4AFA}" type="datetimeFigureOut">
              <a:rPr lang="en-US" smtClean="0"/>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CB06EA-4558-44BE-AB5B-9B5E040F4AFA}" type="datetimeFigureOut">
              <a:rPr lang="en-US" smtClean="0"/>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CB06EA-4558-44BE-AB5B-9B5E040F4AFA}" type="datetimeFigureOut">
              <a:rPr lang="en-US" smtClean="0"/>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1BFF4-44BB-4FE8-8EB5-3213211F6925}"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CB06EA-4558-44BE-AB5B-9B5E040F4AFA}" type="datetimeFigureOut">
              <a:rPr lang="en-US" smtClean="0"/>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1CB06EA-4558-44BE-AB5B-9B5E040F4AFA}" type="datetimeFigureOut">
              <a:rPr lang="en-US" smtClean="0"/>
              <a:t>1/15/2016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B1CB06EA-4558-44BE-AB5B-9B5E040F4AFA}" type="datetimeFigureOut">
              <a:rPr lang="en-US" smtClean="0"/>
              <a:t>1/15/2016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CB06EA-4558-44BE-AB5B-9B5E040F4AFA}" type="datetimeFigureOut">
              <a:rPr lang="en-US" smtClean="0"/>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CB06EA-4558-44BE-AB5B-9B5E040F4AFA}" type="datetimeFigureOut">
              <a:rPr lang="en-US" smtClean="0"/>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1CB06EA-4558-44BE-AB5B-9B5E040F4AFA}" type="datetimeFigureOut">
              <a:rPr lang="en-US" smtClean="0"/>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CB06EA-4558-44BE-AB5B-9B5E040F4AFA}" type="datetimeFigureOut">
              <a:rPr lang="en-US" smtClean="0"/>
              <a:t>1/15/2016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1CB06EA-4558-44BE-AB5B-9B5E040F4AFA}" type="datetimeFigureOut">
              <a:rPr lang="en-US" smtClean="0"/>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1CB06EA-4558-44BE-AB5B-9B5E040F4AFA}" type="datetimeFigureOut">
              <a:rPr lang="en-US" smtClean="0"/>
              <a:t>1/15/2016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1CB06EA-4558-44BE-AB5B-9B5E040F4AFA}" type="datetimeFigureOut">
              <a:rPr lang="en-US" smtClean="0"/>
              <a:t>1/15/2016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CB06EA-4558-44BE-AB5B-9B5E040F4AFA}" type="datetimeFigureOut">
              <a:rPr lang="en-US" smtClean="0"/>
              <a:t>1/15/2016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CB06EA-4558-44BE-AB5B-9B5E040F4AFA}" type="datetimeFigureOut">
              <a:rPr lang="en-US" smtClean="0"/>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CB06EA-4558-44BE-AB5B-9B5E040F4AFA}" type="datetimeFigureOut">
              <a:rPr lang="en-US" smtClean="0"/>
              <a:t>1/15/2016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21BFF4-44BB-4FE8-8EB5-3213211F6925}"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B1CB06EA-4558-44BE-AB5B-9B5E040F4AFA}" type="datetimeFigureOut">
              <a:rPr lang="en-US" smtClean="0"/>
              <a:t>1/15/2016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3821BFF4-44BB-4FE8-8EB5-3213211F6925}"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13</a:t>
            </a:r>
          </a:p>
          <a:p>
            <a:r>
              <a:rPr lang="en-US" smtClean="0"/>
              <a:t>James Madison</a:t>
            </a:r>
            <a:endParaRPr lang="en-US"/>
          </a:p>
        </p:txBody>
      </p:sp>
    </p:spTree>
    <p:extLst>
      <p:ext uri="{BB962C8B-B14F-4D97-AF65-F5344CB8AC3E}">
        <p14:creationId xmlns:p14="http://schemas.microsoft.com/office/powerpoint/2010/main" val="2056512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James Madison</a:t>
            </a:r>
            <a:endParaRPr lang="en-US" dirty="0"/>
          </a:p>
        </p:txBody>
      </p:sp>
      <p:sp>
        <p:nvSpPr>
          <p:cNvPr id="3" name="Content Placeholder 2"/>
          <p:cNvSpPr>
            <a:spLocks noGrp="1"/>
          </p:cNvSpPr>
          <p:nvPr>
            <p:ph idx="1"/>
          </p:nvPr>
        </p:nvSpPr>
        <p:spPr/>
        <p:txBody>
          <a:bodyPr>
            <a:normAutofit lnSpcReduction="10000"/>
          </a:bodyPr>
          <a:lstStyle/>
          <a:p>
            <a:r>
              <a:rPr lang="en-US" dirty="0" smtClean="0"/>
              <a:t>Brief biography</a:t>
            </a:r>
          </a:p>
          <a:p>
            <a:r>
              <a:rPr lang="en-US" dirty="0" smtClean="0"/>
              <a:t>Role in forming the Constitution, the first congresses, and as Secretary of State.</a:t>
            </a:r>
          </a:p>
          <a:p>
            <a:r>
              <a:rPr lang="en-US" dirty="0" smtClean="0"/>
              <a:t>A nationalist?</a:t>
            </a:r>
          </a:p>
          <a:p>
            <a:r>
              <a:rPr lang="en-US" dirty="0" smtClean="0"/>
              <a:t>Did most things well as president with one glaring exception, a digression that moved him down one notch.</a:t>
            </a:r>
          </a:p>
          <a:p>
            <a:r>
              <a:rPr lang="en-US" dirty="0"/>
              <a:t>Madison: </a:t>
            </a:r>
            <a:r>
              <a:rPr lang="en-US" dirty="0" smtClean="0"/>
              <a:t>“to </a:t>
            </a:r>
            <a:r>
              <a:rPr lang="en-US" dirty="0"/>
              <a:t>support the Constitution, which is the cement of the Union, as well in its limitations as in its authorities; to respect the rights and authorities reserved to the States and to the people as equally incorporated with and essential to the success of the general system</a:t>
            </a:r>
            <a:r>
              <a:rPr lang="en-US" dirty="0" smtClean="0"/>
              <a:t>;”</a:t>
            </a:r>
          </a:p>
          <a:p>
            <a:endParaRPr lang="en-US" dirty="0"/>
          </a:p>
        </p:txBody>
      </p:sp>
    </p:spTree>
    <p:extLst>
      <p:ext uri="{BB962C8B-B14F-4D97-AF65-F5344CB8AC3E}">
        <p14:creationId xmlns:p14="http://schemas.microsoft.com/office/powerpoint/2010/main" val="1580317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Establishment Clause</a:t>
            </a:r>
            <a:endParaRPr lang="en-US" dirty="0"/>
          </a:p>
        </p:txBody>
      </p:sp>
      <p:sp>
        <p:nvSpPr>
          <p:cNvPr id="3" name="Content Placeholder 2"/>
          <p:cNvSpPr>
            <a:spLocks noGrp="1"/>
          </p:cNvSpPr>
          <p:nvPr>
            <p:ph idx="1"/>
          </p:nvPr>
        </p:nvSpPr>
        <p:spPr>
          <a:xfrm>
            <a:off x="685346" y="1732450"/>
            <a:ext cx="7765322" cy="4439750"/>
          </a:xfrm>
        </p:spPr>
        <p:txBody>
          <a:bodyPr>
            <a:normAutofit fontScale="92500" lnSpcReduction="20000"/>
          </a:bodyPr>
          <a:lstStyle/>
          <a:p>
            <a:r>
              <a:rPr lang="en-US" dirty="0" smtClean="0"/>
              <a:t>Madison’s 1811 vetoes of two bills that he believed violated the First Amendment, namely, “Congress shall make no law respecting an establishment of religion….”</a:t>
            </a:r>
          </a:p>
          <a:p>
            <a:r>
              <a:rPr lang="en-US" dirty="0" smtClean="0"/>
              <a:t>The first would have allowed for the establishment of the Episcopal Church in Washington D.C. with federal money.</a:t>
            </a:r>
          </a:p>
          <a:p>
            <a:r>
              <a:rPr lang="en-US" dirty="0" smtClean="0"/>
              <a:t>The second would have provided “relief” for several individuals taking part in the establishment of a Baptist Church in the Mississippi Territory.</a:t>
            </a:r>
          </a:p>
          <a:p>
            <a:r>
              <a:rPr lang="en-US" dirty="0" smtClean="0"/>
              <a:t>Opponents of the vetoes pointed out that “religion” was part of the daily business of Congress because each session opened with prayer; Madison himself, through proclamation, set aside a day of prayer twice during his administration.  </a:t>
            </a:r>
          </a:p>
          <a:p>
            <a:r>
              <a:rPr lang="en-US" dirty="0" smtClean="0"/>
              <a:t>Is this inconsistent?  No.  No money was spent in the latter situations while taxpayer dollars would have been set aside for the laws that Madison vetoed.  The Congress controlled the territory and D.C. so this was not an issue of incorporation.</a:t>
            </a:r>
            <a:endParaRPr lang="en-US" dirty="0"/>
          </a:p>
        </p:txBody>
      </p:sp>
    </p:spTree>
    <p:extLst>
      <p:ext uri="{BB962C8B-B14F-4D97-AF65-F5344CB8AC3E}">
        <p14:creationId xmlns:p14="http://schemas.microsoft.com/office/powerpoint/2010/main" val="3973440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Bank and the Bonus</a:t>
            </a:r>
            <a:endParaRPr lang="en-US" dirty="0"/>
          </a:p>
        </p:txBody>
      </p:sp>
      <p:sp>
        <p:nvSpPr>
          <p:cNvPr id="3" name="Content Placeholder 2"/>
          <p:cNvSpPr>
            <a:spLocks noGrp="1"/>
          </p:cNvSpPr>
          <p:nvPr>
            <p:ph idx="1"/>
          </p:nvPr>
        </p:nvSpPr>
        <p:spPr/>
        <p:txBody>
          <a:bodyPr/>
          <a:lstStyle/>
          <a:p>
            <a:r>
              <a:rPr lang="en-US" dirty="0" smtClean="0"/>
              <a:t>Madison signs the bill incorporating the Second Bank of the United States in 1816.  States time and precedence had made the Bank legal and necessary; inconsistent?  Absolutely compared to his 1791 stance on the issue.</a:t>
            </a:r>
          </a:p>
          <a:p>
            <a:r>
              <a:rPr lang="en-US" dirty="0" smtClean="0"/>
              <a:t>But, Madison vetoes the “Bonus Bill” because it was unconstitutional in one of the more thorough veto messages in American history.</a:t>
            </a:r>
          </a:p>
          <a:p>
            <a:r>
              <a:rPr lang="en-US" dirty="0" smtClean="0"/>
              <a:t>Attacks both the elastic use of the “commerce clause” and the “general welfare clause” to build federally funded internal improvements.</a:t>
            </a:r>
          </a:p>
        </p:txBody>
      </p:sp>
    </p:spTree>
    <p:extLst>
      <p:ext uri="{BB962C8B-B14F-4D97-AF65-F5344CB8AC3E}">
        <p14:creationId xmlns:p14="http://schemas.microsoft.com/office/powerpoint/2010/main" val="2739241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Bonus Bill Veto</a:t>
            </a:r>
            <a:endParaRPr lang="en-US" dirty="0"/>
          </a:p>
        </p:txBody>
      </p:sp>
      <p:sp>
        <p:nvSpPr>
          <p:cNvPr id="3" name="Content Placeholder 2"/>
          <p:cNvSpPr>
            <a:spLocks noGrp="1"/>
          </p:cNvSpPr>
          <p:nvPr>
            <p:ph idx="1"/>
          </p:nvPr>
        </p:nvSpPr>
        <p:spPr>
          <a:xfrm>
            <a:off x="685346" y="1732450"/>
            <a:ext cx="7765322" cy="4439750"/>
          </a:xfrm>
        </p:spPr>
        <p:txBody>
          <a:bodyPr>
            <a:normAutofit fontScale="85000" lnSpcReduction="20000"/>
          </a:bodyPr>
          <a:lstStyle/>
          <a:p>
            <a:r>
              <a:rPr lang="en-US" dirty="0" smtClean="0"/>
              <a:t>“"</a:t>
            </a:r>
            <a:r>
              <a:rPr lang="en-US" dirty="0"/>
              <a:t>The power to regulate commerce among the several States" can not include a power to construct roads and canals, and to improve the navigation of water courses in order to facilitate, promote, and secure such a commerce without a latitude of construction departing from the ordinary import of the terms strengthened by the known inconveniences which doubtless led to the grant of this remedial power to Congress</a:t>
            </a:r>
            <a:r>
              <a:rPr lang="en-US" dirty="0" smtClean="0"/>
              <a:t>.”</a:t>
            </a:r>
          </a:p>
          <a:p>
            <a:r>
              <a:rPr lang="en-US" dirty="0" smtClean="0"/>
              <a:t>“To </a:t>
            </a:r>
            <a:r>
              <a:rPr lang="en-US" dirty="0"/>
              <a:t>refer the power in question to the clause "to provide for the common defense and general welfare" would be contrary to the established and consistent rules of interpretation, as rendering the special and careful enumeration of powers which follow the clause nugatory and improper. Such a view of the Constitution would have the effect of giving to Congress a general power of legislation instead of the defined and limited one hitherto understood to belong to them, the terms "common defense and general welfare" embracing every object and act within the purview of a legislative trust. It would have the effect of subjecting both the Constitution and laws of the several States in all cases not specifically exempted to be superseded by laws of Congress, it being expressly declared "that the Constitution of the United States and laws made in pursuance thereof shall be the supreme law of the land, and the judges of every State shall be bound thereby, anything in the constitution or laws of any State to the contrary notwithstanding</a:t>
            </a:r>
            <a:r>
              <a:rPr lang="en-US" dirty="0" smtClean="0"/>
              <a:t>.“”</a:t>
            </a:r>
            <a:endParaRPr lang="en-US" dirty="0"/>
          </a:p>
        </p:txBody>
      </p:sp>
    </p:spTree>
    <p:extLst>
      <p:ext uri="{BB962C8B-B14F-4D97-AF65-F5344CB8AC3E}">
        <p14:creationId xmlns:p14="http://schemas.microsoft.com/office/powerpoint/2010/main" val="2134778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Foreign Policy</a:t>
            </a:r>
            <a:endParaRPr lang="en-US" dirty="0"/>
          </a:p>
        </p:txBody>
      </p:sp>
      <p:sp>
        <p:nvSpPr>
          <p:cNvPr id="3" name="Content Placeholder 2"/>
          <p:cNvSpPr>
            <a:spLocks noGrp="1"/>
          </p:cNvSpPr>
          <p:nvPr>
            <p:ph idx="1"/>
          </p:nvPr>
        </p:nvSpPr>
        <p:spPr/>
        <p:txBody>
          <a:bodyPr/>
          <a:lstStyle/>
          <a:p>
            <a:r>
              <a:rPr lang="en-US" dirty="0" smtClean="0"/>
              <a:t>Madison spent most of his time as President dealing with foreign policy issues, which is what the President is supposed to do; much of the text of his annual messages are directed at foreign policy problems with the British and French; what about the Spanish?</a:t>
            </a:r>
          </a:p>
          <a:p>
            <a:r>
              <a:rPr lang="en-US" dirty="0" smtClean="0"/>
              <a:t>The Republic of West Florida:</a:t>
            </a:r>
          </a:p>
          <a:p>
            <a:pPr lvl="1"/>
            <a:r>
              <a:rPr lang="en-US" dirty="0" smtClean="0"/>
              <a:t>Annexed through a proclamation by Madison in 1810.</a:t>
            </a:r>
          </a:p>
          <a:p>
            <a:pPr lvl="1"/>
            <a:r>
              <a:rPr lang="en-US" dirty="0" smtClean="0"/>
              <a:t>Was this Constitutional?</a:t>
            </a:r>
          </a:p>
          <a:p>
            <a:pPr lvl="1"/>
            <a:r>
              <a:rPr lang="en-US" dirty="0" smtClean="0"/>
              <a:t>Louisiana Purchase and the dubious American claim to the region.</a:t>
            </a:r>
          </a:p>
          <a:p>
            <a:pPr lvl="1"/>
            <a:r>
              <a:rPr lang="en-US" dirty="0" smtClean="0"/>
              <a:t>Smacks of James K. Polk’s claim to parts of Texas in 1846.</a:t>
            </a:r>
          </a:p>
          <a:p>
            <a:pPr lvl="1"/>
            <a:endParaRPr lang="en-US" dirty="0"/>
          </a:p>
        </p:txBody>
      </p:sp>
    </p:spTree>
    <p:extLst>
      <p:ext uri="{BB962C8B-B14F-4D97-AF65-F5344CB8AC3E}">
        <p14:creationId xmlns:p14="http://schemas.microsoft.com/office/powerpoint/2010/main" val="3362061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 of 1812</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For everything Madison did wrong in regard to Florida, he did right in regard to the War of 1812, at least according to the Constitution.</a:t>
            </a:r>
          </a:p>
          <a:p>
            <a:r>
              <a:rPr lang="en-US" dirty="0" smtClean="0"/>
              <a:t>The </a:t>
            </a:r>
            <a:r>
              <a:rPr lang="en-US" dirty="0" err="1" smtClean="0"/>
              <a:t>Nonintercourse</a:t>
            </a:r>
            <a:r>
              <a:rPr lang="en-US" dirty="0" smtClean="0"/>
              <a:t> Act of 1809 and Macon’s Bill No. 2 of 1810</a:t>
            </a:r>
          </a:p>
          <a:p>
            <a:r>
              <a:rPr lang="en-US" dirty="0" smtClean="0"/>
              <a:t>Madison follows proper procedure in enforcing both bills and when the British become too obnoxious in 1812, Madison goes to Congress with a request for a declaration of war; Congress had already taken steps to prepare before this.</a:t>
            </a:r>
          </a:p>
          <a:p>
            <a:r>
              <a:rPr lang="en-US" dirty="0" smtClean="0"/>
              <a:t>“Whether </a:t>
            </a:r>
            <a:r>
              <a:rPr lang="en-US" dirty="0"/>
              <a:t>the United States shall continue passive under these progressive usurpations and these accumulating wrongs, or, opposing force to force in defense of their national rights, shall commit a just cause into the hands of the Almighty Disposer of Events, avoiding all connections which might entangle it in the contest or views of other powers, and preserving a constant readiness to concur in an honorable re-establishment of peace and friendship, is a solemn question which the Constitution wisely confides to the legislative department of the government</a:t>
            </a:r>
            <a:r>
              <a:rPr lang="en-US" dirty="0" smtClean="0"/>
              <a:t>.” </a:t>
            </a:r>
          </a:p>
          <a:p>
            <a:r>
              <a:rPr lang="en-US" dirty="0" smtClean="0"/>
              <a:t>Assessment of the War and </a:t>
            </a:r>
            <a:r>
              <a:rPr lang="en-US" smtClean="0"/>
              <a:t>Madison’s presidency (measured by the War).</a:t>
            </a:r>
            <a:endParaRPr lang="en-US" dirty="0"/>
          </a:p>
        </p:txBody>
      </p:sp>
    </p:spTree>
    <p:extLst>
      <p:ext uri="{BB962C8B-B14F-4D97-AF65-F5344CB8AC3E}">
        <p14:creationId xmlns:p14="http://schemas.microsoft.com/office/powerpoint/2010/main" val="39360532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thm15="http://schemas.microsoft.com/office/thememl/2012/main" xmlns=""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69</TotalTime>
  <Words>917</Words>
  <Application>Microsoft Office PowerPoint</Application>
  <PresentationFormat>On-screen Show (4:3)</PresentationFormat>
  <Paragraphs>36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LC Theme</vt:lpstr>
      <vt:lpstr>Liberty Classroom</vt:lpstr>
      <vt:lpstr>James Madison</vt:lpstr>
      <vt:lpstr>The Establishment Clause</vt:lpstr>
      <vt:lpstr>The Bank and the Bonus</vt:lpstr>
      <vt:lpstr>Bonus Bill Veto</vt:lpstr>
      <vt:lpstr>Foreign Policy</vt:lpstr>
      <vt:lpstr>War of 1812</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8</cp:revision>
  <dcterms:created xsi:type="dcterms:W3CDTF">2016-01-12T10:27:30Z</dcterms:created>
  <dcterms:modified xsi:type="dcterms:W3CDTF">2016-01-15T11:06:08Z</dcterms:modified>
</cp:coreProperties>
</file>