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p:scale>
          <a:sx n="97" d="100"/>
          <a:sy n="97" d="100"/>
        </p:scale>
        <p:origin x="-12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3A2AF0-CA6B-4314-B6BA-0E3A5EBF790C}"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1907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402713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367133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44505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279857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783A2AF0-CA6B-4314-B6BA-0E3A5EBF790C}"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367401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783A2AF0-CA6B-4314-B6BA-0E3A5EBF790C}"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190640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3A2AF0-CA6B-4314-B6BA-0E3A5EBF790C}"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3020554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3A2AF0-CA6B-4314-B6BA-0E3A5EBF790C}"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2039728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3A2AF0-CA6B-4314-B6BA-0E3A5EBF790C}"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517106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3A2AF0-CA6B-4314-B6BA-0E3A5EBF790C}"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269248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321846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83A2AF0-CA6B-4314-B6BA-0E3A5EBF790C}" type="datetimeFigureOut">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88416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83A2AF0-CA6B-4314-B6BA-0E3A5EBF790C}"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1296270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3A2AF0-CA6B-4314-B6BA-0E3A5EBF790C}" type="datetimeFigureOut">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715281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2136887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A2AF0-CA6B-4314-B6BA-0E3A5EBF790C}"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DC629-C1DB-4EBE-8856-895DD6C527AA}" type="slidenum">
              <a:rPr lang="en-US" smtClean="0"/>
              <a:t>‹#›</a:t>
            </a:fld>
            <a:endParaRPr lang="en-US"/>
          </a:p>
        </p:txBody>
      </p:sp>
    </p:spTree>
    <p:extLst>
      <p:ext uri="{BB962C8B-B14F-4D97-AF65-F5344CB8AC3E}">
        <p14:creationId xmlns:p14="http://schemas.microsoft.com/office/powerpoint/2010/main" val="2431574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783A2AF0-CA6B-4314-B6BA-0E3A5EBF790C}" type="datetimeFigureOut">
              <a:rPr lang="en-US" smtClean="0"/>
              <a:t>1/9/2016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26DC629-C1DB-4EBE-8856-895DD6C527AA}" type="slidenum">
              <a:rPr lang="en-US" smtClean="0"/>
              <a:t>‹#›</a:t>
            </a:fld>
            <a:endParaRPr lang="en-US"/>
          </a:p>
        </p:txBody>
      </p:sp>
    </p:spTree>
    <p:extLst>
      <p:ext uri="{BB962C8B-B14F-4D97-AF65-F5344CB8AC3E}">
        <p14:creationId xmlns:p14="http://schemas.microsoft.com/office/powerpoint/2010/main" val="334180164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a:t>
            </a:r>
          </a:p>
          <a:p>
            <a:r>
              <a:rPr lang="en-US" dirty="0" smtClean="0"/>
              <a:t>How to Rank </a:t>
            </a:r>
            <a:r>
              <a:rPr lang="en-US" dirty="0"/>
              <a:t>T</a:t>
            </a:r>
            <a:r>
              <a:rPr lang="en-US" dirty="0" smtClean="0"/>
              <a:t>hem: The Founders’ Executive</a:t>
            </a:r>
            <a:endParaRPr lang="en-US" dirty="0"/>
          </a:p>
        </p:txBody>
      </p:sp>
    </p:spTree>
    <p:extLst>
      <p:ext uri="{BB962C8B-B14F-4D97-AF65-F5344CB8AC3E}">
        <p14:creationId xmlns:p14="http://schemas.microsoft.com/office/powerpoint/2010/main" val="323376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Have We Ranked the Presidents?</a:t>
            </a:r>
            <a:endParaRPr lang="en-US" dirty="0"/>
          </a:p>
        </p:txBody>
      </p:sp>
      <p:sp>
        <p:nvSpPr>
          <p:cNvPr id="3" name="Content Placeholder 2"/>
          <p:cNvSpPr>
            <a:spLocks noGrp="1"/>
          </p:cNvSpPr>
          <p:nvPr>
            <p:ph idx="1"/>
          </p:nvPr>
        </p:nvSpPr>
        <p:spPr/>
        <p:txBody>
          <a:bodyPr/>
          <a:lstStyle/>
          <a:p>
            <a:r>
              <a:rPr lang="en-US" dirty="0" smtClean="0"/>
              <a:t>1948 Arthur Schlesinger Poll:</a:t>
            </a:r>
          </a:p>
          <a:p>
            <a:pPr lvl="1"/>
            <a:r>
              <a:rPr lang="en-US" dirty="0" smtClean="0"/>
              <a:t>Great: Lincoln, F.D. Roosevelt, Washington, Wilson, Jefferson, Jackson</a:t>
            </a:r>
          </a:p>
          <a:p>
            <a:pPr lvl="1"/>
            <a:r>
              <a:rPr lang="en-US" dirty="0" smtClean="0"/>
              <a:t>Above Average: T. Roosevelt, John Adams, Polk, Cleveland</a:t>
            </a:r>
          </a:p>
          <a:p>
            <a:pPr lvl="1"/>
            <a:r>
              <a:rPr lang="en-US" dirty="0" smtClean="0"/>
              <a:t>Poor: Tyler, Buchanan, Pierce, Harding, Andrew Johnson, Coolidge</a:t>
            </a:r>
            <a:endParaRPr lang="en-US" dirty="0"/>
          </a:p>
          <a:p>
            <a:r>
              <a:rPr lang="en-US" dirty="0" smtClean="0"/>
              <a:t>Virtually every subsequent poll has used the same method to rank or rate the presidents.</a:t>
            </a:r>
          </a:p>
          <a:p>
            <a:r>
              <a:rPr lang="en-US" dirty="0" smtClean="0"/>
              <a:t>Those who have energy or aggressive foreign or domestic policy goals and accomplishments fare better than the “vanilla” executives of American history.</a:t>
            </a:r>
          </a:p>
          <a:p>
            <a:r>
              <a:rPr lang="en-US" dirty="0" smtClean="0"/>
              <a:t>This is wrong!</a:t>
            </a:r>
          </a:p>
        </p:txBody>
      </p:sp>
    </p:spTree>
    <p:extLst>
      <p:ext uri="{BB962C8B-B14F-4D97-AF65-F5344CB8AC3E}">
        <p14:creationId xmlns:p14="http://schemas.microsoft.com/office/powerpoint/2010/main" val="3701832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Defending Their Oath</a:t>
            </a:r>
            <a:endParaRPr lang="en-US" dirty="0"/>
          </a:p>
        </p:txBody>
      </p:sp>
      <p:sp>
        <p:nvSpPr>
          <p:cNvPr id="3" name="Content Placeholder 2"/>
          <p:cNvSpPr>
            <a:spLocks noGrp="1"/>
          </p:cNvSpPr>
          <p:nvPr>
            <p:ph idx="1"/>
          </p:nvPr>
        </p:nvSpPr>
        <p:spPr/>
        <p:txBody>
          <a:bodyPr/>
          <a:lstStyle/>
          <a:p>
            <a:r>
              <a:rPr lang="en-US" dirty="0" smtClean="0"/>
              <a:t>Presidents should be judged on their fidelity to the oath of office, “to preserve, protect, and defend the Constitution of the United States.”</a:t>
            </a:r>
          </a:p>
          <a:p>
            <a:r>
              <a:rPr lang="en-US" dirty="0" smtClean="0"/>
              <a:t>A more difficult task; what does this mean?</a:t>
            </a:r>
          </a:p>
          <a:p>
            <a:r>
              <a:rPr lang="en-US" dirty="0" smtClean="0"/>
              <a:t>Listen to the proponents of the Constitution in 1787 and 1788:</a:t>
            </a:r>
          </a:p>
          <a:p>
            <a:pPr lvl="1"/>
            <a:r>
              <a:rPr lang="en-US" dirty="0" smtClean="0"/>
              <a:t>The President would not be a king</a:t>
            </a:r>
          </a:p>
          <a:p>
            <a:pPr lvl="1"/>
            <a:r>
              <a:rPr lang="en-US" dirty="0" smtClean="0"/>
              <a:t>Presidential powers were limited and circumscribed by the Constitution</a:t>
            </a:r>
          </a:p>
          <a:p>
            <a:pPr lvl="1"/>
            <a:r>
              <a:rPr lang="en-US" dirty="0" smtClean="0"/>
              <a:t>The President was obliged to execute the laws of Congress, not initiate legislation</a:t>
            </a:r>
            <a:endParaRPr lang="en-US" dirty="0"/>
          </a:p>
        </p:txBody>
      </p:sp>
    </p:spTree>
    <p:extLst>
      <p:ext uri="{BB962C8B-B14F-4D97-AF65-F5344CB8AC3E}">
        <p14:creationId xmlns:p14="http://schemas.microsoft.com/office/powerpoint/2010/main" val="4029604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Founders’ Executive</a:t>
            </a:r>
            <a:endParaRPr lang="en-US" dirty="0"/>
          </a:p>
        </p:txBody>
      </p:sp>
      <p:sp>
        <p:nvSpPr>
          <p:cNvPr id="3" name="Content Placeholder 2"/>
          <p:cNvSpPr>
            <a:spLocks noGrp="1"/>
          </p:cNvSpPr>
          <p:nvPr>
            <p:ph idx="1"/>
          </p:nvPr>
        </p:nvSpPr>
        <p:spPr/>
        <p:txBody>
          <a:bodyPr/>
          <a:lstStyle/>
          <a:p>
            <a:r>
              <a:rPr lang="en-US" dirty="0" smtClean="0"/>
              <a:t>A single executive? Paterson’s New Jersey Plan</a:t>
            </a:r>
          </a:p>
          <a:p>
            <a:r>
              <a:rPr lang="en-US" dirty="0" smtClean="0"/>
              <a:t>James Wilson of PA: the only executive powers would be “executing the laws and appointing officers.”</a:t>
            </a:r>
          </a:p>
          <a:p>
            <a:r>
              <a:rPr lang="en-US" dirty="0"/>
              <a:t>Roger Sherman of CT: “considered the executive magistracy as nothing more than an institution </a:t>
            </a:r>
            <a:r>
              <a:rPr lang="en-US" dirty="0" smtClean="0"/>
              <a:t>for carrying </a:t>
            </a:r>
            <a:r>
              <a:rPr lang="en-US" dirty="0"/>
              <a:t>the will of the legislature into effect</a:t>
            </a:r>
            <a:r>
              <a:rPr lang="en-US" dirty="0" smtClean="0"/>
              <a:t>.”</a:t>
            </a:r>
          </a:p>
          <a:p>
            <a:r>
              <a:rPr lang="en-US" dirty="0"/>
              <a:t>James Madison of VA: </a:t>
            </a:r>
            <a:r>
              <a:rPr lang="en-US" dirty="0" smtClean="0"/>
              <a:t>the executive would have the “power </a:t>
            </a:r>
            <a:r>
              <a:rPr lang="en-US" dirty="0"/>
              <a:t>to carry into effect the national laws, to appoint to offices in cases not otherwise provided for, and to execute such other powers ‘not legislative nor judiciary in their nature’ as may from time to time be delegated by the national legislature.”</a:t>
            </a:r>
          </a:p>
        </p:txBody>
      </p:sp>
    </p:spTree>
    <p:extLst>
      <p:ext uri="{BB962C8B-B14F-4D97-AF65-F5344CB8AC3E}">
        <p14:creationId xmlns:p14="http://schemas.microsoft.com/office/powerpoint/2010/main" val="2601700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Powers of the President</a:t>
            </a:r>
            <a:endParaRPr lang="en-US" dirty="0"/>
          </a:p>
        </p:txBody>
      </p:sp>
      <p:sp>
        <p:nvSpPr>
          <p:cNvPr id="3" name="Content Placeholder 2"/>
          <p:cNvSpPr>
            <a:spLocks noGrp="1"/>
          </p:cNvSpPr>
          <p:nvPr>
            <p:ph idx="1"/>
          </p:nvPr>
        </p:nvSpPr>
        <p:spPr/>
        <p:txBody>
          <a:bodyPr>
            <a:normAutofit lnSpcReduction="10000"/>
          </a:bodyPr>
          <a:lstStyle/>
          <a:p>
            <a:r>
              <a:rPr lang="en-US" dirty="0"/>
              <a:t>James Iredell of NC: “The President has not the power of declaring war by his own authority, nor that of raising fleets and armies;” and “the great caution of giving the states an equality of suffrage in making treaties [that is, requiring Senate approval], was for the express purpose of taking care of that sovereignty, and attending to their interests, as political bodies, in foreign negotiations</a:t>
            </a:r>
            <a:r>
              <a:rPr lang="en-US" dirty="0" smtClean="0"/>
              <a:t>.”</a:t>
            </a:r>
          </a:p>
          <a:p>
            <a:r>
              <a:rPr lang="en-US" dirty="0"/>
              <a:t>Francis Corbin of VA: “It would be dangerous to give this power [treaty making] to the President alone, as the concession of such power to one individual is repugnant to republican principles</a:t>
            </a:r>
            <a:r>
              <a:rPr lang="en-US" dirty="0" smtClean="0"/>
              <a:t>.”</a:t>
            </a:r>
          </a:p>
          <a:p>
            <a:r>
              <a:rPr lang="en-US" dirty="0"/>
              <a:t>Benjamin Franklin of PA: “if a negative should be given as proposed, that more power and money would be demanded, till at last </a:t>
            </a:r>
            <a:r>
              <a:rPr lang="en-US" dirty="0" err="1"/>
              <a:t>eno</a:t>
            </a:r>
            <a:r>
              <a:rPr lang="en-US" dirty="0"/>
              <a:t>’ would be gotten to influence &amp; bribe the Legislature into a </a:t>
            </a:r>
            <a:r>
              <a:rPr lang="en-US" dirty="0" err="1"/>
              <a:t>compleat</a:t>
            </a:r>
            <a:r>
              <a:rPr lang="en-US" dirty="0"/>
              <a:t> subjection to the will of the </a:t>
            </a:r>
            <a:r>
              <a:rPr lang="en-US" dirty="0" smtClean="0"/>
              <a:t>Executive</a:t>
            </a:r>
            <a:r>
              <a:rPr lang="en-US" dirty="0"/>
              <a:t>;</a:t>
            </a:r>
            <a:r>
              <a:rPr lang="en-US" dirty="0" smtClean="0"/>
              <a:t>” and “The </a:t>
            </a:r>
            <a:r>
              <a:rPr lang="en-US" dirty="0"/>
              <a:t>executive will be always increasing here, as elsewhere, till it ends in a monarchy.”</a:t>
            </a:r>
            <a:endParaRPr lang="en-US" dirty="0" smtClean="0"/>
          </a:p>
          <a:p>
            <a:endParaRPr lang="en-US" dirty="0"/>
          </a:p>
        </p:txBody>
      </p:sp>
    </p:spTree>
    <p:extLst>
      <p:ext uri="{BB962C8B-B14F-4D97-AF65-F5344CB8AC3E}">
        <p14:creationId xmlns:p14="http://schemas.microsoft.com/office/powerpoint/2010/main" val="2128780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a:t>
            </a:r>
            <a:endParaRPr lang="en-US" dirty="0"/>
          </a:p>
        </p:txBody>
      </p:sp>
      <p:sp>
        <p:nvSpPr>
          <p:cNvPr id="3" name="Content Placeholder 2"/>
          <p:cNvSpPr>
            <a:spLocks noGrp="1"/>
          </p:cNvSpPr>
          <p:nvPr>
            <p:ph idx="1"/>
          </p:nvPr>
        </p:nvSpPr>
        <p:spPr/>
        <p:txBody>
          <a:bodyPr/>
          <a:lstStyle/>
          <a:p>
            <a:r>
              <a:rPr lang="en-US" dirty="0"/>
              <a:t>Roger Sherman of CT: “In making laws regard should be had to the sense of the people, who are to be bound by them, and it was more probable that a single man should mistake or betray this sense than the Legislature</a:t>
            </a:r>
            <a:r>
              <a:rPr lang="en-US" dirty="0" smtClean="0"/>
              <a:t>.”</a:t>
            </a:r>
          </a:p>
          <a:p>
            <a:r>
              <a:rPr lang="en-US" dirty="0"/>
              <a:t>James Madison of VA: the veto should only be used to “defend Executive Rights [and] to prevent popular or factious injustice</a:t>
            </a:r>
            <a:r>
              <a:rPr lang="en-US" dirty="0" smtClean="0"/>
              <a:t>.”</a:t>
            </a:r>
          </a:p>
          <a:p>
            <a:r>
              <a:rPr lang="en-US" dirty="0" smtClean="0"/>
              <a:t>Three-fourths or two thirds?</a:t>
            </a:r>
          </a:p>
          <a:p>
            <a:r>
              <a:rPr lang="en-US" dirty="0" smtClean="0"/>
              <a:t>A legislative hammer or something else?</a:t>
            </a:r>
          </a:p>
          <a:p>
            <a:r>
              <a:rPr lang="en-US" dirty="0" smtClean="0"/>
              <a:t>Legislation in </a:t>
            </a:r>
            <a:r>
              <a:rPr lang="en-US" dirty="0" err="1" smtClean="0"/>
              <a:t>toto</a:t>
            </a:r>
            <a:r>
              <a:rPr lang="en-US" dirty="0" smtClean="0"/>
              <a:t>.</a:t>
            </a:r>
          </a:p>
        </p:txBody>
      </p:sp>
    </p:spTree>
    <p:extLst>
      <p:ext uri="{BB962C8B-B14F-4D97-AF65-F5344CB8AC3E}">
        <p14:creationId xmlns:p14="http://schemas.microsoft.com/office/powerpoint/2010/main" val="3532221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Alexander Hamilton</a:t>
            </a:r>
            <a:endParaRPr lang="en-US" dirty="0"/>
          </a:p>
        </p:txBody>
      </p:sp>
      <p:sp>
        <p:nvSpPr>
          <p:cNvPr id="3" name="Content Placeholder 2"/>
          <p:cNvSpPr>
            <a:spLocks noGrp="1"/>
          </p:cNvSpPr>
          <p:nvPr>
            <p:ph idx="1"/>
          </p:nvPr>
        </p:nvSpPr>
        <p:spPr/>
        <p:txBody>
          <a:bodyPr/>
          <a:lstStyle/>
          <a:p>
            <a:r>
              <a:rPr lang="en-US" dirty="0" smtClean="0"/>
              <a:t>Federalist No. 69:</a:t>
            </a:r>
          </a:p>
          <a:p>
            <a:r>
              <a:rPr lang="en-US" dirty="0"/>
              <a:t>The president, he wrote, would have concurrent power with the Senate over appointments and treaties. He would not be able to unilaterally declare war or raise and regulate the armed forces. He would lack an absolute negative over legislation, and he would not be able to “prescribe . . . rules concerning the commerce or currency of the </a:t>
            </a:r>
            <a:r>
              <a:rPr lang="en-US"/>
              <a:t>nation</a:t>
            </a:r>
            <a:r>
              <a:rPr lang="en-US" smtClean="0"/>
              <a:t>.” </a:t>
            </a:r>
            <a:r>
              <a:rPr lang="en-US" dirty="0"/>
              <a:t>In short, the president would have very little authority beyond executing the laws of Congress and serving as head of state, and even those powers would be limited by the Senate. </a:t>
            </a:r>
            <a:endParaRPr lang="en-US" dirty="0" smtClean="0"/>
          </a:p>
          <a:p>
            <a:r>
              <a:rPr lang="en-US" dirty="0" smtClean="0"/>
              <a:t>The </a:t>
            </a:r>
            <a:r>
              <a:rPr lang="en-US" dirty="0"/>
              <a:t>president’s oath of office is based on this conception of the Constitution. That is the executive according to the Constitution as ratified by the founding generation. Americans should measure the man in office by this standard.</a:t>
            </a:r>
          </a:p>
        </p:txBody>
      </p:sp>
    </p:spTree>
    <p:extLst>
      <p:ext uri="{BB962C8B-B14F-4D97-AF65-F5344CB8AC3E}">
        <p14:creationId xmlns:p14="http://schemas.microsoft.com/office/powerpoint/2010/main" val="32495773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49</TotalTime>
  <Words>743</Words>
  <Application>Microsoft Office PowerPoint</Application>
  <PresentationFormat>Custom</PresentationFormat>
  <Paragraphs>38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Slate</vt:lpstr>
      <vt:lpstr>Liberty Classroom</vt:lpstr>
      <vt:lpstr>How Have We Ranked the Presidents?</vt:lpstr>
      <vt:lpstr>Defending Their Oath</vt:lpstr>
      <vt:lpstr>The Founders’ Executive</vt:lpstr>
      <vt:lpstr>Powers of the President</vt:lpstr>
      <vt:lpstr>Veto</vt:lpstr>
      <vt:lpstr>Alexander Hamilton</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5</cp:revision>
  <dcterms:created xsi:type="dcterms:W3CDTF">2015-12-03T18:43:36Z</dcterms:created>
  <dcterms:modified xsi:type="dcterms:W3CDTF">2016-01-09T11:18:34Z</dcterms:modified>
</cp:coreProperties>
</file>