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7" d="100"/>
          <a:sy n="87" d="100"/>
        </p:scale>
        <p:origin x="-1434" y="-7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028020" y="1769541"/>
            <a:ext cx="7080026" cy="1828801"/>
          </a:xfrm>
        </p:spPr>
        <p:txBody>
          <a:bodyPr anchor="b">
            <a:normAutofit/>
          </a:bodyPr>
          <a:lstStyle>
            <a:lvl1pPr algn="ct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028020" y="3598339"/>
            <a:ext cx="7080026" cy="1049867"/>
          </a:xfrm>
        </p:spPr>
        <p:txBody>
          <a:bodyPr anchor="t"/>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DBE67F3-A1ED-442B-A54D-3EF0B2CF7EAE}" type="datetimeFigureOut">
              <a:rPr lang="en-US" smtClean="0"/>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3825353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6" name="Picture 15" descr="Slate-V2-HD-pano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0413" y="547807"/>
            <a:ext cx="7606349" cy="3816806"/>
          </a:xfrm>
          <a:prstGeom prst="rect">
            <a:avLst/>
          </a:prstGeom>
        </p:spPr>
      </p:pic>
      <p:sp>
        <p:nvSpPr>
          <p:cNvPr id="2" name="Title 1"/>
          <p:cNvSpPr>
            <a:spLocks noGrp="1"/>
          </p:cNvSpPr>
          <p:nvPr>
            <p:ph type="title"/>
          </p:nvPr>
        </p:nvSpPr>
        <p:spPr>
          <a:xfrm>
            <a:off x="685354" y="4565255"/>
            <a:ext cx="7766495" cy="543472"/>
          </a:xfrm>
        </p:spPr>
        <p:txBody>
          <a:bodyPr anchor="b">
            <a:normAutofit/>
          </a:bodyPr>
          <a:lstStyle>
            <a:lvl1pPr algn="ctr">
              <a:defRPr sz="28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877012" y="695010"/>
            <a:ext cx="7384010" cy="3525671"/>
          </a:xfrm>
          <a:effectLst>
            <a:outerShdw blurRad="38100" dist="25400" dir="4440000">
              <a:srgbClr val="000000">
                <a:alpha val="36000"/>
              </a:srgbClr>
            </a:outerShdw>
          </a:effectLst>
        </p:spPr>
        <p:txBody>
          <a:bodyPr anchor="t">
            <a:normAutofit/>
          </a:bodyPr>
          <a:lstStyle>
            <a:lvl1pPr marL="0" indent="0" algn="ctr">
              <a:buNone/>
              <a:defRPr sz="2000"/>
            </a:lvl1pPr>
            <a:lvl2pPr marL="457200" indent="0">
              <a:buNone/>
              <a:defRPr sz="2000"/>
            </a:lvl2pPr>
            <a:lvl3pPr marL="914400" indent="0">
              <a:buNone/>
              <a:defRPr sz="20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85346" y="5108728"/>
            <a:ext cx="7765322" cy="682472"/>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67F3-A1ED-442B-A54D-3EF0B2CF7EAE}" type="datetimeFigureOut">
              <a:rPr lang="en-US" smtClean="0"/>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9030145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6" y="608437"/>
            <a:ext cx="7765322" cy="3534344"/>
          </a:xfrm>
        </p:spPr>
        <p:txBody>
          <a:bodyPr anchor="ctr"/>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46" y="4295180"/>
            <a:ext cx="7765322" cy="1501826"/>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67F3-A1ED-442B-A54D-3EF0B2CF7EAE}" type="datetimeFigureOut">
              <a:rPr lang="en-US" smtClean="0"/>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38524627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84659" y="609600"/>
            <a:ext cx="6977064" cy="2992904"/>
          </a:xfrm>
        </p:spPr>
        <p:txBody>
          <a:bodyPr anchor="ctr"/>
          <a:lstStyle>
            <a:lvl1pPr>
              <a:defRPr sz="32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290484" y="3610033"/>
            <a:ext cx="6564224" cy="532749"/>
          </a:xfrm>
        </p:spPr>
        <p:txBody>
          <a:bodyPr anchor="t">
            <a:normAutofit/>
          </a:bodyPr>
          <a:lstStyle>
            <a:lvl1pPr marL="0" indent="0" algn="r">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685346" y="4304353"/>
            <a:ext cx="7765322" cy="1489496"/>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67F3-A1ED-442B-A54D-3EF0B2CF7EAE}" type="datetimeFigureOut">
              <a:rPr lang="en-US" smtClean="0"/>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D3C33-FC18-45E6-A1B9-3AB8615B930C}" type="slidenum">
              <a:rPr lang="en-US" smtClean="0"/>
              <a:t>‹#›</a:t>
            </a:fld>
            <a:endParaRPr lang="en-US"/>
          </a:p>
        </p:txBody>
      </p:sp>
      <p:sp>
        <p:nvSpPr>
          <p:cNvPr id="11" name="TextBox 10"/>
          <p:cNvSpPr txBox="1"/>
          <p:nvPr/>
        </p:nvSpPr>
        <p:spPr>
          <a:xfrm>
            <a:off x="742950" y="884796"/>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3" name="TextBox 12"/>
          <p:cNvSpPr txBox="1"/>
          <p:nvPr/>
        </p:nvSpPr>
        <p:spPr>
          <a:xfrm>
            <a:off x="7878537" y="2928258"/>
            <a:ext cx="4572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2042638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85346" y="2126943"/>
            <a:ext cx="7765322" cy="2511835"/>
          </a:xfrm>
        </p:spPr>
        <p:txBody>
          <a:bodyPr anchor="b"/>
          <a:lstStyle>
            <a:lvl1pPr>
              <a:defRPr sz="3200"/>
            </a:lvl1pPr>
          </a:lstStyle>
          <a:p>
            <a:r>
              <a:rPr lang="en-US" smtClean="0"/>
              <a:t>Click to edit Master title style</a:t>
            </a:r>
            <a:endParaRPr lang="en-US" dirty="0"/>
          </a:p>
        </p:txBody>
      </p:sp>
      <p:sp>
        <p:nvSpPr>
          <p:cNvPr id="4" name="Text Placeholder 3"/>
          <p:cNvSpPr>
            <a:spLocks noGrp="1"/>
          </p:cNvSpPr>
          <p:nvPr>
            <p:ph type="body" sz="half" idx="2"/>
          </p:nvPr>
        </p:nvSpPr>
        <p:spPr>
          <a:xfrm>
            <a:off x="685339" y="4650556"/>
            <a:ext cx="7764149"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67F3-A1ED-442B-A54D-3EF0B2CF7EAE}" type="datetimeFigureOut">
              <a:rPr lang="en-US" smtClean="0"/>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42605143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685346"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68534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3335033"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3331076"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5974929" y="1885950"/>
            <a:ext cx="2475738" cy="576262"/>
          </a:xfrm>
        </p:spPr>
        <p:txBody>
          <a:bodyPr anchor="b">
            <a:noAutofit/>
          </a:bodyPr>
          <a:lstStyle>
            <a:lvl1pPr marL="0" indent="0" algn="ctr">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5974929" y="2571750"/>
            <a:ext cx="2475738" cy="3219450"/>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DBE67F3-A1ED-442B-A54D-3EF0B2CF7EAE}" type="datetimeFigureOut">
              <a:rPr lang="en-US" smtClean="0"/>
              <a:t>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212672767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2" name="Picture 1"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3472" y="1818215"/>
            <a:ext cx="2504979" cy="1847851"/>
          </a:xfrm>
          <a:prstGeom prst="rect">
            <a:avLst/>
          </a:prstGeom>
        </p:spPr>
      </p:pic>
      <p:pic>
        <p:nvPicPr>
          <p:cNvPr id="36" name="Picture 35"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302850" y="1818215"/>
            <a:ext cx="2504979" cy="1847851"/>
          </a:xfrm>
          <a:prstGeom prst="rect">
            <a:avLst/>
          </a:prstGeom>
        </p:spPr>
      </p:pic>
      <p:pic>
        <p:nvPicPr>
          <p:cNvPr id="37" name="Picture 36" descr="Slate-V2-HD-3col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52038" y="1818215"/>
            <a:ext cx="2504979" cy="1847851"/>
          </a:xfrm>
          <a:prstGeom prst="rect">
            <a:avLst/>
          </a:prstGeom>
        </p:spPr>
      </p:pic>
      <p:sp>
        <p:nvSpPr>
          <p:cNvPr id="30" name="Title 1"/>
          <p:cNvSpPr>
            <a:spLocks noGrp="1"/>
          </p:cNvSpPr>
          <p:nvPr>
            <p:ph type="title"/>
          </p:nvPr>
        </p:nvSpPr>
        <p:spPr>
          <a:xfrm>
            <a:off x="685346" y="609600"/>
            <a:ext cx="7765322" cy="97045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685346"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763577" y="1938918"/>
            <a:ext cx="2319276" cy="160295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1" name="Text Placeholder 3"/>
          <p:cNvSpPr>
            <a:spLocks noGrp="1"/>
          </p:cNvSpPr>
          <p:nvPr>
            <p:ph type="body" sz="half" idx="18"/>
          </p:nvPr>
        </p:nvSpPr>
        <p:spPr>
          <a:xfrm>
            <a:off x="685346" y="4480369"/>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3332091"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3409307" y="1939094"/>
            <a:ext cx="2319276" cy="160816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19"/>
          </p:nvPr>
        </p:nvSpPr>
        <p:spPr>
          <a:xfrm>
            <a:off x="3331076" y="4480368"/>
            <a:ext cx="2475738" cy="1310833"/>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5975023" y="3904106"/>
            <a:ext cx="2475738" cy="576262"/>
          </a:xfrm>
        </p:spPr>
        <p:txBody>
          <a:bodyPr anchor="b">
            <a:noAutofit/>
          </a:bodyPr>
          <a:lstStyle>
            <a:lvl1pPr marL="0" indent="0" algn="ctr">
              <a:buNone/>
              <a:defRPr sz="20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6056774" y="1934432"/>
            <a:ext cx="2319276" cy="1607294"/>
          </a:xfrm>
          <a:prstGeom prst="roundRect">
            <a:avLst>
              <a:gd name="adj" fmla="val 1858"/>
            </a:avLst>
          </a:prstGeo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7" name="Text Placeholder 3"/>
          <p:cNvSpPr>
            <a:spLocks noGrp="1"/>
          </p:cNvSpPr>
          <p:nvPr>
            <p:ph type="body" sz="half" idx="20"/>
          </p:nvPr>
        </p:nvSpPr>
        <p:spPr>
          <a:xfrm>
            <a:off x="5974929" y="4480366"/>
            <a:ext cx="2475738" cy="131083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5DBE67F3-A1ED-442B-A54D-3EF0B2CF7EAE}" type="datetimeFigureOut">
              <a:rPr lang="en-US" smtClean="0"/>
              <a:t>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9681587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BE67F3-A1ED-442B-A54D-3EF0B2CF7EAE}" type="datetimeFigureOut">
              <a:rPr lang="en-US" smtClean="0"/>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12424495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37302" y="609600"/>
            <a:ext cx="1713365" cy="518160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85347" y="609600"/>
            <a:ext cx="5937654" cy="5181601"/>
          </a:xfrm>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BE67F3-A1ED-442B-A54D-3EF0B2CF7EAE}" type="datetimeFigureOut">
              <a:rPr lang="en-US" smtClean="0"/>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40030755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BE67F3-A1ED-442B-A54D-3EF0B2CF7EAE}" type="datetimeFigureOut">
              <a:rPr lang="en-US" smtClean="0"/>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7364472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71551" y="1761068"/>
            <a:ext cx="7192913" cy="1828813"/>
          </a:xfrm>
        </p:spPr>
        <p:txBody>
          <a:bodyPr anchor="b"/>
          <a:lstStyle>
            <a:lvl1pPr algn="ctr">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971551" y="3589879"/>
            <a:ext cx="7192913" cy="1507054"/>
          </a:xfrm>
        </p:spPr>
        <p:txBody>
          <a:bodyPr anchor="t"/>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BE67F3-A1ED-442B-A54D-3EF0B2CF7EAE}" type="datetimeFigureOut">
              <a:rPr lang="en-US" smtClean="0"/>
              <a:t>1/7/2016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15392229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85347" y="1732449"/>
            <a:ext cx="3795373" cy="4058750"/>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52169" y="1732450"/>
            <a:ext cx="3798499" cy="4058751"/>
          </a:xfrm>
        </p:spPr>
        <p:txBody>
          <a:bodyPr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5DBE67F3-A1ED-442B-A54D-3EF0B2CF7EAE}" type="datetimeFigureOut">
              <a:rPr lang="en-US" smtClean="0"/>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4597819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20" name="Picture 19"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346" y="1734507"/>
            <a:ext cx="3816804" cy="4148769"/>
          </a:xfrm>
          <a:prstGeom prst="rect">
            <a:avLst/>
          </a:prstGeom>
        </p:spPr>
      </p:pic>
      <p:pic>
        <p:nvPicPr>
          <p:cNvPr id="21" name="Picture 20" descr="Slate-V2-HD-comp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633864" y="1734507"/>
            <a:ext cx="3816804" cy="4148769"/>
          </a:xfrm>
          <a:prstGeom prst="rect">
            <a:avLst/>
          </a:prstGeom>
        </p:spPr>
      </p:pic>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4404" y="1835254"/>
            <a:ext cx="3657258" cy="544884"/>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4404" y="2380138"/>
            <a:ext cx="365725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21225" y="1835255"/>
            <a:ext cx="3671498" cy="544883"/>
          </a:xfrm>
        </p:spPr>
        <p:txBody>
          <a:bodyPr anchor="b">
            <a:noAutofit/>
          </a:bodyPr>
          <a:lstStyle>
            <a:lvl1pPr marL="0" indent="0" algn="ctr">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21225" y="2380138"/>
            <a:ext cx="3671498" cy="3411063"/>
          </a:xfrm>
        </p:spPr>
        <p:txBody>
          <a:bodyPr anchor="t">
            <a:normAutofit/>
          </a:bodyPr>
          <a:lstStyle>
            <a:lvl1pPr>
              <a:defRPr sz="1800"/>
            </a:lvl1pPr>
            <a:lvl2pPr>
              <a:defRPr sz="1600"/>
            </a:lvl2pPr>
            <a:lvl3pPr>
              <a:defRPr sz="1400"/>
            </a:lvl3pPr>
            <a:lvl4pPr>
              <a:defRPr sz="1200"/>
            </a:lvl4pPr>
            <a:lvl5pPr>
              <a:defRPr sz="12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BE67F3-A1ED-442B-A54D-3EF0B2CF7EAE}" type="datetimeFigureOut">
              <a:rPr lang="en-US" smtClean="0"/>
              <a:t>1/7/2016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13199886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DBE67F3-A1ED-442B-A54D-3EF0B2CF7EAE}" type="datetimeFigureOut">
              <a:rPr lang="en-US" smtClean="0"/>
              <a:t>1/7/2016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4472616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BE67F3-A1ED-442B-A54D-3EF0B2CF7EAE}" type="datetimeFigureOut">
              <a:rPr lang="en-US" smtClean="0"/>
              <a:t>1/7/2016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11334862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347" y="609600"/>
            <a:ext cx="2780167" cy="1821918"/>
          </a:xfrm>
        </p:spPr>
        <p:txBody>
          <a:bodyPr anchor="b">
            <a:normAutofit/>
          </a:bodyPr>
          <a:lstStyle>
            <a:lvl1pPr algn="ctr">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3641725" y="609600"/>
            <a:ext cx="4808943" cy="518160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85347" y="2431518"/>
            <a:ext cx="2780167" cy="3359681"/>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67F3-A1ED-442B-A54D-3EF0B2CF7EAE}" type="datetimeFigureOut">
              <a:rPr lang="en-US" smtClean="0"/>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40347524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22" name="Picture 21" descr="Slate-V2-HD-vertPhotoInse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70249" y="609600"/>
            <a:ext cx="2688125" cy="5204832"/>
          </a:xfrm>
          <a:prstGeom prst="rect">
            <a:avLst/>
          </a:prstGeom>
        </p:spPr>
      </p:pic>
      <p:sp>
        <p:nvSpPr>
          <p:cNvPr id="2" name="Title 1"/>
          <p:cNvSpPr>
            <a:spLocks noGrp="1"/>
          </p:cNvSpPr>
          <p:nvPr>
            <p:ph type="title"/>
          </p:nvPr>
        </p:nvSpPr>
        <p:spPr>
          <a:xfrm>
            <a:off x="685347" y="609923"/>
            <a:ext cx="4451212" cy="1829338"/>
          </a:xfrm>
        </p:spPr>
        <p:txBody>
          <a:bodyPr anchor="b">
            <a:noAutofit/>
          </a:bodyPr>
          <a:lstStyle>
            <a:lvl1pPr algn="ctr">
              <a:defRPr sz="32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5581914" y="763702"/>
            <a:ext cx="2456813" cy="4912822"/>
          </a:xfrm>
          <a:effectLst>
            <a:outerShdw blurRad="38100" dist="25400" dir="4440000">
              <a:srgbClr val="000000">
                <a:alpha val="36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85347" y="2439261"/>
            <a:ext cx="4451212" cy="3376134"/>
          </a:xfrm>
        </p:spPr>
        <p:txBody>
          <a:bodyPr anchor="t">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BE67F3-A1ED-442B-A54D-3EF0B2CF7EAE}" type="datetimeFigureOut">
              <a:rPr lang="en-US" smtClean="0"/>
              <a:t>1/7/2016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C7D3C33-FC18-45E6-A1B9-3AB8615B930C}" type="slidenum">
              <a:rPr lang="en-US" smtClean="0"/>
              <a:t>‹#›</a:t>
            </a:fld>
            <a:endParaRPr lang="en-US"/>
          </a:p>
        </p:txBody>
      </p:sp>
    </p:spTree>
    <p:extLst>
      <p:ext uri="{BB962C8B-B14F-4D97-AF65-F5344CB8AC3E}">
        <p14:creationId xmlns:p14="http://schemas.microsoft.com/office/powerpoint/2010/main" val="36410275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5346" y="609600"/>
            <a:ext cx="7765322" cy="970450"/>
          </a:xfrm>
          <a:prstGeom prst="rect">
            <a:avLst/>
          </a:prstGeom>
          <a:effectLst>
            <a:outerShdw blurRad="25400" dir="17880000">
              <a:srgbClr val="000000">
                <a:alpha val="46000"/>
              </a:srgbClr>
            </a:outerShdw>
          </a:effectLst>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85346" y="1732450"/>
            <a:ext cx="7765322" cy="4058751"/>
          </a:xfrm>
          <a:prstGeom prst="rect">
            <a:avLst/>
          </a:prstGeom>
          <a:effectLst>
            <a:outerShdw blurRad="25400" dir="17880000">
              <a:srgbClr val="000000">
                <a:alpha val="46000"/>
              </a:srgbClr>
            </a:outerShdw>
          </a:effectLst>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759052" y="5883276"/>
            <a:ext cx="2057400"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5DBE67F3-A1ED-442B-A54D-3EF0B2CF7EAE}" type="datetimeFigureOut">
              <a:rPr lang="en-US" smtClean="0"/>
              <a:t>1/7/2016</a:t>
            </a:fld>
            <a:endParaRPr lang="en-US"/>
          </a:p>
        </p:txBody>
      </p:sp>
      <p:sp>
        <p:nvSpPr>
          <p:cNvPr id="5" name="Footer Placeholder 4"/>
          <p:cNvSpPr>
            <a:spLocks noGrp="1"/>
          </p:cNvSpPr>
          <p:nvPr>
            <p:ph type="ftr" sz="quarter" idx="3"/>
          </p:nvPr>
        </p:nvSpPr>
        <p:spPr>
          <a:xfrm>
            <a:off x="685347" y="5883276"/>
            <a:ext cx="5004649" cy="365125"/>
          </a:xfrm>
          <a:prstGeom prst="rect">
            <a:avLst/>
          </a:prstGeom>
        </p:spPr>
        <p:txBody>
          <a:bodyPr vert="horz" lIns="91440" tIns="45720" rIns="91440" bIns="45720" rtlCol="0" anchor="ctr"/>
          <a:lstStyle>
            <a:lvl1pPr algn="l">
              <a:defRPr sz="1000">
                <a:solidFill>
                  <a:schemeClr val="tx1">
                    <a:lumMod val="95000"/>
                  </a:schemeClr>
                </a:solidFill>
                <a:effectLst>
                  <a:outerShdw blurRad="50800" dist="38100" dir="2700000" algn="tl" rotWithShape="0">
                    <a:schemeClr val="bg1">
                      <a:alpha val="43000"/>
                    </a:schemeClr>
                  </a:outerShdw>
                </a:effectLst>
              </a:defRPr>
            </a:lvl1pPr>
          </a:lstStyle>
          <a:p>
            <a:endParaRPr lang="en-US"/>
          </a:p>
        </p:txBody>
      </p:sp>
      <p:sp>
        <p:nvSpPr>
          <p:cNvPr id="6" name="Slide Number Placeholder 5"/>
          <p:cNvSpPr>
            <a:spLocks noGrp="1"/>
          </p:cNvSpPr>
          <p:nvPr>
            <p:ph type="sldNum" sz="quarter" idx="4"/>
          </p:nvPr>
        </p:nvSpPr>
        <p:spPr>
          <a:xfrm>
            <a:off x="7885509" y="5883276"/>
            <a:ext cx="565159" cy="365125"/>
          </a:xfrm>
          <a:prstGeom prst="rect">
            <a:avLst/>
          </a:prstGeom>
        </p:spPr>
        <p:txBody>
          <a:bodyPr vert="horz" lIns="91440" tIns="45720" rIns="91440" bIns="45720" rtlCol="0" anchor="ctr"/>
          <a:lstStyle>
            <a:lvl1pPr algn="r">
              <a:defRPr sz="1000">
                <a:solidFill>
                  <a:schemeClr val="tx1">
                    <a:lumMod val="95000"/>
                  </a:schemeClr>
                </a:solidFill>
                <a:effectLst>
                  <a:outerShdw blurRad="50800" dist="38100" dir="2700000" algn="tl" rotWithShape="0">
                    <a:schemeClr val="bg1">
                      <a:alpha val="43000"/>
                    </a:schemeClr>
                  </a:outerShdw>
                </a:effectLst>
              </a:defRPr>
            </a:lvl1pPr>
          </a:lstStyle>
          <a:p>
            <a:fld id="{3C7D3C33-FC18-45E6-A1B9-3AB8615B930C}" type="slidenum">
              <a:rPr lang="en-US" smtClean="0"/>
              <a:t>‹#›</a:t>
            </a:fld>
            <a:endParaRPr lang="en-US"/>
          </a:p>
        </p:txBody>
      </p:sp>
    </p:spTree>
    <p:extLst>
      <p:ext uri="{BB962C8B-B14F-4D97-AF65-F5344CB8AC3E}">
        <p14:creationId xmlns:p14="http://schemas.microsoft.com/office/powerpoint/2010/main" val="178652573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ctr" defTabSz="457200" rtl="0" eaLnBrk="1" latinLnBrk="0" hangingPunct="1">
        <a:spcBef>
          <a:spcPct val="0"/>
        </a:spcBef>
        <a:buNone/>
        <a:defRPr sz="4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j-lt"/>
          <a:ea typeface="+mj-ea"/>
          <a:cs typeface="Trebuchet M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06000" algn="l" defTabSz="457200" rtl="0" eaLnBrk="1" latinLnBrk="0" hangingPunct="1">
        <a:spcBef>
          <a:spcPct val="20000"/>
        </a:spcBef>
        <a:spcAft>
          <a:spcPts val="600"/>
        </a:spcAft>
        <a:buClr>
          <a:schemeClr val="tx2"/>
        </a:buClr>
        <a:buSzPct val="70000"/>
        <a:buFont typeface="Wingdings 2" charset="2"/>
        <a:buChar char=""/>
        <a:defRPr sz="20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1pPr>
      <a:lvl2pPr marL="720000" indent="-270000" algn="l" defTabSz="457200" rtl="0" eaLnBrk="1" latinLnBrk="0" hangingPunct="1">
        <a:spcBef>
          <a:spcPct val="20000"/>
        </a:spcBef>
        <a:spcAft>
          <a:spcPts val="600"/>
        </a:spcAft>
        <a:buClr>
          <a:schemeClr val="tx2"/>
        </a:buClr>
        <a:buSzPct val="70000"/>
        <a:buFont typeface="Wingdings 2" charset="2"/>
        <a:buChar char=""/>
        <a:defRPr sz="18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2pPr>
      <a:lvl3pPr marL="1026000" indent="-216000" algn="l" defTabSz="457200" rtl="0" eaLnBrk="1" latinLnBrk="0" hangingPunct="1">
        <a:spcBef>
          <a:spcPct val="20000"/>
        </a:spcBef>
        <a:spcAft>
          <a:spcPts val="600"/>
        </a:spcAft>
        <a:buClr>
          <a:schemeClr val="tx2"/>
        </a:buClr>
        <a:buSzPct val="70000"/>
        <a:buFont typeface="Wingdings 2" charset="2"/>
        <a:buChar char=""/>
        <a:defRPr sz="16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3pPr>
      <a:lvl4pPr marL="1386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4pPr>
      <a:lvl5pPr marL="1674000" indent="-2160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5pPr>
      <a:lvl6pPr marL="20146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6pPr>
      <a:lvl7pPr marL="24018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7pPr>
      <a:lvl8pPr marL="27890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8pPr>
      <a:lvl9pPr marL="3106200" indent="-228600" algn="l" defTabSz="457200" rtl="0" eaLnBrk="1" latinLnBrk="0" hangingPunct="1">
        <a:spcBef>
          <a:spcPct val="20000"/>
        </a:spcBef>
        <a:spcAft>
          <a:spcPts val="600"/>
        </a:spcAft>
        <a:buClr>
          <a:schemeClr val="tx2"/>
        </a:buClr>
        <a:buSzPct val="70000"/>
        <a:buFont typeface="Wingdings 2" charset="2"/>
        <a:buChar char=""/>
        <a:defRPr sz="1400" kern="1200">
          <a:ln>
            <a:solidFill>
              <a:schemeClr val="bg1">
                <a:lumMod val="75000"/>
                <a:lumOff val="25000"/>
                <a:alpha val="10000"/>
              </a:schemeClr>
            </a:solidFill>
          </a:ln>
          <a:solidFill>
            <a:schemeClr val="tx2"/>
          </a:solidFill>
          <a:effectLst>
            <a:outerShdw blurRad="9525" dist="25400" dir="14640000" algn="tl" rotWithShape="0">
              <a:schemeClr val="bg1">
                <a:alpha val="30000"/>
              </a:schemeClr>
            </a:outerShdw>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Liberty Classroom</a:t>
            </a:r>
            <a:endParaRPr lang="en-US" dirty="0"/>
          </a:p>
        </p:txBody>
      </p:sp>
      <p:sp>
        <p:nvSpPr>
          <p:cNvPr id="3" name="Subtitle 2"/>
          <p:cNvSpPr>
            <a:spLocks noGrp="1"/>
          </p:cNvSpPr>
          <p:nvPr>
            <p:ph type="subTitle" idx="1"/>
          </p:nvPr>
        </p:nvSpPr>
        <p:spPr/>
        <p:txBody>
          <a:bodyPr>
            <a:normAutofit fontScale="85000" lnSpcReduction="10000"/>
          </a:bodyPr>
          <a:lstStyle/>
          <a:p>
            <a:r>
              <a:rPr lang="en-US" dirty="0" smtClean="0"/>
              <a:t>10 Best and 10 Worst Presidents</a:t>
            </a:r>
          </a:p>
          <a:p>
            <a:r>
              <a:rPr lang="en-US" dirty="0" smtClean="0"/>
              <a:t>Presentation 9</a:t>
            </a:r>
          </a:p>
          <a:p>
            <a:r>
              <a:rPr lang="en-US" dirty="0" smtClean="0"/>
              <a:t>Richard Nixon</a:t>
            </a:r>
            <a:endParaRPr lang="en-US" dirty="0"/>
          </a:p>
        </p:txBody>
      </p:sp>
    </p:spTree>
    <p:extLst>
      <p:ext uri="{BB962C8B-B14F-4D97-AF65-F5344CB8AC3E}">
        <p14:creationId xmlns:p14="http://schemas.microsoft.com/office/powerpoint/2010/main" val="36078894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Richard Nixon</a:t>
            </a:r>
            <a:endParaRPr lang="en-US" dirty="0"/>
          </a:p>
        </p:txBody>
      </p:sp>
      <p:sp>
        <p:nvSpPr>
          <p:cNvPr id="3" name="Content Placeholder 2"/>
          <p:cNvSpPr>
            <a:spLocks noGrp="1"/>
          </p:cNvSpPr>
          <p:nvPr>
            <p:ph idx="1"/>
          </p:nvPr>
        </p:nvSpPr>
        <p:spPr/>
        <p:txBody>
          <a:bodyPr/>
          <a:lstStyle/>
          <a:p>
            <a:r>
              <a:rPr lang="en-US" dirty="0" smtClean="0"/>
              <a:t>Brief political biography.</a:t>
            </a:r>
          </a:p>
          <a:p>
            <a:r>
              <a:rPr lang="en-US" dirty="0" smtClean="0"/>
              <a:t>Conservative?</a:t>
            </a:r>
          </a:p>
          <a:p>
            <a:r>
              <a:rPr lang="en-US" dirty="0" smtClean="0"/>
              <a:t>Scandal almost had him impeached.  He could have been for so much more.</a:t>
            </a:r>
          </a:p>
          <a:p>
            <a:r>
              <a:rPr lang="en-US" dirty="0" smtClean="0"/>
              <a:t>The “Imperial Presidency” always attached to Nixon by the Left, but they forget the actions of all those who came before Nixon that made his actions possible in the White House.</a:t>
            </a:r>
          </a:p>
          <a:p>
            <a:r>
              <a:rPr lang="en-US" dirty="0" smtClean="0"/>
              <a:t>Nixon as the symbol of executive corruption.</a:t>
            </a:r>
          </a:p>
          <a:p>
            <a:endParaRPr lang="en-US" dirty="0"/>
          </a:p>
        </p:txBody>
      </p:sp>
    </p:spTree>
    <p:extLst>
      <p:ext uri="{BB962C8B-B14F-4D97-AF65-F5344CB8AC3E}">
        <p14:creationId xmlns:p14="http://schemas.microsoft.com/office/powerpoint/2010/main" val="551285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Federalism</a:t>
            </a:r>
            <a:endParaRPr lang="en-US" dirty="0"/>
          </a:p>
        </p:txBody>
      </p:sp>
      <p:sp>
        <p:nvSpPr>
          <p:cNvPr id="3" name="Content Placeholder 2"/>
          <p:cNvSpPr>
            <a:spLocks noGrp="1"/>
          </p:cNvSpPr>
          <p:nvPr>
            <p:ph idx="1"/>
          </p:nvPr>
        </p:nvSpPr>
        <p:spPr/>
        <p:txBody>
          <a:bodyPr/>
          <a:lstStyle/>
          <a:p>
            <a:r>
              <a:rPr lang="en-US" dirty="0" smtClean="0"/>
              <a:t>What does this mean?</a:t>
            </a:r>
          </a:p>
          <a:p>
            <a:r>
              <a:rPr lang="en-US" dirty="0" smtClean="0"/>
              <a:t>Nixon’s rhetorical nod to the States and a real federal republic, but with strings attached.</a:t>
            </a:r>
          </a:p>
          <a:p>
            <a:r>
              <a:rPr lang="en-US" dirty="0" smtClean="0"/>
              <a:t>Block grants, a popular idea during the 1990s, originated in the Nixon administration.</a:t>
            </a:r>
          </a:p>
          <a:p>
            <a:r>
              <a:rPr lang="en-US" dirty="0" smtClean="0"/>
              <a:t>Returning power to the States, or so it seems.</a:t>
            </a:r>
          </a:p>
          <a:p>
            <a:r>
              <a:rPr lang="en-US" dirty="0" smtClean="0"/>
              <a:t>Nothing more than a disguise for federal power.</a:t>
            </a:r>
            <a:endParaRPr lang="en-US" dirty="0"/>
          </a:p>
        </p:txBody>
      </p:sp>
    </p:spTree>
    <p:extLst>
      <p:ext uri="{BB962C8B-B14F-4D97-AF65-F5344CB8AC3E}">
        <p14:creationId xmlns:p14="http://schemas.microsoft.com/office/powerpoint/2010/main" val="11266137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Conservation and Labor</a:t>
            </a:r>
            <a:endParaRPr lang="en-US" dirty="0"/>
          </a:p>
        </p:txBody>
      </p:sp>
      <p:sp>
        <p:nvSpPr>
          <p:cNvPr id="3" name="Content Placeholder 2"/>
          <p:cNvSpPr>
            <a:spLocks noGrp="1"/>
          </p:cNvSpPr>
          <p:nvPr>
            <p:ph idx="1"/>
          </p:nvPr>
        </p:nvSpPr>
        <p:spPr>
          <a:xfrm>
            <a:off x="685346" y="1600200"/>
            <a:ext cx="7765322" cy="5105400"/>
          </a:xfrm>
        </p:spPr>
        <p:txBody>
          <a:bodyPr>
            <a:normAutofit fontScale="85000" lnSpcReduction="10000"/>
          </a:bodyPr>
          <a:lstStyle/>
          <a:p>
            <a:r>
              <a:rPr lang="en-US" dirty="0" smtClean="0"/>
              <a:t>Taking the Great Society to the next level.</a:t>
            </a:r>
          </a:p>
          <a:p>
            <a:r>
              <a:rPr lang="en-US" dirty="0" smtClean="0"/>
              <a:t>National Environmental Policy Act of 1969: Environmental impact studies.</a:t>
            </a:r>
          </a:p>
          <a:p>
            <a:r>
              <a:rPr lang="en-US" dirty="0" smtClean="0"/>
              <a:t>Environmental Protection Agency 1970: One of the most powerful federal regulatory agencies, accomplished through executive order.</a:t>
            </a:r>
          </a:p>
          <a:p>
            <a:r>
              <a:rPr lang="en-US" dirty="0"/>
              <a:t>“Clean air, clean water, open spaces—these should once again be the birthright of every American</a:t>
            </a:r>
            <a:r>
              <a:rPr lang="en-US" dirty="0" smtClean="0"/>
              <a:t>.”</a:t>
            </a:r>
          </a:p>
          <a:p>
            <a:r>
              <a:rPr lang="en-US" dirty="0" smtClean="0"/>
              <a:t>Clean Air Act of 1970: Greatly restricted American industry.</a:t>
            </a:r>
          </a:p>
          <a:p>
            <a:r>
              <a:rPr lang="en-US" dirty="0" smtClean="0"/>
              <a:t>Oil Spill Act, Noise Control Act, Ocean Dumping Act….</a:t>
            </a:r>
          </a:p>
          <a:p>
            <a:r>
              <a:rPr lang="en-US" dirty="0" smtClean="0"/>
              <a:t>Clean Water Act of 1972: Nixon vetoed the bill, not because it was unconstitutional, it was, but because Nixon thought the bill allocated too much money to implement the bill.  Congress overrode his veto so Nixon impounded the funds (unconstitutional).</a:t>
            </a:r>
          </a:p>
          <a:p>
            <a:r>
              <a:rPr lang="en-US" dirty="0" smtClean="0"/>
              <a:t>642 national parks were created during the Nixon administration from “unused” federal land.  Why not sell it back?</a:t>
            </a:r>
          </a:p>
          <a:p>
            <a:r>
              <a:rPr lang="en-US" dirty="0" smtClean="0"/>
              <a:t>Occupational Health and Safety Administration (OSHA): money spent is justified by the number of inspectors it hires.</a:t>
            </a:r>
          </a:p>
          <a:p>
            <a:pPr marL="36900" indent="0">
              <a:buNone/>
            </a:pPr>
            <a:endParaRPr lang="en-US" dirty="0"/>
          </a:p>
        </p:txBody>
      </p:sp>
    </p:spTree>
    <p:extLst>
      <p:ext uri="{BB962C8B-B14F-4D97-AF65-F5344CB8AC3E}">
        <p14:creationId xmlns:p14="http://schemas.microsoft.com/office/powerpoint/2010/main" val="751112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Did He Do It?</a:t>
            </a:r>
            <a:endParaRPr lang="en-US" dirty="0"/>
          </a:p>
        </p:txBody>
      </p:sp>
      <p:sp>
        <p:nvSpPr>
          <p:cNvPr id="3" name="Content Placeholder 2"/>
          <p:cNvSpPr>
            <a:spLocks noGrp="1"/>
          </p:cNvSpPr>
          <p:nvPr>
            <p:ph idx="1"/>
          </p:nvPr>
        </p:nvSpPr>
        <p:spPr/>
        <p:txBody>
          <a:bodyPr/>
          <a:lstStyle/>
          <a:p>
            <a:r>
              <a:rPr lang="en-US" dirty="0"/>
              <a:t>Nixon and his advisors bristled at accusations that they had done little to improve American society. Nixon’s Chief of Staff Bob Haldeman, made infamous by the Watergate scandal, once lamented that though they were “doing as much or more than Johnson or Kennedy” in passing “good proposals for significant reform,” the Left continued to criticize the administration for its “illiberality . . . and lack of concern for the less fortunate</a:t>
            </a:r>
            <a:r>
              <a:rPr lang="en-US" dirty="0" smtClean="0"/>
              <a:t>.” </a:t>
            </a:r>
            <a:r>
              <a:rPr lang="en-US" dirty="0"/>
              <a:t>This remark is instructive. Nixon was not concerned about the Constitution or his duty to block unconstitutional legislation. Nixon was a politician involved in a high stakes game of public perceptions. He wanted to out-progressive the progressives, the Constitution and his oath to defend it be damned.</a:t>
            </a:r>
          </a:p>
        </p:txBody>
      </p:sp>
    </p:spTree>
    <p:extLst>
      <p:ext uri="{BB962C8B-B14F-4D97-AF65-F5344CB8AC3E}">
        <p14:creationId xmlns:p14="http://schemas.microsoft.com/office/powerpoint/2010/main" val="14017078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Civil Rights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Nixon appointee Warren Burger</a:t>
            </a:r>
          </a:p>
          <a:p>
            <a:r>
              <a:rPr lang="en-US" dirty="0"/>
              <a:t>1971 </a:t>
            </a:r>
            <a:r>
              <a:rPr lang="en-US" i="1" dirty="0"/>
              <a:t>Swann v. Charlotte-Mecklenburg Board of </a:t>
            </a:r>
            <a:r>
              <a:rPr lang="en-US" i="1" dirty="0" smtClean="0"/>
              <a:t>Education</a:t>
            </a:r>
            <a:r>
              <a:rPr lang="en-US" dirty="0" smtClean="0"/>
              <a:t>: Forced busing.  </a:t>
            </a:r>
          </a:p>
          <a:p>
            <a:r>
              <a:rPr lang="en-US" dirty="0" smtClean="0"/>
              <a:t>Affirmative Action: Executive Order 11478</a:t>
            </a:r>
          </a:p>
          <a:p>
            <a:r>
              <a:rPr lang="en-US" dirty="0" smtClean="0"/>
              <a:t>The Philadelphia Plan and skilled </a:t>
            </a:r>
            <a:r>
              <a:rPr lang="en-US" dirty="0"/>
              <a:t>trade unions: “That concept, if I may use the strong language it deserves, is repugnant, unworthy, and contrary to present national policy. The Philadelphia Plan will provide an unpolluted breath of fresh air to ventilate this unpalatable situation</a:t>
            </a:r>
            <a:r>
              <a:rPr lang="en-US" dirty="0" smtClean="0"/>
              <a:t>.”  Get it? National policy trumps the Constitution.</a:t>
            </a:r>
          </a:p>
          <a:p>
            <a:r>
              <a:rPr lang="en-US" dirty="0"/>
              <a:t>1971 </a:t>
            </a:r>
            <a:r>
              <a:rPr lang="en-US" i="1" dirty="0"/>
              <a:t>Griggs v. Duke Power Co</a:t>
            </a:r>
            <a:r>
              <a:rPr lang="en-US" i="1" dirty="0" smtClean="0"/>
              <a:t>.</a:t>
            </a:r>
            <a:endParaRPr lang="en-US" dirty="0"/>
          </a:p>
          <a:p>
            <a:r>
              <a:rPr lang="en-US" dirty="0" smtClean="0"/>
              <a:t>What is a quota?</a:t>
            </a:r>
          </a:p>
          <a:p>
            <a:r>
              <a:rPr lang="en-US" dirty="0" smtClean="0"/>
              <a:t>Education Amendments of 1972: Title IX</a:t>
            </a:r>
            <a:endParaRPr lang="en-US" dirty="0"/>
          </a:p>
        </p:txBody>
      </p:sp>
    </p:spTree>
    <p:extLst>
      <p:ext uri="{BB962C8B-B14F-4D97-AF65-F5344CB8AC3E}">
        <p14:creationId xmlns:p14="http://schemas.microsoft.com/office/powerpoint/2010/main" val="300522762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Nixon Shock</a:t>
            </a:r>
            <a:endParaRPr lang="en-US" dirty="0"/>
          </a:p>
        </p:txBody>
      </p:sp>
      <p:sp>
        <p:nvSpPr>
          <p:cNvPr id="3" name="Content Placeholder 2"/>
          <p:cNvSpPr>
            <a:spLocks noGrp="1"/>
          </p:cNvSpPr>
          <p:nvPr>
            <p:ph idx="1"/>
          </p:nvPr>
        </p:nvSpPr>
        <p:spPr/>
        <p:txBody>
          <a:bodyPr/>
          <a:lstStyle/>
          <a:p>
            <a:r>
              <a:rPr lang="en-US" dirty="0" smtClean="0"/>
              <a:t>New Economic Policy (NEP) 1971: Suspension of dollar to gold convertibility; Congress “gave” economic powers to Nixon in 1970, but they cannot constitutionally grant the executive office legislative functions.</a:t>
            </a:r>
          </a:p>
          <a:p>
            <a:r>
              <a:rPr lang="en-US" dirty="0" smtClean="0"/>
              <a:t>Inflation and more inflation: Gerald Ford’s W.I.N. campaign in 1976.</a:t>
            </a:r>
          </a:p>
          <a:p>
            <a:r>
              <a:rPr lang="en-US" dirty="0" smtClean="0"/>
              <a:t>People used to be concerned with these things.</a:t>
            </a:r>
            <a:endParaRPr lang="en-US" dirty="0"/>
          </a:p>
        </p:txBody>
      </p:sp>
    </p:spTree>
    <p:extLst>
      <p:ext uri="{BB962C8B-B14F-4D97-AF65-F5344CB8AC3E}">
        <p14:creationId xmlns:p14="http://schemas.microsoft.com/office/powerpoint/2010/main" val="9044460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War Powers and Watergate</a:t>
            </a:r>
            <a:endParaRPr lang="en-US" dirty="0"/>
          </a:p>
        </p:txBody>
      </p:sp>
      <p:sp>
        <p:nvSpPr>
          <p:cNvPr id="3" name="Content Placeholder 2"/>
          <p:cNvSpPr>
            <a:spLocks noGrp="1"/>
          </p:cNvSpPr>
          <p:nvPr>
            <p:ph idx="1"/>
          </p:nvPr>
        </p:nvSpPr>
        <p:spPr/>
        <p:txBody>
          <a:bodyPr/>
          <a:lstStyle/>
          <a:p>
            <a:r>
              <a:rPr lang="en-US" dirty="0" smtClean="0"/>
              <a:t>1973 War Powers Resolution: Nixon’s veto for the wrong reasons.</a:t>
            </a:r>
          </a:p>
          <a:p>
            <a:r>
              <a:rPr lang="en-US" dirty="0" smtClean="0"/>
              <a:t>Executive privilege is a myth.</a:t>
            </a:r>
          </a:p>
          <a:p>
            <a:r>
              <a:rPr lang="en-US" dirty="0" smtClean="0"/>
              <a:t>Sam </a:t>
            </a:r>
            <a:r>
              <a:rPr lang="en-US" smtClean="0"/>
              <a:t>Ervin saves the day.</a:t>
            </a:r>
            <a:endParaRPr lang="en-US" dirty="0" smtClean="0"/>
          </a:p>
          <a:p>
            <a:r>
              <a:rPr lang="en-US" dirty="0" smtClean="0"/>
              <a:t>Burger’s brief moment </a:t>
            </a:r>
            <a:r>
              <a:rPr lang="en-US" dirty="0"/>
              <a:t>of clarity: “ . . . there is not a scintilla of evidence in the constitutional records of a design to curtail the historical scope of legislative inquiry or to authorize executive withholding of any information from Congress</a:t>
            </a:r>
            <a:r>
              <a:rPr lang="en-US" dirty="0" smtClean="0"/>
              <a:t>.”</a:t>
            </a:r>
          </a:p>
          <a:p>
            <a:r>
              <a:rPr lang="en-US" dirty="0" smtClean="0"/>
              <a:t>Nixon should have been impeached, but he resigned first.</a:t>
            </a:r>
            <a:endParaRPr lang="en-US" dirty="0"/>
          </a:p>
        </p:txBody>
      </p:sp>
    </p:spTree>
    <p:extLst>
      <p:ext uri="{BB962C8B-B14F-4D97-AF65-F5344CB8AC3E}">
        <p14:creationId xmlns:p14="http://schemas.microsoft.com/office/powerpoint/2010/main" val="261151948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LC Theme">
  <a:themeElements>
    <a:clrScheme name="Slate">
      <a:dk1>
        <a:sysClr val="windowText" lastClr="000000"/>
      </a:dk1>
      <a:lt1>
        <a:sysClr val="window" lastClr="FFFFFF"/>
      </a:lt1>
      <a:dk2>
        <a:srgbClr val="212123"/>
      </a:dk2>
      <a:lt2>
        <a:srgbClr val="DADADA"/>
      </a:lt2>
      <a:accent1>
        <a:srgbClr val="BC451B"/>
      </a:accent1>
      <a:accent2>
        <a:srgbClr val="D3BA68"/>
      </a:accent2>
      <a:accent3>
        <a:srgbClr val="BB8640"/>
      </a:accent3>
      <a:accent4>
        <a:srgbClr val="AD9277"/>
      </a:accent4>
      <a:accent5>
        <a:srgbClr val="A55A43"/>
      </a:accent5>
      <a:accent6>
        <a:srgbClr val="AD9D7B"/>
      </a:accent6>
      <a:hlink>
        <a:srgbClr val="E98052"/>
      </a:hlink>
      <a:folHlink>
        <a:srgbClr val="F4B69B"/>
      </a:folHlink>
    </a:clrScheme>
    <a:fontScheme name="Slate">
      <a:maj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sto MT" panose="02040603050505030304"/>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ate">
      <a:fillStyleLst>
        <a:solidFill>
          <a:schemeClr val="phClr"/>
        </a:solidFill>
        <a:gradFill rotWithShape="1">
          <a:gsLst>
            <a:gs pos="0">
              <a:schemeClr val="phClr">
                <a:tint val="60000"/>
                <a:lumMod val="110000"/>
              </a:schemeClr>
            </a:gs>
            <a:gs pos="100000">
              <a:schemeClr val="phClr">
                <a:tint val="88000"/>
              </a:schemeClr>
            </a:gs>
          </a:gsLst>
          <a:lin ang="5400000" scaled="0"/>
        </a:gradFill>
        <a:gradFill rotWithShape="1">
          <a:gsLst>
            <a:gs pos="0">
              <a:schemeClr val="phClr">
                <a:tint val="96000"/>
                <a:lumMod val="104000"/>
              </a:schemeClr>
            </a:gs>
            <a:gs pos="100000">
              <a:schemeClr val="phClr">
                <a:shade val="90000"/>
                <a:lumMod val="90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63500" dist="25400" dir="5400000" rotWithShape="0">
              <a:srgbClr val="000000">
                <a:alpha val="60000"/>
              </a:srgbClr>
            </a:outerShdw>
          </a:effectLst>
        </a:effectStyle>
        <a:effectStyle>
          <a:effectLst>
            <a:outerShdw blurRad="76200" dist="38100" dir="5400000" rotWithShape="0">
              <a:srgbClr val="000000">
                <a:alpha val="75000"/>
              </a:srgbClr>
            </a:outerShdw>
          </a:effectLst>
          <a:scene3d>
            <a:camera prst="orthographicFront">
              <a:rot lat="0" lon="0" rev="0"/>
            </a:camera>
            <a:lightRig rig="threePt" dir="t">
              <a:rot lat="0" lon="0" rev="1200000"/>
            </a:lightRig>
          </a:scene3d>
          <a:sp3d>
            <a:bevelT w="63500" h="25400" prst="hardEdge"/>
          </a:sp3d>
        </a:effectStyle>
      </a:effectStyleLst>
      <a:bgFillStyleLst>
        <a:solidFill>
          <a:schemeClr val="phClr"/>
        </a:solidFill>
        <a:solidFill>
          <a:schemeClr val="phClr"/>
        </a:solidFill>
        <a:blipFill rotWithShape="1">
          <a:blip xmlns:r="http://schemas.openxmlformats.org/officeDocument/2006/relationships" r:embed="rId1">
            <a:duotone>
              <a:schemeClr val="phClr">
                <a:shade val="80000"/>
                <a:lumMod val="80000"/>
              </a:schemeClr>
              <a:schemeClr val="phClr">
                <a:tint val="98000"/>
              </a:schemeClr>
            </a:duotone>
          </a:blip>
          <a:stretch/>
        </a:blipFill>
      </a:bgFillStyleLst>
    </a:fmtScheme>
  </a:themeElements>
  <a:objectDefaults/>
  <a:extraClrSchemeLst/>
  <a:extLst>
    <a:ext uri="{05A4C25C-085E-4340-85A3-A5531E510DB2}">
      <thm15:themeFamily xmlns="" xmlns:thm15="http://schemas.microsoft.com/office/thememl/2012/main" name="Slate" id="{C3F70B94-7CE9-428E-ADC1-3269CC2C3385}" vid="{3F2DE9A5-64E6-437C-A389-CC4477E817E8}"/>
    </a:ext>
  </a:extLst>
</a:theme>
</file>

<file path=docProps/app.xml><?xml version="1.0" encoding="utf-8"?>
<Properties xmlns="http://schemas.openxmlformats.org/officeDocument/2006/extended-properties" xmlns:vt="http://schemas.openxmlformats.org/officeDocument/2006/docPropsVTypes">
  <Template>LC Theme</Template>
  <TotalTime>46</TotalTime>
  <Words>696</Words>
  <Application>Microsoft Office PowerPoint</Application>
  <PresentationFormat>On-screen Show (4:3)</PresentationFormat>
  <Paragraphs>46</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LC Theme</vt:lpstr>
      <vt:lpstr>Liberty Classroom</vt:lpstr>
      <vt:lpstr>Richard Nixon</vt:lpstr>
      <vt:lpstr>New Federalism</vt:lpstr>
      <vt:lpstr>Conservation and Labor</vt:lpstr>
      <vt:lpstr>Why Did He Do It?</vt:lpstr>
      <vt:lpstr>Civil Rights</vt:lpstr>
      <vt:lpstr>Nixon Shock</vt:lpstr>
      <vt:lpstr>War Powers and Watergate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Liberty Classroom</dc:title>
  <dc:creator>Brion McClanahan</dc:creator>
  <cp:lastModifiedBy>Brion McClanahan</cp:lastModifiedBy>
  <cp:revision>5</cp:revision>
  <dcterms:created xsi:type="dcterms:W3CDTF">2016-01-07T10:32:29Z</dcterms:created>
  <dcterms:modified xsi:type="dcterms:W3CDTF">2016-01-07T11:18:40Z</dcterms:modified>
</cp:coreProperties>
</file>