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ECD3C3-171B-4F62-A20A-3A026943AFE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8ECD3C3-171B-4F62-A20A-3A026943AFE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8ECD3C3-171B-4F62-A20A-3A026943AFE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ECD3C3-171B-4F62-A20A-3A026943AFE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ECD3C3-171B-4F62-A20A-3A026943AFE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ECD3C3-171B-4F62-A20A-3A026943AFE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ECD3C3-171B-4F62-A20A-3A026943AFE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ECD3C3-171B-4F62-A20A-3A026943AFE8}" type="datetimeFigureOut">
              <a:rPr lang="en-US" smtClean="0"/>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ECD3C3-171B-4F62-A20A-3A026943AFE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ECD3C3-171B-4F62-A20A-3A026943AFE8}" type="datetimeFigureOut">
              <a:rPr lang="en-US" smtClean="0"/>
              <a:t>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CD3C3-171B-4F62-A20A-3A026943AFE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F097C-911C-4AD2-9D39-E41C1DEFA653}"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8ECD3C3-171B-4F62-A20A-3A026943AFE8}" type="datetimeFigureOut">
              <a:rPr lang="en-US" smtClean="0"/>
              <a:t>1/23/2016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BCFF097C-911C-4AD2-9D39-E41C1DEFA653}"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6</a:t>
            </a:r>
          </a:p>
          <a:p>
            <a:r>
              <a:rPr lang="en-US" dirty="0" smtClean="0"/>
              <a:t>Franklin Roosevelt</a:t>
            </a:r>
            <a:endParaRPr lang="en-US" dirty="0"/>
          </a:p>
        </p:txBody>
      </p:sp>
    </p:spTree>
    <p:extLst>
      <p:ext uri="{BB962C8B-B14F-4D97-AF65-F5344CB8AC3E}">
        <p14:creationId xmlns:p14="http://schemas.microsoft.com/office/powerpoint/2010/main" val="2924304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Franklin D. Roosevelt</a:t>
            </a:r>
            <a:endParaRPr lang="en-US" dirty="0"/>
          </a:p>
        </p:txBody>
      </p:sp>
      <p:sp>
        <p:nvSpPr>
          <p:cNvPr id="3" name="Content Placeholder 2"/>
          <p:cNvSpPr>
            <a:spLocks noGrp="1"/>
          </p:cNvSpPr>
          <p:nvPr>
            <p:ph idx="1"/>
          </p:nvPr>
        </p:nvSpPr>
        <p:spPr/>
        <p:txBody>
          <a:bodyPr/>
          <a:lstStyle/>
          <a:p>
            <a:r>
              <a:rPr lang="en-US" dirty="0" smtClean="0"/>
              <a:t>King Franklin</a:t>
            </a:r>
          </a:p>
          <a:p>
            <a:r>
              <a:rPr lang="en-US" dirty="0" smtClean="0"/>
              <a:t>Consistently ranked in the top three of every survey of historians.</a:t>
            </a:r>
          </a:p>
          <a:p>
            <a:r>
              <a:rPr lang="en-US" dirty="0" smtClean="0"/>
              <a:t>Very popular, but methods used to achieve goals destroyed what was left of the Constitution.</a:t>
            </a:r>
          </a:p>
          <a:p>
            <a:r>
              <a:rPr lang="en-US" dirty="0" smtClean="0"/>
              <a:t>One of the more important of American presidents, but not necessarily innovative; took a pages from TR and Wilson.</a:t>
            </a:r>
          </a:p>
          <a:p>
            <a:r>
              <a:rPr lang="en-US" dirty="0" smtClean="0"/>
              <a:t>The 1932 campaign promises and Herbert Hoover.</a:t>
            </a:r>
          </a:p>
          <a:p>
            <a:r>
              <a:rPr lang="en-US" dirty="0" smtClean="0"/>
              <a:t>What about Hoover?</a:t>
            </a:r>
            <a:endParaRPr lang="en-US" dirty="0"/>
          </a:p>
        </p:txBody>
      </p:sp>
    </p:spTree>
    <p:extLst>
      <p:ext uri="{BB962C8B-B14F-4D97-AF65-F5344CB8AC3E}">
        <p14:creationId xmlns:p14="http://schemas.microsoft.com/office/powerpoint/2010/main" val="571034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Deal</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“Action and action now” because the “only thing we have to fear is fear itself.”</a:t>
            </a:r>
          </a:p>
          <a:p>
            <a:r>
              <a:rPr lang="en-US" dirty="0" smtClean="0"/>
              <a:t>The Hundred Days</a:t>
            </a:r>
          </a:p>
          <a:p>
            <a:r>
              <a:rPr lang="en-US" dirty="0" smtClean="0"/>
              <a:t>Roosevelt promised to be a leader of an army dedicated to ending the national emergency and would use any means necessary to win this war against fear and economic instability (LBJ would say the same thing later).</a:t>
            </a:r>
          </a:p>
          <a:p>
            <a:r>
              <a:rPr lang="en-US" dirty="0" smtClean="0"/>
              <a:t>“…this </a:t>
            </a:r>
            <a:r>
              <a:rPr lang="en-US" dirty="0"/>
              <a:t>end is feasible under the form of government which we have inherited from our ancestors. Our Constitution is so simple and </a:t>
            </a:r>
            <a:r>
              <a:rPr lang="en-US" dirty="0" smtClean="0"/>
              <a:t>practical </a:t>
            </a:r>
            <a:r>
              <a:rPr lang="en-US" dirty="0"/>
              <a:t>that it is possible always to meet extraordinary needs by changes in emphasis and arrangement without loss of essential form</a:t>
            </a:r>
            <a:r>
              <a:rPr lang="en-US" dirty="0" smtClean="0"/>
              <a:t>.”</a:t>
            </a:r>
          </a:p>
          <a:p>
            <a:r>
              <a:rPr lang="en-US" dirty="0" smtClean="0"/>
              <a:t>Congress would be a partner but if they proved to </a:t>
            </a:r>
            <a:r>
              <a:rPr lang="en-US" dirty="0"/>
              <a:t>be problematic, </a:t>
            </a:r>
            <a:r>
              <a:rPr lang="en-US" dirty="0" smtClean="0"/>
              <a:t>Roosevelt would seek a “temporary </a:t>
            </a:r>
            <a:r>
              <a:rPr lang="en-US" dirty="0"/>
              <a:t>departure from the normal balance of public procedure” and ask for “broad executive power to wage a war against the emergency, as great as the power that would be given to me if we were in fact invaded by a foreign foe</a:t>
            </a:r>
            <a:r>
              <a:rPr lang="en-US" dirty="0" smtClean="0"/>
              <a:t>.”</a:t>
            </a:r>
            <a:endParaRPr lang="en-US" dirty="0"/>
          </a:p>
        </p:txBody>
      </p:sp>
    </p:spTree>
    <p:extLst>
      <p:ext uri="{BB962C8B-B14F-4D97-AF65-F5344CB8AC3E}">
        <p14:creationId xmlns:p14="http://schemas.microsoft.com/office/powerpoint/2010/main" val="436834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Deal</a:t>
            </a:r>
            <a:endParaRPr lang="en-US" dirty="0"/>
          </a:p>
        </p:txBody>
      </p:sp>
      <p:sp>
        <p:nvSpPr>
          <p:cNvPr id="3" name="Content Placeholder 2"/>
          <p:cNvSpPr>
            <a:spLocks noGrp="1"/>
          </p:cNvSpPr>
          <p:nvPr>
            <p:ph idx="1"/>
          </p:nvPr>
        </p:nvSpPr>
        <p:spPr>
          <a:xfrm>
            <a:off x="685346" y="1732450"/>
            <a:ext cx="7765322" cy="4363550"/>
          </a:xfrm>
        </p:spPr>
        <p:txBody>
          <a:bodyPr>
            <a:normAutofit fontScale="92500" lnSpcReduction="10000"/>
          </a:bodyPr>
          <a:lstStyle/>
          <a:p>
            <a:r>
              <a:rPr lang="en-US" dirty="0" smtClean="0"/>
              <a:t>The unconstitutional “Bank Holiday” and the rolled up newspaper bill; you had to pass it before you could read it.</a:t>
            </a:r>
          </a:p>
          <a:p>
            <a:r>
              <a:rPr lang="en-US" dirty="0" smtClean="0"/>
              <a:t>AAA: Agricultural Adjustment Administration and Henry Wallace</a:t>
            </a:r>
          </a:p>
          <a:p>
            <a:r>
              <a:rPr lang="en-US" dirty="0" smtClean="0"/>
              <a:t>CCC: Civilian Conservation Corps; hiking trails in the Grand Canyon and a golf course in Texas; camping areas in Delaware and a pool in Maine; clearing bat dung in Montana; a war against weeds, bad hiking trails, substandard picnic areas, and erosion; Landscaper in Chief.</a:t>
            </a:r>
          </a:p>
          <a:p>
            <a:r>
              <a:rPr lang="en-US" dirty="0" smtClean="0"/>
              <a:t>NIRA: National Industry Recovery Act and Harold Ickes; the PWA; Roosevelt as Labor Boss in Chief.</a:t>
            </a:r>
          </a:p>
          <a:p>
            <a:r>
              <a:rPr lang="en-US" dirty="0" smtClean="0"/>
              <a:t>WPA: Works Progress Administration and Harry Hopkins; “employer of </a:t>
            </a:r>
            <a:r>
              <a:rPr lang="en-US" dirty="0"/>
              <a:t>last resort;” cleaning up parks; sweeping sidewalks; restoring swimming pools; </a:t>
            </a:r>
            <a:r>
              <a:rPr lang="en-US" dirty="0" smtClean="0"/>
              <a:t>constructing </a:t>
            </a:r>
            <a:r>
              <a:rPr lang="en-US" dirty="0"/>
              <a:t>playgrounds, golf courses, and sports stadiums; free plays; public murals; collecting American folklore; and job training programs for American youth. </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4039307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Orders</a:t>
            </a:r>
            <a:endParaRPr lang="en-US" dirty="0"/>
          </a:p>
        </p:txBody>
      </p:sp>
      <p:sp>
        <p:nvSpPr>
          <p:cNvPr id="3" name="Content Placeholder 2"/>
          <p:cNvSpPr>
            <a:spLocks noGrp="1"/>
          </p:cNvSpPr>
          <p:nvPr>
            <p:ph idx="1"/>
          </p:nvPr>
        </p:nvSpPr>
        <p:spPr/>
        <p:txBody>
          <a:bodyPr/>
          <a:lstStyle/>
          <a:p>
            <a:r>
              <a:rPr lang="en-US" dirty="0" smtClean="0"/>
              <a:t>The Great Gold (and later Silver) Grab of 1933</a:t>
            </a:r>
          </a:p>
          <a:p>
            <a:pPr lvl="1"/>
            <a:r>
              <a:rPr lang="en-US" dirty="0" smtClean="0"/>
              <a:t>All private gold had to be returned to the government</a:t>
            </a:r>
          </a:p>
          <a:p>
            <a:pPr lvl="1"/>
            <a:r>
              <a:rPr lang="en-US" dirty="0" smtClean="0"/>
              <a:t>Inflation and the ultimate destruction of a hard money currency</a:t>
            </a:r>
          </a:p>
          <a:p>
            <a:pPr lvl="1"/>
            <a:r>
              <a:rPr lang="en-US" dirty="0" smtClean="0"/>
              <a:t>“Hoarders” could be prosecuted</a:t>
            </a:r>
          </a:p>
          <a:p>
            <a:r>
              <a:rPr lang="en-US" dirty="0" smtClean="0"/>
              <a:t>Other orders: creation of a federal agency to handle labor relations, an Import-Export Bank, to set aside lands for migratory birds, and to set immigration law; a disaster for constitutional government; only made worse during World War II.</a:t>
            </a:r>
            <a:endParaRPr lang="en-US" dirty="0"/>
          </a:p>
        </p:txBody>
      </p:sp>
    </p:spTree>
    <p:extLst>
      <p:ext uri="{BB962C8B-B14F-4D97-AF65-F5344CB8AC3E}">
        <p14:creationId xmlns:p14="http://schemas.microsoft.com/office/powerpoint/2010/main" val="3040442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Court Packing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Opposition builds; Josiah Bailey of NC and the “Conservative Manifesto.”</a:t>
            </a:r>
          </a:p>
          <a:p>
            <a:r>
              <a:rPr lang="en-US" smtClean="0"/>
              <a:t>Bailey</a:t>
            </a:r>
            <a:r>
              <a:rPr lang="en-US" dirty="0"/>
              <a:t>: “With a board here at Washington controlling hours and wages, and therefore industry, and a Court sooner or later compliant, [what] can </a:t>
            </a:r>
            <a:r>
              <a:rPr lang="en-US" dirty="0" smtClean="0"/>
              <a:t>we </a:t>
            </a:r>
            <a:r>
              <a:rPr lang="en-US" dirty="0"/>
              <a:t>base our hopes for the preservation of this Republic or this civilization</a:t>
            </a:r>
            <a:r>
              <a:rPr lang="en-US" dirty="0" smtClean="0"/>
              <a:t>?”</a:t>
            </a:r>
          </a:p>
          <a:p>
            <a:r>
              <a:rPr lang="en-US" dirty="0" smtClean="0"/>
              <a:t>Roosevelt attempts to “pack” the Supreme Court after opposition to the New Deal surfaces.</a:t>
            </a:r>
          </a:p>
          <a:p>
            <a:r>
              <a:rPr lang="en-US" dirty="0" smtClean="0"/>
              <a:t>The “Four Horsemen” and the “Three Musketeers;” politically charged terms.</a:t>
            </a:r>
          </a:p>
          <a:p>
            <a:r>
              <a:rPr lang="en-US" dirty="0" smtClean="0"/>
              <a:t>5-4 decisions against the New Deal moved Roosevelt to action; replace all justices over 70 with another judge with as many as 6 added to the bench; this would ensure that the New Deal would remain intact.</a:t>
            </a:r>
          </a:p>
          <a:p>
            <a:r>
              <a:rPr lang="en-US" dirty="0" smtClean="0"/>
              <a:t>The bill went down in flames but not one piece of New Deal legislation after this public matter was declared unconstitutional; public pressure worked on the Court.</a:t>
            </a:r>
          </a:p>
        </p:txBody>
      </p:sp>
    </p:spTree>
    <p:extLst>
      <p:ext uri="{BB962C8B-B14F-4D97-AF65-F5344CB8AC3E}">
        <p14:creationId xmlns:p14="http://schemas.microsoft.com/office/powerpoint/2010/main" val="768115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lstStyle/>
          <a:p>
            <a:r>
              <a:rPr lang="en-US" dirty="0" smtClean="0"/>
              <a:t>Charles Lindbergh and the “Back Door to War;” Harold Ickes, again.</a:t>
            </a:r>
          </a:p>
          <a:p>
            <a:r>
              <a:rPr lang="en-US" dirty="0" smtClean="0"/>
              <a:t>Executive Orders:</a:t>
            </a:r>
          </a:p>
          <a:p>
            <a:pPr lvl="1"/>
            <a:r>
              <a:rPr lang="en-US" dirty="0" smtClean="0"/>
              <a:t>National War Labor Board</a:t>
            </a:r>
          </a:p>
          <a:p>
            <a:pPr lvl="1"/>
            <a:r>
              <a:rPr lang="en-US" dirty="0" smtClean="0"/>
              <a:t>War Manpower Commission</a:t>
            </a:r>
          </a:p>
          <a:p>
            <a:pPr lvl="1"/>
            <a:r>
              <a:rPr lang="en-US" dirty="0" smtClean="0"/>
              <a:t>Office of Economic Stabilization</a:t>
            </a:r>
          </a:p>
          <a:p>
            <a:pPr lvl="1"/>
            <a:r>
              <a:rPr lang="en-US" dirty="0" smtClean="0"/>
              <a:t>War Production Board</a:t>
            </a:r>
          </a:p>
          <a:p>
            <a:pPr lvl="1"/>
            <a:r>
              <a:rPr lang="en-US" dirty="0" smtClean="0"/>
              <a:t>Office of War Information</a:t>
            </a:r>
          </a:p>
          <a:p>
            <a:pPr lvl="1"/>
            <a:r>
              <a:rPr lang="en-US" dirty="0" smtClean="0"/>
              <a:t>National Housing Agency</a:t>
            </a:r>
          </a:p>
          <a:p>
            <a:pPr lvl="1"/>
            <a:r>
              <a:rPr lang="en-US" dirty="0" smtClean="0"/>
              <a:t>Japanese Internment Camps</a:t>
            </a:r>
            <a:endParaRPr lang="en-US" dirty="0"/>
          </a:p>
        </p:txBody>
      </p:sp>
    </p:spTree>
    <p:extLst>
      <p:ext uri="{BB962C8B-B14F-4D97-AF65-F5344CB8AC3E}">
        <p14:creationId xmlns:p14="http://schemas.microsoft.com/office/powerpoint/2010/main" val="2614377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Bill of Rights</a:t>
            </a:r>
            <a:endParaRPr lang="en-US" dirty="0"/>
          </a:p>
        </p:txBody>
      </p:sp>
      <p:sp>
        <p:nvSpPr>
          <p:cNvPr id="3" name="Content Placeholder 2"/>
          <p:cNvSpPr>
            <a:spLocks noGrp="1"/>
          </p:cNvSpPr>
          <p:nvPr>
            <p:ph idx="1"/>
          </p:nvPr>
        </p:nvSpPr>
        <p:spPr/>
        <p:txBody>
          <a:bodyPr/>
          <a:lstStyle/>
          <a:p>
            <a:r>
              <a:rPr lang="en-US" dirty="0"/>
              <a:t>“Our fighting men abroad—and their families at home—expect such a program and have the right to insist upon it. It is to their demands that this Government should pay heed rather than to the whining demands of selfish pressure groups who seek to feather their nests while young Americans are dying</a:t>
            </a:r>
            <a:r>
              <a:rPr lang="en-US" dirty="0" smtClean="0"/>
              <a:t>.”</a:t>
            </a:r>
          </a:p>
          <a:p>
            <a:r>
              <a:rPr lang="en-US" dirty="0" smtClean="0"/>
              <a:t>Aim was to give Americans a right to a job, food, clothes, housing, medical care, </a:t>
            </a:r>
            <a:r>
              <a:rPr lang="en-US" dirty="0"/>
              <a:t>and freedom from the “fear” of unemployment, old age, sickness, and unfair competition. </a:t>
            </a:r>
            <a:endParaRPr lang="en-US" dirty="0" smtClean="0"/>
          </a:p>
          <a:p>
            <a:r>
              <a:rPr lang="en-US" dirty="0" smtClean="0"/>
              <a:t>The right wing conspiracy theory is born.</a:t>
            </a:r>
          </a:p>
          <a:p>
            <a:r>
              <a:rPr lang="en-US" dirty="0" smtClean="0"/>
              <a:t>The blueprint for modern progressive legislation.</a:t>
            </a:r>
            <a:endParaRPr lang="en-US" dirty="0"/>
          </a:p>
        </p:txBody>
      </p:sp>
    </p:spTree>
    <p:extLst>
      <p:ext uri="{BB962C8B-B14F-4D97-AF65-F5344CB8AC3E}">
        <p14:creationId xmlns:p14="http://schemas.microsoft.com/office/powerpoint/2010/main" val="27282896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136</TotalTime>
  <Words>820</Words>
  <Application>Microsoft Office PowerPoint</Application>
  <PresentationFormat>On-screen Show (4:3)</PresentationFormat>
  <Paragraphs>53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LC Theme</vt:lpstr>
      <vt:lpstr>Liberty Classroom</vt:lpstr>
      <vt:lpstr>Franklin D. Roosevelt</vt:lpstr>
      <vt:lpstr>The New Deal</vt:lpstr>
      <vt:lpstr>The New Deal</vt:lpstr>
      <vt:lpstr>Executive Orders</vt:lpstr>
      <vt:lpstr>Court Packing</vt:lpstr>
      <vt:lpstr>The War</vt:lpstr>
      <vt:lpstr>Second Bill of Rights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7</cp:revision>
  <dcterms:created xsi:type="dcterms:W3CDTF">2016-01-06T10:23:47Z</dcterms:created>
  <dcterms:modified xsi:type="dcterms:W3CDTF">2016-01-23T11:55:42Z</dcterms:modified>
</cp:coreProperties>
</file>