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p:scale>
          <a:sx n="97" d="100"/>
          <a:sy n="97" d="100"/>
        </p:scale>
        <p:origin x="-12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739257-4643-4D4B-A957-D0C178127D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3276125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2141837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2218593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868139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3447475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C739257-4643-4D4B-A957-D0C178127D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2791418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C739257-4643-4D4B-A957-D0C178127D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3683850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739257-4643-4D4B-A957-D0C178127D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849184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739257-4643-4D4B-A957-D0C178127D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1458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739257-4643-4D4B-A957-D0C178127D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371083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739257-4643-4D4B-A957-D0C178127D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2363082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79940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739257-4643-4D4B-A957-D0C178127D97}" type="datetimeFigureOut">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689187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739257-4643-4D4B-A957-D0C178127D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524601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739257-4643-4D4B-A957-D0C178127D97}" type="datetimeFigureOut">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3233602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1067367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739257-4643-4D4B-A957-D0C178127D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A6C805-023F-4D8F-B5B1-E2F0E7C62872}" type="slidenum">
              <a:rPr lang="en-US" smtClean="0"/>
              <a:t>‹#›</a:t>
            </a:fld>
            <a:endParaRPr lang="en-US"/>
          </a:p>
        </p:txBody>
      </p:sp>
    </p:spTree>
    <p:extLst>
      <p:ext uri="{BB962C8B-B14F-4D97-AF65-F5344CB8AC3E}">
        <p14:creationId xmlns:p14="http://schemas.microsoft.com/office/powerpoint/2010/main" val="60857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C739257-4643-4D4B-A957-D0C178127D97}" type="datetimeFigureOut">
              <a:rPr lang="en-US" smtClean="0"/>
              <a:t>1/9/2016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FA6C805-023F-4D8F-B5B1-E2F0E7C62872}" type="slidenum">
              <a:rPr lang="en-US" smtClean="0"/>
              <a:t>‹#›</a:t>
            </a:fld>
            <a:endParaRPr lang="en-US"/>
          </a:p>
        </p:txBody>
      </p:sp>
    </p:spTree>
    <p:extLst>
      <p:ext uri="{BB962C8B-B14F-4D97-AF65-F5344CB8AC3E}">
        <p14:creationId xmlns:p14="http://schemas.microsoft.com/office/powerpoint/2010/main" val="40967274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5</a:t>
            </a:r>
          </a:p>
          <a:p>
            <a:r>
              <a:rPr lang="en-US" dirty="0" smtClean="0"/>
              <a:t>Woodrow Wilson</a:t>
            </a:r>
            <a:endParaRPr lang="en-US" dirty="0"/>
          </a:p>
        </p:txBody>
      </p:sp>
    </p:spTree>
    <p:extLst>
      <p:ext uri="{BB962C8B-B14F-4D97-AF65-F5344CB8AC3E}">
        <p14:creationId xmlns:p14="http://schemas.microsoft.com/office/powerpoint/2010/main" val="796067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Woodrow Wilson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Supported limited government as a young man, even concluded as much in his dissertation, and voted for the National Democratic Party candidate in 1896.</a:t>
            </a:r>
          </a:p>
          <a:p>
            <a:r>
              <a:rPr lang="en-US" dirty="0" smtClean="0"/>
              <a:t>Much changed by 1912; became an ardent progressive, the first “prime minister” president.</a:t>
            </a:r>
          </a:p>
          <a:p>
            <a:r>
              <a:rPr lang="en-US" dirty="0" smtClean="0"/>
              <a:t>1908, publishes </a:t>
            </a:r>
            <a:r>
              <a:rPr lang="en-US" i="1" dirty="0" smtClean="0"/>
              <a:t>Constitutional Government in the United States</a:t>
            </a:r>
            <a:r>
              <a:rPr lang="en-US" dirty="0" smtClean="0"/>
              <a:t>, where he concludes that the executive needs to take a more substantial role in the American political process.</a:t>
            </a:r>
          </a:p>
          <a:p>
            <a:r>
              <a:rPr lang="en-US" dirty="0"/>
              <a:t>“Greatly as the practice and influence of Presidents has varied, there can be no mistaking the fact that we have grown more and more inclined from generation to generation to look to the President as the unifying force in our complex system, the leader both of his party and of the nation. To do so is not inconsistent with the actual provisions of the Constitution; it is only inconsistent with a very mechanical theory of its meaning and intention. The Constitution contains no theories. It is as practical a document as Magna Carta</a:t>
            </a:r>
            <a:r>
              <a:rPr lang="en-US" dirty="0" smtClean="0"/>
              <a:t>.”</a:t>
            </a:r>
          </a:p>
          <a:p>
            <a:r>
              <a:rPr lang="en-US" dirty="0" smtClean="0"/>
              <a:t>Ignores the ratification process.</a:t>
            </a:r>
          </a:p>
          <a:p>
            <a:r>
              <a:rPr lang="en-US" i="1" dirty="0" smtClean="0"/>
              <a:t>Philip </a:t>
            </a:r>
            <a:r>
              <a:rPr lang="en-US" i="1" dirty="0" err="1" smtClean="0"/>
              <a:t>Dru</a:t>
            </a:r>
            <a:r>
              <a:rPr lang="en-US" i="1" dirty="0" smtClean="0"/>
              <a:t>: Administrator</a:t>
            </a:r>
            <a:r>
              <a:rPr lang="en-US" dirty="0" smtClean="0"/>
              <a:t> by Edward M. House</a:t>
            </a:r>
            <a:endParaRPr lang="en-US" i="1" dirty="0"/>
          </a:p>
        </p:txBody>
      </p:sp>
    </p:spTree>
    <p:extLst>
      <p:ext uri="{BB962C8B-B14F-4D97-AF65-F5344CB8AC3E}">
        <p14:creationId xmlns:p14="http://schemas.microsoft.com/office/powerpoint/2010/main" val="185178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Freedom</a:t>
            </a:r>
            <a:endParaRPr lang="en-US" dirty="0"/>
          </a:p>
        </p:txBody>
      </p:sp>
      <p:sp>
        <p:nvSpPr>
          <p:cNvPr id="3" name="Content Placeholder 2"/>
          <p:cNvSpPr>
            <a:spLocks noGrp="1"/>
          </p:cNvSpPr>
          <p:nvPr>
            <p:ph idx="1"/>
          </p:nvPr>
        </p:nvSpPr>
        <p:spPr/>
        <p:txBody>
          <a:bodyPr/>
          <a:lstStyle/>
          <a:p>
            <a:r>
              <a:rPr lang="en-US" dirty="0" smtClean="0"/>
              <a:t>Deliver “State of the Union” address in person; not unconstitutional but a symbol of the new “Chief Legislator.”</a:t>
            </a:r>
          </a:p>
          <a:p>
            <a:r>
              <a:rPr lang="en-US" dirty="0" smtClean="0"/>
              <a:t>Set the agenda; drive Congress until they submit.</a:t>
            </a:r>
          </a:p>
          <a:p>
            <a:r>
              <a:rPr lang="en-US" dirty="0" smtClean="0"/>
              <a:t>Directly involved in the legislating process, even for items that were constitutional, like tariff reform; but he also wanted a high income tax, and that is what happened during the tariff “negotiations” with the Congress.</a:t>
            </a:r>
          </a:p>
          <a:p>
            <a:r>
              <a:rPr lang="en-US" dirty="0" smtClean="0"/>
              <a:t>Clayton Anti-Trust Act and the Federal Trade Commission Act.</a:t>
            </a:r>
          </a:p>
          <a:p>
            <a:r>
              <a:rPr lang="en-US" dirty="0" smtClean="0"/>
              <a:t>FTC was all three branches of government and was used to throttle business in America.</a:t>
            </a:r>
          </a:p>
          <a:p>
            <a:r>
              <a:rPr lang="en-US" dirty="0" smtClean="0"/>
              <a:t>Wilson was shredding the Constitution.</a:t>
            </a:r>
          </a:p>
          <a:p>
            <a:endParaRPr lang="en-US" dirty="0" smtClean="0"/>
          </a:p>
          <a:p>
            <a:endParaRPr lang="en-US" dirty="0"/>
          </a:p>
        </p:txBody>
      </p:sp>
    </p:spTree>
    <p:extLst>
      <p:ext uri="{BB962C8B-B14F-4D97-AF65-F5344CB8AC3E}">
        <p14:creationId xmlns:p14="http://schemas.microsoft.com/office/powerpoint/2010/main" val="3145460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Federal Reserve</a:t>
            </a:r>
            <a:endParaRPr lang="en-US" dirty="0"/>
          </a:p>
        </p:txBody>
      </p:sp>
      <p:sp>
        <p:nvSpPr>
          <p:cNvPr id="3" name="Content Placeholder 2"/>
          <p:cNvSpPr>
            <a:spLocks noGrp="1"/>
          </p:cNvSpPr>
          <p:nvPr>
            <p:ph idx="1"/>
          </p:nvPr>
        </p:nvSpPr>
        <p:spPr/>
        <p:txBody>
          <a:bodyPr/>
          <a:lstStyle/>
          <a:p>
            <a:r>
              <a:rPr lang="en-US" dirty="0" smtClean="0"/>
              <a:t>Central banking, a brief history</a:t>
            </a:r>
          </a:p>
          <a:p>
            <a:r>
              <a:rPr lang="en-US" dirty="0" smtClean="0"/>
              <a:t>The Creature from Jekyll Island, GA and Senator Nelson Aldrich of Rhode Island</a:t>
            </a:r>
          </a:p>
          <a:p>
            <a:r>
              <a:rPr lang="en-US" dirty="0" smtClean="0"/>
              <a:t>The </a:t>
            </a:r>
            <a:r>
              <a:rPr lang="en-US" dirty="0" err="1" smtClean="0"/>
              <a:t>Arsene</a:t>
            </a:r>
            <a:r>
              <a:rPr lang="en-US" dirty="0" smtClean="0"/>
              <a:t> </a:t>
            </a:r>
            <a:r>
              <a:rPr lang="en-US" dirty="0" err="1" smtClean="0"/>
              <a:t>Pujo</a:t>
            </a:r>
            <a:r>
              <a:rPr lang="en-US" dirty="0" smtClean="0"/>
              <a:t> Commission Report</a:t>
            </a:r>
          </a:p>
          <a:p>
            <a:r>
              <a:rPr lang="en-US" dirty="0" smtClean="0"/>
              <a:t>Carter Glass of VA and the modified Aldrich plan: The Federal Reserve System</a:t>
            </a:r>
          </a:p>
          <a:p>
            <a:r>
              <a:rPr lang="en-US" dirty="0" smtClean="0"/>
              <a:t>Fractional reserve banking and monetized debt: Inflation and the expansion of credit</a:t>
            </a:r>
          </a:p>
          <a:p>
            <a:r>
              <a:rPr lang="en-US" dirty="0" smtClean="0"/>
              <a:t>Arthur Link said it was the “crowning achievement of the Wilson administration.”</a:t>
            </a:r>
          </a:p>
          <a:p>
            <a:r>
              <a:rPr lang="en-US" dirty="0" smtClean="0"/>
              <a:t>An unconstitutional response to an unconstitutional problem.</a:t>
            </a:r>
            <a:endParaRPr lang="en-US" dirty="0"/>
          </a:p>
        </p:txBody>
      </p:sp>
    </p:spTree>
    <p:extLst>
      <p:ext uri="{BB962C8B-B14F-4D97-AF65-F5344CB8AC3E}">
        <p14:creationId xmlns:p14="http://schemas.microsoft.com/office/powerpoint/2010/main" val="468835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War I</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Unconstitutional means to prepare the Untied States for war.</a:t>
            </a:r>
          </a:p>
          <a:p>
            <a:pPr lvl="1"/>
            <a:r>
              <a:rPr lang="en-US" dirty="0" smtClean="0"/>
              <a:t>“He Kept Us Out of War”</a:t>
            </a:r>
          </a:p>
          <a:p>
            <a:pPr lvl="1"/>
            <a:r>
              <a:rPr lang="en-US" dirty="0" smtClean="0"/>
              <a:t>Dictators</a:t>
            </a:r>
          </a:p>
          <a:p>
            <a:pPr lvl="1"/>
            <a:r>
              <a:rPr lang="en-US" dirty="0" smtClean="0"/>
              <a:t>Selective Service Act: no the first draft, but the most important because it is still in effect</a:t>
            </a:r>
          </a:p>
          <a:p>
            <a:pPr lvl="1"/>
            <a:r>
              <a:rPr lang="en-US" dirty="0" smtClean="0"/>
              <a:t>War Labor Board</a:t>
            </a:r>
          </a:p>
          <a:p>
            <a:pPr lvl="1"/>
            <a:r>
              <a:rPr lang="en-US" dirty="0" smtClean="0"/>
              <a:t>War Industries Board: Bernard Baruch</a:t>
            </a:r>
          </a:p>
          <a:p>
            <a:pPr lvl="1"/>
            <a:r>
              <a:rPr lang="en-US" dirty="0" smtClean="0"/>
              <a:t>Food Administration: Herbert “Food Would </a:t>
            </a:r>
            <a:r>
              <a:rPr lang="en-US" dirty="0"/>
              <a:t>W</a:t>
            </a:r>
            <a:r>
              <a:rPr lang="en-US" dirty="0" smtClean="0"/>
              <a:t>in the War” Hoover</a:t>
            </a:r>
          </a:p>
          <a:p>
            <a:pPr lvl="1"/>
            <a:r>
              <a:rPr lang="en-US" dirty="0" smtClean="0"/>
              <a:t>Railroad War Board</a:t>
            </a:r>
          </a:p>
          <a:p>
            <a:pPr lvl="1"/>
            <a:r>
              <a:rPr lang="en-US" dirty="0" smtClean="0"/>
              <a:t>War Trade Board</a:t>
            </a:r>
          </a:p>
          <a:p>
            <a:pPr lvl="1"/>
            <a:r>
              <a:rPr lang="en-US" dirty="0" smtClean="0"/>
              <a:t>Committee of Public Information: George Creel and the “Four Minute Men”</a:t>
            </a:r>
          </a:p>
          <a:p>
            <a:pPr lvl="1"/>
            <a:r>
              <a:rPr lang="en-US" dirty="0" smtClean="0"/>
              <a:t>Espionage and Sedition Acts of 1916 and 1917</a:t>
            </a:r>
          </a:p>
          <a:p>
            <a:pPr lvl="1"/>
            <a:r>
              <a:rPr lang="en-US" dirty="0" smtClean="0"/>
              <a:t>Overman Act of 1918 made Wilson the virtual dictator of the United States (Philip </a:t>
            </a:r>
            <a:r>
              <a:rPr lang="en-US" dirty="0" err="1" smtClean="0"/>
              <a:t>Dru</a:t>
            </a:r>
            <a:r>
              <a:rPr lang="en-US" dirty="0" smtClean="0"/>
              <a:t>)</a:t>
            </a:r>
          </a:p>
          <a:p>
            <a:pPr lvl="1"/>
            <a:endParaRPr lang="en-US" dirty="0" smtClean="0"/>
          </a:p>
          <a:p>
            <a:pPr lvl="1"/>
            <a:endParaRPr lang="en-US" dirty="0"/>
          </a:p>
        </p:txBody>
      </p:sp>
    </p:spTree>
    <p:extLst>
      <p:ext uri="{BB962C8B-B14F-4D97-AF65-F5344CB8AC3E}">
        <p14:creationId xmlns:p14="http://schemas.microsoft.com/office/powerpoint/2010/main" val="3246383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normAutofit/>
          </a:bodyPr>
          <a:lstStyle/>
          <a:p>
            <a:r>
              <a:rPr lang="en-US" sz="2800" dirty="0" smtClean="0"/>
              <a:t>The worst president in American history?</a:t>
            </a:r>
          </a:p>
          <a:p>
            <a:r>
              <a:rPr lang="en-US" sz="2800" dirty="0" smtClean="0"/>
              <a:t>If TR was the watershed in the 20</a:t>
            </a:r>
            <a:r>
              <a:rPr lang="en-US" sz="2800" baseline="30000" dirty="0" smtClean="0"/>
              <a:t>th</a:t>
            </a:r>
            <a:r>
              <a:rPr lang="en-US" sz="2800" dirty="0" smtClean="0"/>
              <a:t> century, Wilson gave succeeding administrations a blueprint for what to do in order to gain unconstitutional power.</a:t>
            </a:r>
          </a:p>
          <a:p>
            <a:r>
              <a:rPr lang="en-US" sz="2800" dirty="0" smtClean="0"/>
              <a:t>The role of the South in Wilson’s administration: an overview.</a:t>
            </a:r>
          </a:p>
          <a:p>
            <a:r>
              <a:rPr lang="en-US" sz="2800" dirty="0" smtClean="0"/>
              <a:t>The role of the government in a wartime economy.</a:t>
            </a:r>
            <a:endParaRPr lang="en-US" sz="2800" dirty="0"/>
          </a:p>
        </p:txBody>
      </p:sp>
    </p:spTree>
    <p:extLst>
      <p:ext uri="{BB962C8B-B14F-4D97-AF65-F5344CB8AC3E}">
        <p14:creationId xmlns:p14="http://schemas.microsoft.com/office/powerpoint/2010/main" val="2068930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180</TotalTime>
  <Words>554</Words>
  <Application>Microsoft Office PowerPoint</Application>
  <PresentationFormat>Custom</PresentationFormat>
  <Paragraphs>44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Slate</vt:lpstr>
      <vt:lpstr>Liberty Classroom</vt:lpstr>
      <vt:lpstr>Woodrow Wilson</vt:lpstr>
      <vt:lpstr>The New Freedom</vt:lpstr>
      <vt:lpstr>The Federal Reserve</vt:lpstr>
      <vt:lpstr>World War I</vt:lpstr>
      <vt:lpstr>Evaluation</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7</cp:revision>
  <dcterms:created xsi:type="dcterms:W3CDTF">2016-01-05T14:39:31Z</dcterms:created>
  <dcterms:modified xsi:type="dcterms:W3CDTF">2016-01-09T11:15:22Z</dcterms:modified>
</cp:coreProperties>
</file>