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4" d="100"/>
          <a:sy n="94" d="100"/>
        </p:scale>
        <p:origin x="-1254" y="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020" y="1769541"/>
            <a:ext cx="7080026"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028020" y="3598339"/>
            <a:ext cx="7080026"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5307D20-C396-4A7C-ABC6-5472D59A0597}"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A3E67-68A4-48D7-B117-1E44184C0376}" type="slidenum">
              <a:rPr lang="en-US" smtClean="0"/>
              <a:t>‹#›</a:t>
            </a:fld>
            <a:endParaRPr lang="en-US"/>
          </a:p>
        </p:txBody>
      </p:sp>
    </p:spTree>
    <p:extLst>
      <p:ext uri="{BB962C8B-B14F-4D97-AF65-F5344CB8AC3E}">
        <p14:creationId xmlns:p14="http://schemas.microsoft.com/office/powerpoint/2010/main" val="3825353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0413" y="547807"/>
            <a:ext cx="7606349" cy="3816806"/>
          </a:xfrm>
          <a:prstGeom prst="rect">
            <a:avLst/>
          </a:prstGeom>
        </p:spPr>
      </p:pic>
      <p:sp>
        <p:nvSpPr>
          <p:cNvPr id="2" name="Title 1"/>
          <p:cNvSpPr>
            <a:spLocks noGrp="1"/>
          </p:cNvSpPr>
          <p:nvPr>
            <p:ph type="title"/>
          </p:nvPr>
        </p:nvSpPr>
        <p:spPr>
          <a:xfrm>
            <a:off x="685354" y="4565255"/>
            <a:ext cx="7766495"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77012" y="695010"/>
            <a:ext cx="7384010"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5108728"/>
            <a:ext cx="776532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307D20-C396-4A7C-ABC6-5472D59A059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7A3E67-68A4-48D7-B117-1E44184C0376}" type="slidenum">
              <a:rPr lang="en-US" smtClean="0"/>
              <a:t>‹#›</a:t>
            </a:fld>
            <a:endParaRPr lang="en-US"/>
          </a:p>
        </p:txBody>
      </p:sp>
    </p:spTree>
    <p:extLst>
      <p:ext uri="{BB962C8B-B14F-4D97-AF65-F5344CB8AC3E}">
        <p14:creationId xmlns:p14="http://schemas.microsoft.com/office/powerpoint/2010/main" val="903014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8437"/>
            <a:ext cx="776532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6" y="4295180"/>
            <a:ext cx="7765322"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307D20-C396-4A7C-ABC6-5472D59A059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7A3E67-68A4-48D7-B117-1E44184C0376}" type="slidenum">
              <a:rPr lang="en-US" smtClean="0"/>
              <a:t>‹#›</a:t>
            </a:fld>
            <a:endParaRPr lang="en-US"/>
          </a:p>
        </p:txBody>
      </p:sp>
    </p:spTree>
    <p:extLst>
      <p:ext uri="{BB962C8B-B14F-4D97-AF65-F5344CB8AC3E}">
        <p14:creationId xmlns:p14="http://schemas.microsoft.com/office/powerpoint/2010/main" val="3852462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3"/>
            <a:ext cx="6564224"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346" y="4304353"/>
            <a:ext cx="7765322"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307D20-C396-4A7C-ABC6-5472D59A059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7A3E67-68A4-48D7-B117-1E44184C0376}" type="slidenum">
              <a:rPr lang="en-US" smtClean="0"/>
              <a:t>‹#›</a:t>
            </a:fld>
            <a:endParaRPr lang="en-US"/>
          </a:p>
        </p:txBody>
      </p:sp>
      <p:sp>
        <p:nvSpPr>
          <p:cNvPr id="11" name="TextBox 10"/>
          <p:cNvSpPr txBox="1"/>
          <p:nvPr/>
        </p:nvSpPr>
        <p:spPr>
          <a:xfrm>
            <a:off x="742950" y="88479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7878537" y="29282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4263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46" y="2126943"/>
            <a:ext cx="7765322"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9" y="4650556"/>
            <a:ext cx="776414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307D20-C396-4A7C-ABC6-5472D59A059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7A3E67-68A4-48D7-B117-1E44184C0376}" type="slidenum">
              <a:rPr lang="en-US" smtClean="0"/>
              <a:t>‹#›</a:t>
            </a:fld>
            <a:endParaRPr lang="en-US"/>
          </a:p>
        </p:txBody>
      </p:sp>
    </p:spTree>
    <p:extLst>
      <p:ext uri="{BB962C8B-B14F-4D97-AF65-F5344CB8AC3E}">
        <p14:creationId xmlns:p14="http://schemas.microsoft.com/office/powerpoint/2010/main" val="42605143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46"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34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35033"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3107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74929"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74929"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5307D20-C396-4A7C-ABC6-5472D59A0597}" type="datetimeFigureOut">
              <a:rPr lang="en-US" smtClean="0"/>
              <a:t>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7A3E67-68A4-48D7-B117-1E44184C0376}" type="slidenum">
              <a:rPr lang="en-US" smtClean="0"/>
              <a:t>‹#›</a:t>
            </a:fld>
            <a:endParaRPr lang="en-US"/>
          </a:p>
        </p:txBody>
      </p:sp>
    </p:spTree>
    <p:extLst>
      <p:ext uri="{BB962C8B-B14F-4D97-AF65-F5344CB8AC3E}">
        <p14:creationId xmlns:p14="http://schemas.microsoft.com/office/powerpoint/2010/main" val="21267276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472" y="1818215"/>
            <a:ext cx="2504979"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850" y="1818215"/>
            <a:ext cx="2504979"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2038" y="1818215"/>
            <a:ext cx="2504979" cy="1847851"/>
          </a:xfrm>
          <a:prstGeom prst="rect">
            <a:avLst/>
          </a:prstGeom>
        </p:spPr>
      </p:pic>
      <p:sp>
        <p:nvSpPr>
          <p:cNvPr id="30"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46"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763577" y="1938918"/>
            <a:ext cx="2319276"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5346" y="4480369"/>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332091"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409307" y="1939094"/>
            <a:ext cx="2319276"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331076" y="4480368"/>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75023"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6056774" y="1934432"/>
            <a:ext cx="2319276"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74929" y="4480366"/>
            <a:ext cx="2475738"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5307D20-C396-4A7C-ABC6-5472D59A0597}" type="datetimeFigureOut">
              <a:rPr lang="en-US" smtClean="0"/>
              <a:t>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7A3E67-68A4-48D7-B117-1E44184C0376}" type="slidenum">
              <a:rPr lang="en-US" smtClean="0"/>
              <a:t>‹#›</a:t>
            </a:fld>
            <a:endParaRPr lang="en-US"/>
          </a:p>
        </p:txBody>
      </p:sp>
    </p:spTree>
    <p:extLst>
      <p:ext uri="{BB962C8B-B14F-4D97-AF65-F5344CB8AC3E}">
        <p14:creationId xmlns:p14="http://schemas.microsoft.com/office/powerpoint/2010/main" val="968158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307D20-C396-4A7C-ABC6-5472D59A0597}"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A3E67-68A4-48D7-B117-1E44184C0376}" type="slidenum">
              <a:rPr lang="en-US" smtClean="0"/>
              <a:t>‹#›</a:t>
            </a:fld>
            <a:endParaRPr lang="en-US"/>
          </a:p>
        </p:txBody>
      </p:sp>
    </p:spTree>
    <p:extLst>
      <p:ext uri="{BB962C8B-B14F-4D97-AF65-F5344CB8AC3E}">
        <p14:creationId xmlns:p14="http://schemas.microsoft.com/office/powerpoint/2010/main" val="1242449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02" y="609600"/>
            <a:ext cx="1713365"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347" y="609600"/>
            <a:ext cx="5937654" cy="5181601"/>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307D20-C396-4A7C-ABC6-5472D59A0597}"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A3E67-68A4-48D7-B117-1E44184C0376}" type="slidenum">
              <a:rPr lang="en-US" smtClean="0"/>
              <a:t>‹#›</a:t>
            </a:fld>
            <a:endParaRPr lang="en-US"/>
          </a:p>
        </p:txBody>
      </p:sp>
    </p:spTree>
    <p:extLst>
      <p:ext uri="{BB962C8B-B14F-4D97-AF65-F5344CB8AC3E}">
        <p14:creationId xmlns:p14="http://schemas.microsoft.com/office/powerpoint/2010/main" val="4003075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307D20-C396-4A7C-ABC6-5472D59A0597}"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A3E67-68A4-48D7-B117-1E44184C0376}" type="slidenum">
              <a:rPr lang="en-US" smtClean="0"/>
              <a:t>‹#›</a:t>
            </a:fld>
            <a:endParaRPr lang="en-US"/>
          </a:p>
        </p:txBody>
      </p:sp>
    </p:spTree>
    <p:extLst>
      <p:ext uri="{BB962C8B-B14F-4D97-AF65-F5344CB8AC3E}">
        <p14:creationId xmlns:p14="http://schemas.microsoft.com/office/powerpoint/2010/main" val="736447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551" y="1761068"/>
            <a:ext cx="7192913"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971551" y="3589879"/>
            <a:ext cx="7192913"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307D20-C396-4A7C-ABC6-5472D59A0597}" type="datetimeFigureOut">
              <a:rPr lang="en-US" smtClean="0"/>
              <a:t>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A3E67-68A4-48D7-B117-1E44184C0376}" type="slidenum">
              <a:rPr lang="en-US" smtClean="0"/>
              <a:t>‹#›</a:t>
            </a:fld>
            <a:endParaRPr lang="en-US"/>
          </a:p>
        </p:txBody>
      </p:sp>
    </p:spTree>
    <p:extLst>
      <p:ext uri="{BB962C8B-B14F-4D97-AF65-F5344CB8AC3E}">
        <p14:creationId xmlns:p14="http://schemas.microsoft.com/office/powerpoint/2010/main" val="1539222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347" y="1732449"/>
            <a:ext cx="3795373" cy="405875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52169" y="1732450"/>
            <a:ext cx="3798499" cy="4058751"/>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5307D20-C396-4A7C-ABC6-5472D59A059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7A3E67-68A4-48D7-B117-1E44184C0376}" type="slidenum">
              <a:rPr lang="en-US" smtClean="0"/>
              <a:t>‹#›</a:t>
            </a:fld>
            <a:endParaRPr lang="en-US"/>
          </a:p>
        </p:txBody>
      </p:sp>
    </p:spTree>
    <p:extLst>
      <p:ext uri="{BB962C8B-B14F-4D97-AF65-F5344CB8AC3E}">
        <p14:creationId xmlns:p14="http://schemas.microsoft.com/office/powerpoint/2010/main" val="459781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46" y="1734507"/>
            <a:ext cx="3816804"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3864" y="1734507"/>
            <a:ext cx="3816804" cy="4148769"/>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4404" y="1835254"/>
            <a:ext cx="3657258"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4404" y="2380138"/>
            <a:ext cx="365725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1225" y="1835255"/>
            <a:ext cx="3671498"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1225" y="2380138"/>
            <a:ext cx="367149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5307D20-C396-4A7C-ABC6-5472D59A0597}" type="datetimeFigureOut">
              <a:rPr lang="en-US" smtClean="0"/>
              <a:t>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7A3E67-68A4-48D7-B117-1E44184C0376}" type="slidenum">
              <a:rPr lang="en-US" smtClean="0"/>
              <a:t>‹#›</a:t>
            </a:fld>
            <a:endParaRPr lang="en-US"/>
          </a:p>
        </p:txBody>
      </p:sp>
    </p:spTree>
    <p:extLst>
      <p:ext uri="{BB962C8B-B14F-4D97-AF65-F5344CB8AC3E}">
        <p14:creationId xmlns:p14="http://schemas.microsoft.com/office/powerpoint/2010/main" val="1319988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5307D20-C396-4A7C-ABC6-5472D59A0597}" type="datetimeFigureOut">
              <a:rPr lang="en-US" smtClean="0"/>
              <a:t>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7A3E67-68A4-48D7-B117-1E44184C0376}" type="slidenum">
              <a:rPr lang="en-US" smtClean="0"/>
              <a:t>‹#›</a:t>
            </a:fld>
            <a:endParaRPr lang="en-US"/>
          </a:p>
        </p:txBody>
      </p:sp>
    </p:spTree>
    <p:extLst>
      <p:ext uri="{BB962C8B-B14F-4D97-AF65-F5344CB8AC3E}">
        <p14:creationId xmlns:p14="http://schemas.microsoft.com/office/powerpoint/2010/main" val="447261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307D20-C396-4A7C-ABC6-5472D59A0597}" type="datetimeFigureOut">
              <a:rPr lang="en-US" smtClean="0"/>
              <a:t>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7A3E67-68A4-48D7-B117-1E44184C0376}" type="slidenum">
              <a:rPr lang="en-US" smtClean="0"/>
              <a:t>‹#›</a:t>
            </a:fld>
            <a:endParaRPr lang="en-US"/>
          </a:p>
        </p:txBody>
      </p:sp>
    </p:spTree>
    <p:extLst>
      <p:ext uri="{BB962C8B-B14F-4D97-AF65-F5344CB8AC3E}">
        <p14:creationId xmlns:p14="http://schemas.microsoft.com/office/powerpoint/2010/main" val="1133486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0"/>
            <a:ext cx="2780167"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641725" y="609600"/>
            <a:ext cx="4808943" cy="5181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47" y="2431518"/>
            <a:ext cx="2780167"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307D20-C396-4A7C-ABC6-5472D59A059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7A3E67-68A4-48D7-B117-1E44184C0376}" type="slidenum">
              <a:rPr lang="en-US" smtClean="0"/>
              <a:t>‹#›</a:t>
            </a:fld>
            <a:endParaRPr lang="en-US"/>
          </a:p>
        </p:txBody>
      </p:sp>
    </p:spTree>
    <p:extLst>
      <p:ext uri="{BB962C8B-B14F-4D97-AF65-F5344CB8AC3E}">
        <p14:creationId xmlns:p14="http://schemas.microsoft.com/office/powerpoint/2010/main" val="4034752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0249" y="609600"/>
            <a:ext cx="2688125" cy="5204832"/>
          </a:xfrm>
          <a:prstGeom prst="rect">
            <a:avLst/>
          </a:prstGeom>
        </p:spPr>
      </p:pic>
      <p:sp>
        <p:nvSpPr>
          <p:cNvPr id="2" name="Title 1"/>
          <p:cNvSpPr>
            <a:spLocks noGrp="1"/>
          </p:cNvSpPr>
          <p:nvPr>
            <p:ph type="title"/>
          </p:nvPr>
        </p:nvSpPr>
        <p:spPr>
          <a:xfrm>
            <a:off x="685347" y="609923"/>
            <a:ext cx="4451212"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81914" y="763702"/>
            <a:ext cx="2456813"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347" y="2439261"/>
            <a:ext cx="4451212"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307D20-C396-4A7C-ABC6-5472D59A0597}" type="datetimeFigureOut">
              <a:rPr lang="en-US" smtClean="0"/>
              <a:t>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7A3E67-68A4-48D7-B117-1E44184C0376}" type="slidenum">
              <a:rPr lang="en-US" smtClean="0"/>
              <a:t>‹#›</a:t>
            </a:fld>
            <a:endParaRPr lang="en-US"/>
          </a:p>
        </p:txBody>
      </p:sp>
    </p:spTree>
    <p:extLst>
      <p:ext uri="{BB962C8B-B14F-4D97-AF65-F5344CB8AC3E}">
        <p14:creationId xmlns:p14="http://schemas.microsoft.com/office/powerpoint/2010/main" val="3641027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6" y="609600"/>
            <a:ext cx="776532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46" y="1732450"/>
            <a:ext cx="776532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45307D20-C396-4A7C-ABC6-5472D59A0597}" type="datetimeFigureOut">
              <a:rPr lang="en-US" smtClean="0"/>
              <a:t>1/9/2016</a:t>
            </a:fld>
            <a:endParaRPr lang="en-US"/>
          </a:p>
        </p:txBody>
      </p:sp>
      <p:sp>
        <p:nvSpPr>
          <p:cNvPr id="5" name="Footer Placeholder 4"/>
          <p:cNvSpPr>
            <a:spLocks noGrp="1"/>
          </p:cNvSpPr>
          <p:nvPr>
            <p:ph type="ftr" sz="quarter" idx="3"/>
          </p:nvPr>
        </p:nvSpPr>
        <p:spPr>
          <a:xfrm>
            <a:off x="685347" y="5883276"/>
            <a:ext cx="5004649"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7A7A3E67-68A4-48D7-B117-1E44184C0376}" type="slidenum">
              <a:rPr lang="en-US" smtClean="0"/>
              <a:t>‹#›</a:t>
            </a:fld>
            <a:endParaRPr lang="en-US"/>
          </a:p>
        </p:txBody>
      </p:sp>
    </p:spTree>
    <p:extLst>
      <p:ext uri="{BB962C8B-B14F-4D97-AF65-F5344CB8AC3E}">
        <p14:creationId xmlns:p14="http://schemas.microsoft.com/office/powerpoint/2010/main" val="178652573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Liberty Classroom</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10 Worst and 10 Best Presidents</a:t>
            </a:r>
          </a:p>
          <a:p>
            <a:r>
              <a:rPr lang="en-US" dirty="0" smtClean="0"/>
              <a:t>Presentation 4</a:t>
            </a:r>
          </a:p>
          <a:p>
            <a:r>
              <a:rPr lang="en-US" dirty="0" smtClean="0"/>
              <a:t>Teddy Roosevelt</a:t>
            </a:r>
            <a:endParaRPr lang="en-US" dirty="0"/>
          </a:p>
        </p:txBody>
      </p:sp>
    </p:spTree>
    <p:extLst>
      <p:ext uri="{BB962C8B-B14F-4D97-AF65-F5344CB8AC3E}">
        <p14:creationId xmlns:p14="http://schemas.microsoft.com/office/powerpoint/2010/main" val="3165838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Roosevelt and Executive Power</a:t>
            </a:r>
            <a:endParaRPr lang="en-US" dirty="0"/>
          </a:p>
        </p:txBody>
      </p:sp>
      <p:sp>
        <p:nvSpPr>
          <p:cNvPr id="3" name="Content Placeholder 2"/>
          <p:cNvSpPr>
            <a:spLocks noGrp="1"/>
          </p:cNvSpPr>
          <p:nvPr>
            <p:ph idx="1"/>
          </p:nvPr>
        </p:nvSpPr>
        <p:spPr/>
        <p:txBody>
          <a:bodyPr>
            <a:normAutofit/>
          </a:bodyPr>
          <a:lstStyle/>
          <a:p>
            <a:r>
              <a:rPr lang="en-US" i="1" dirty="0" smtClean="0"/>
              <a:t>“I </a:t>
            </a:r>
            <a:r>
              <a:rPr lang="en-US" i="1" dirty="0"/>
              <a:t>declined to adopt the view that what was imperatively necessary for the Nation could not be done by the President unless he could find some specific authorization to do it. </a:t>
            </a:r>
            <a:r>
              <a:rPr lang="en-US" dirty="0"/>
              <a:t>My belief was that it was not only his right but his duty to do anything that the needs of the Nation demanded unless such action was forbidden by the Constitution or by the laws. Under this interpretation of executive power I did and caused to be done many things not previously done by the President and the heads of the departments. </a:t>
            </a:r>
            <a:r>
              <a:rPr lang="en-US" i="1" dirty="0"/>
              <a:t>I did not usurp power, but I did greatly broaden the use of executive power. In other words, I acted for the public welfare, I acted for the common well-being of all our people, whenever and in whatever manner was necessary, </a:t>
            </a:r>
            <a:r>
              <a:rPr lang="en-US" i="1" dirty="0" smtClean="0"/>
              <a:t>unless </a:t>
            </a:r>
            <a:r>
              <a:rPr lang="en-US" i="1" dirty="0"/>
              <a:t>prevented by direct constitutional or legislative </a:t>
            </a:r>
            <a:r>
              <a:rPr lang="en-US" i="1" dirty="0" smtClean="0"/>
              <a:t>prohibition [emphasis added]</a:t>
            </a:r>
            <a:r>
              <a:rPr lang="en-US" dirty="0" smtClean="0"/>
              <a:t>.”</a:t>
            </a:r>
            <a:endParaRPr lang="en-US" dirty="0"/>
          </a:p>
        </p:txBody>
      </p:sp>
    </p:spTree>
    <p:extLst>
      <p:ext uri="{BB962C8B-B14F-4D97-AF65-F5344CB8AC3E}">
        <p14:creationId xmlns:p14="http://schemas.microsoft.com/office/powerpoint/2010/main" val="2939937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Teddy Roosevelt</a:t>
            </a:r>
            <a:endParaRPr lang="en-US" dirty="0"/>
          </a:p>
        </p:txBody>
      </p:sp>
      <p:sp>
        <p:nvSpPr>
          <p:cNvPr id="3" name="Content Placeholder 2"/>
          <p:cNvSpPr>
            <a:spLocks noGrp="1"/>
          </p:cNvSpPr>
          <p:nvPr>
            <p:ph idx="1"/>
          </p:nvPr>
        </p:nvSpPr>
        <p:spPr/>
        <p:txBody>
          <a:bodyPr>
            <a:normAutofit/>
          </a:bodyPr>
          <a:lstStyle/>
          <a:p>
            <a:r>
              <a:rPr lang="en-US" sz="2800" dirty="0" smtClean="0"/>
              <a:t>The myth and the legend, a short biography.</a:t>
            </a:r>
          </a:p>
          <a:p>
            <a:r>
              <a:rPr lang="en-US" sz="2800" dirty="0" smtClean="0"/>
              <a:t>The Bully Pulpit</a:t>
            </a:r>
          </a:p>
          <a:p>
            <a:r>
              <a:rPr lang="en-US" sz="2800" dirty="0" smtClean="0"/>
              <a:t>The Reformer</a:t>
            </a:r>
          </a:p>
          <a:p>
            <a:r>
              <a:rPr lang="en-US" sz="2800" dirty="0" smtClean="0"/>
              <a:t>“One bullet” from the presidency</a:t>
            </a:r>
          </a:p>
          <a:p>
            <a:r>
              <a:rPr lang="en-US" sz="2800" dirty="0" smtClean="0"/>
              <a:t>The watershed of the 20</a:t>
            </a:r>
            <a:r>
              <a:rPr lang="en-US" sz="2800" baseline="30000" dirty="0" smtClean="0"/>
              <a:t>th</a:t>
            </a:r>
            <a:r>
              <a:rPr lang="en-US" sz="2800" dirty="0" smtClean="0"/>
              <a:t> century executive</a:t>
            </a:r>
          </a:p>
          <a:p>
            <a:r>
              <a:rPr lang="en-US" sz="2800" dirty="0" smtClean="0"/>
              <a:t>The first progressive president</a:t>
            </a:r>
            <a:endParaRPr lang="en-US" sz="2800" dirty="0"/>
          </a:p>
        </p:txBody>
      </p:sp>
    </p:spTree>
    <p:extLst>
      <p:ext uri="{BB962C8B-B14F-4D97-AF65-F5344CB8AC3E}">
        <p14:creationId xmlns:p14="http://schemas.microsoft.com/office/powerpoint/2010/main" val="1342510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Bully Pulpit</a:t>
            </a:r>
            <a:endParaRPr lang="en-US" dirty="0"/>
          </a:p>
        </p:txBody>
      </p:sp>
      <p:sp>
        <p:nvSpPr>
          <p:cNvPr id="3" name="Content Placeholder 2"/>
          <p:cNvSpPr>
            <a:spLocks noGrp="1"/>
          </p:cNvSpPr>
          <p:nvPr>
            <p:ph idx="1"/>
          </p:nvPr>
        </p:nvSpPr>
        <p:spPr>
          <a:xfrm>
            <a:off x="685346" y="1732450"/>
            <a:ext cx="7765322" cy="4439750"/>
          </a:xfrm>
        </p:spPr>
        <p:txBody>
          <a:bodyPr>
            <a:normAutofit fontScale="92500" lnSpcReduction="10000"/>
          </a:bodyPr>
          <a:lstStyle/>
          <a:p>
            <a:r>
              <a:rPr lang="en-US" sz="2400" dirty="0" smtClean="0"/>
              <a:t>First address to the American public outlined his constitutional philosophy:</a:t>
            </a:r>
          </a:p>
          <a:p>
            <a:pPr lvl="1"/>
            <a:r>
              <a:rPr lang="en-US" sz="2400" dirty="0" smtClean="0"/>
              <a:t>“When </a:t>
            </a:r>
            <a:r>
              <a:rPr lang="en-US" sz="2400" dirty="0"/>
              <a:t>the Constitution was adopted, at the end of the eighteenth century, no human wisdom could foretell the sweeping changes, alike in industrial and political conditions, which were to take place by the beginning of the twentieth century</a:t>
            </a:r>
            <a:r>
              <a:rPr lang="en-US" sz="2400" dirty="0" smtClean="0"/>
              <a:t>.”</a:t>
            </a:r>
          </a:p>
          <a:p>
            <a:pPr lvl="1"/>
            <a:r>
              <a:rPr lang="en-US" sz="2400" dirty="0" smtClean="0"/>
              <a:t>The Constitution was an outdated piece of parchment.</a:t>
            </a:r>
          </a:p>
          <a:p>
            <a:r>
              <a:rPr lang="en-US" sz="2400" dirty="0" smtClean="0"/>
              <a:t>If Congress would not act, then Roosevelt would act alone.</a:t>
            </a:r>
          </a:p>
          <a:p>
            <a:r>
              <a:rPr lang="en-US" sz="2400" dirty="0" smtClean="0"/>
              <a:t>Expanded implied powers.</a:t>
            </a:r>
          </a:p>
          <a:p>
            <a:r>
              <a:rPr lang="en-US" sz="2400" dirty="0" smtClean="0"/>
              <a:t>Roosevelt was the government.</a:t>
            </a:r>
            <a:endParaRPr lang="en-US" sz="2400" dirty="0"/>
          </a:p>
        </p:txBody>
      </p:sp>
    </p:spTree>
    <p:extLst>
      <p:ext uri="{BB962C8B-B14F-4D97-AF65-F5344CB8AC3E}">
        <p14:creationId xmlns:p14="http://schemas.microsoft.com/office/powerpoint/2010/main" val="2613676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Square Deal</a:t>
            </a:r>
            <a:endParaRPr lang="en-US" dirty="0"/>
          </a:p>
        </p:txBody>
      </p:sp>
      <p:sp>
        <p:nvSpPr>
          <p:cNvPr id="3" name="Content Placeholder 2"/>
          <p:cNvSpPr>
            <a:spLocks noGrp="1"/>
          </p:cNvSpPr>
          <p:nvPr>
            <p:ph idx="1"/>
          </p:nvPr>
        </p:nvSpPr>
        <p:spPr/>
        <p:txBody>
          <a:bodyPr/>
          <a:lstStyle/>
          <a:p>
            <a:r>
              <a:rPr lang="en-US" dirty="0" smtClean="0"/>
              <a:t>Roosevelt as first “Chief Legislator” in American history; modern political science textbooks list this as one of the president’s primary roles.</a:t>
            </a:r>
          </a:p>
          <a:p>
            <a:r>
              <a:rPr lang="en-US" dirty="0" smtClean="0"/>
              <a:t>Enforcement of “Anti-Trust” legislation: Sherman Anti-Trust Act and Interstate Commerce Act; legal?</a:t>
            </a:r>
          </a:p>
          <a:p>
            <a:r>
              <a:rPr lang="en-US" i="1" dirty="0" smtClean="0"/>
              <a:t>Northern Securities Co v. The United States, 1903</a:t>
            </a:r>
          </a:p>
          <a:p>
            <a:r>
              <a:rPr lang="en-US" dirty="0" smtClean="0"/>
              <a:t>Edward D. White dissent: For commerce to be regulated it had to be between States, not individuals, and could not be simply transportation.</a:t>
            </a:r>
          </a:p>
          <a:p>
            <a:r>
              <a:rPr lang="en-US" dirty="0" smtClean="0"/>
              <a:t>Oliver Wendell Holmes, “an attempt to reconstruction society” and a “war against us all.”</a:t>
            </a:r>
            <a:endParaRPr lang="en-US" dirty="0"/>
          </a:p>
        </p:txBody>
      </p:sp>
    </p:spTree>
    <p:extLst>
      <p:ext uri="{BB962C8B-B14F-4D97-AF65-F5344CB8AC3E}">
        <p14:creationId xmlns:p14="http://schemas.microsoft.com/office/powerpoint/2010/main" val="1028468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Square Deal</a:t>
            </a:r>
            <a:endParaRPr lang="en-US" dirty="0"/>
          </a:p>
        </p:txBody>
      </p:sp>
      <p:sp>
        <p:nvSpPr>
          <p:cNvPr id="3" name="Content Placeholder 2"/>
          <p:cNvSpPr>
            <a:spLocks noGrp="1"/>
          </p:cNvSpPr>
          <p:nvPr>
            <p:ph idx="1"/>
          </p:nvPr>
        </p:nvSpPr>
        <p:spPr/>
        <p:txBody>
          <a:bodyPr/>
          <a:lstStyle/>
          <a:p>
            <a:r>
              <a:rPr lang="en-US" dirty="0" smtClean="0"/>
              <a:t>The 1902 Coal Labor Strike</a:t>
            </a:r>
          </a:p>
          <a:p>
            <a:r>
              <a:rPr lang="en-US" dirty="0" smtClean="0"/>
              <a:t>The strike threatened to cut off the heat for Americans…in the summer.  Already huge reserves forced a low price for coal.</a:t>
            </a:r>
          </a:p>
          <a:p>
            <a:r>
              <a:rPr lang="en-US" dirty="0" smtClean="0"/>
              <a:t>Attorney General Philander Knox insists that Roosevelt could not constitutionally intervene in the dispute; Roosevelt wanted to nationalize the coal fields and send in the army to break the strike.</a:t>
            </a:r>
          </a:p>
          <a:p>
            <a:r>
              <a:rPr lang="en-US" dirty="0" smtClean="0"/>
              <a:t>Roosevelt acted as mediator at one point, though it did little to change the outcome; it was not until J.P. Morgan got involved that the strike ended.</a:t>
            </a:r>
            <a:endParaRPr lang="en-US" dirty="0"/>
          </a:p>
        </p:txBody>
      </p:sp>
    </p:spTree>
    <p:extLst>
      <p:ext uri="{BB962C8B-B14F-4D97-AF65-F5344CB8AC3E}">
        <p14:creationId xmlns:p14="http://schemas.microsoft.com/office/powerpoint/2010/main" val="707501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Square Deal</a:t>
            </a:r>
            <a:endParaRPr lang="en-US" dirty="0"/>
          </a:p>
        </p:txBody>
      </p:sp>
      <p:sp>
        <p:nvSpPr>
          <p:cNvPr id="3" name="Content Placeholder 2"/>
          <p:cNvSpPr>
            <a:spLocks noGrp="1"/>
          </p:cNvSpPr>
          <p:nvPr>
            <p:ph idx="1"/>
          </p:nvPr>
        </p:nvSpPr>
        <p:spPr/>
        <p:txBody>
          <a:bodyPr/>
          <a:lstStyle/>
          <a:p>
            <a:r>
              <a:rPr lang="en-US" dirty="0" smtClean="0"/>
              <a:t>The Food Police</a:t>
            </a:r>
          </a:p>
          <a:p>
            <a:r>
              <a:rPr lang="en-US" dirty="0" smtClean="0"/>
              <a:t>1906 Meat Inspection Act and 1906 Pure Food and Drug Act</a:t>
            </a:r>
          </a:p>
          <a:p>
            <a:r>
              <a:rPr lang="en-US" dirty="0" smtClean="0"/>
              <a:t>Upton Sinclair’s communist propaganda </a:t>
            </a:r>
            <a:r>
              <a:rPr lang="en-US" i="1" dirty="0" smtClean="0"/>
              <a:t>The Jungle</a:t>
            </a:r>
          </a:p>
          <a:p>
            <a:r>
              <a:rPr lang="en-US" dirty="0" smtClean="0"/>
              <a:t>Charles Neill investigation and the Neill-Reynolds Report</a:t>
            </a:r>
          </a:p>
          <a:p>
            <a:r>
              <a:rPr lang="en-US" dirty="0" smtClean="0"/>
              <a:t>The rich get richer as inspections become too costly for small meat packing operations, inspections that were already conducting by the meat packing industry itself.</a:t>
            </a:r>
            <a:endParaRPr lang="en-US" dirty="0"/>
          </a:p>
        </p:txBody>
      </p:sp>
    </p:spTree>
    <p:extLst>
      <p:ext uri="{BB962C8B-B14F-4D97-AF65-F5344CB8AC3E}">
        <p14:creationId xmlns:p14="http://schemas.microsoft.com/office/powerpoint/2010/main" val="4198405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Square Deal</a:t>
            </a:r>
            <a:endParaRPr lang="en-US" dirty="0"/>
          </a:p>
        </p:txBody>
      </p:sp>
      <p:sp>
        <p:nvSpPr>
          <p:cNvPr id="3" name="Content Placeholder 2"/>
          <p:cNvSpPr>
            <a:spLocks noGrp="1"/>
          </p:cNvSpPr>
          <p:nvPr>
            <p:ph idx="1"/>
          </p:nvPr>
        </p:nvSpPr>
        <p:spPr/>
        <p:txBody>
          <a:bodyPr/>
          <a:lstStyle/>
          <a:p>
            <a:r>
              <a:rPr lang="en-US" dirty="0" smtClean="0"/>
              <a:t>Save the Forest!</a:t>
            </a:r>
          </a:p>
          <a:p>
            <a:r>
              <a:rPr lang="en-US" dirty="0" smtClean="0"/>
              <a:t>Roosevelt’s usage of “proclamations” to grab land for the federal government.</a:t>
            </a:r>
          </a:p>
          <a:p>
            <a:r>
              <a:rPr lang="en-US" dirty="0" smtClean="0"/>
              <a:t>The “Conservation Ethic.”</a:t>
            </a:r>
          </a:p>
          <a:p>
            <a:r>
              <a:rPr lang="en-US" dirty="0" smtClean="0"/>
              <a:t>A fabricated executive power.</a:t>
            </a:r>
          </a:p>
          <a:p>
            <a:pPr lvl="1"/>
            <a:r>
              <a:rPr lang="en-US" dirty="0" smtClean="0"/>
              <a:t>Congress cannot create powers for the executive office without amendment.</a:t>
            </a:r>
            <a:endParaRPr lang="en-US" dirty="0"/>
          </a:p>
        </p:txBody>
      </p:sp>
    </p:spTree>
    <p:extLst>
      <p:ext uri="{BB962C8B-B14F-4D97-AF65-F5344CB8AC3E}">
        <p14:creationId xmlns:p14="http://schemas.microsoft.com/office/powerpoint/2010/main" val="1640516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Square Deal</a:t>
            </a:r>
            <a:endParaRPr lang="en-US" dirty="0"/>
          </a:p>
        </p:txBody>
      </p:sp>
      <p:sp>
        <p:nvSpPr>
          <p:cNvPr id="3" name="Content Placeholder 2"/>
          <p:cNvSpPr>
            <a:spLocks noGrp="1"/>
          </p:cNvSpPr>
          <p:nvPr>
            <p:ph idx="1"/>
          </p:nvPr>
        </p:nvSpPr>
        <p:spPr/>
        <p:txBody>
          <a:bodyPr/>
          <a:lstStyle/>
          <a:p>
            <a:r>
              <a:rPr lang="en-US" dirty="0" smtClean="0"/>
              <a:t>The Spelling Board</a:t>
            </a:r>
          </a:p>
          <a:p>
            <a:pPr lvl="1"/>
            <a:r>
              <a:rPr lang="en-US" dirty="0" smtClean="0"/>
              <a:t>Roosevelt wanted to simply American spelling.</a:t>
            </a:r>
          </a:p>
          <a:p>
            <a:pPr lvl="1"/>
            <a:r>
              <a:rPr lang="en-US" dirty="0" smtClean="0"/>
              <a:t>Through executive order he mandated that the government adopt “simplified spelling” rules from the Andrew Carnegie led “Simplified Spelling Board.”</a:t>
            </a:r>
          </a:p>
          <a:p>
            <a:pPr lvl="1"/>
            <a:r>
              <a:rPr lang="en-US" dirty="0"/>
              <a:t>They wanted, for example, to drop the “</a:t>
            </a:r>
            <a:r>
              <a:rPr lang="en-US" dirty="0" err="1"/>
              <a:t>ed</a:t>
            </a:r>
            <a:r>
              <a:rPr lang="en-US" dirty="0"/>
              <a:t>” from “addressed” and add a “t” to make it “</a:t>
            </a:r>
            <a:r>
              <a:rPr lang="en-US" dirty="0" err="1"/>
              <a:t>addresst</a:t>
            </a:r>
            <a:r>
              <a:rPr lang="en-US" dirty="0"/>
              <a:t>” and to change the spelling of “</a:t>
            </a:r>
            <a:r>
              <a:rPr lang="en-US" dirty="0" err="1"/>
              <a:t>honour</a:t>
            </a:r>
            <a:r>
              <a:rPr lang="en-US" dirty="0"/>
              <a:t>” to “honor.” The “simplified” spelling code aimed to make words phonetic, or “</a:t>
            </a:r>
            <a:r>
              <a:rPr lang="en-US" dirty="0" err="1"/>
              <a:t>fonetic</a:t>
            </a:r>
            <a:r>
              <a:rPr lang="en-US" dirty="0"/>
              <a:t>.” </a:t>
            </a:r>
            <a:endParaRPr lang="en-US" dirty="0" smtClean="0"/>
          </a:p>
          <a:p>
            <a:pPr lvl="1"/>
            <a:r>
              <a:rPr lang="en-US" dirty="0" smtClean="0"/>
              <a:t>Rejected by Congress.</a:t>
            </a:r>
            <a:endParaRPr lang="en-US" dirty="0"/>
          </a:p>
        </p:txBody>
      </p:sp>
    </p:spTree>
    <p:extLst>
      <p:ext uri="{BB962C8B-B14F-4D97-AF65-F5344CB8AC3E}">
        <p14:creationId xmlns:p14="http://schemas.microsoft.com/office/powerpoint/2010/main" val="2068742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Big Stick</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Roosevelt Corollary to the Monroe Doctrine, 1904</a:t>
            </a:r>
          </a:p>
          <a:p>
            <a:r>
              <a:rPr lang="en-US" dirty="0" smtClean="0"/>
              <a:t>The Panama Canal, 1903</a:t>
            </a:r>
          </a:p>
          <a:p>
            <a:r>
              <a:rPr lang="en-US" dirty="0" smtClean="0"/>
              <a:t>Executive action without Congressional oversight; Roosevelt admitted it.</a:t>
            </a:r>
          </a:p>
          <a:p>
            <a:r>
              <a:rPr lang="en-US" dirty="0" smtClean="0"/>
              <a:t>“But </a:t>
            </a:r>
            <a:r>
              <a:rPr lang="en-US" dirty="0"/>
              <a:t>the Panama Canal would not have been started if I had not taken hold of it, because if I had followed the traditional or conservative method I should have submitted an admirable state paper occupying a couple of hundred pages detailing all of the facts to Congress and asking Congress’ consideration of it. </a:t>
            </a:r>
            <a:r>
              <a:rPr lang="en-US" dirty="0" smtClean="0"/>
              <a:t>In </a:t>
            </a:r>
            <a:r>
              <a:rPr lang="en-US" dirty="0"/>
              <a:t>that case there would have been a number of excellent speeches made on the subject in Congress; the debate would be proceeding at this moment with great spirit and the beginning of work on the canal would be fifty years in the future. </a:t>
            </a:r>
            <a:r>
              <a:rPr lang="en-US" dirty="0" smtClean="0"/>
              <a:t>Fortunately </a:t>
            </a:r>
            <a:r>
              <a:rPr lang="en-US" dirty="0"/>
              <a:t>the crisis came at a period when I could act unhampered. Accordingly I took the Isthmus, started the Canal and then left Congress not to debate the canal, but to debate me</a:t>
            </a:r>
            <a:r>
              <a:rPr lang="en-US" dirty="0" smtClean="0"/>
              <a:t>.” </a:t>
            </a:r>
            <a:endParaRPr lang="en-US" dirty="0"/>
          </a:p>
        </p:txBody>
      </p:sp>
    </p:spTree>
    <p:extLst>
      <p:ext uri="{BB962C8B-B14F-4D97-AF65-F5344CB8AC3E}">
        <p14:creationId xmlns:p14="http://schemas.microsoft.com/office/powerpoint/2010/main" val="12067537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C Them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xmlns=""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LC Theme</Template>
  <TotalTime>1481</TotalTime>
  <Words>856</Words>
  <Application>Microsoft Office PowerPoint</Application>
  <PresentationFormat>On-screen Show (4:3)</PresentationFormat>
  <Paragraphs>54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LC Theme</vt:lpstr>
      <vt:lpstr>Liberty Classroom</vt:lpstr>
      <vt:lpstr>Teddy Roosevelt</vt:lpstr>
      <vt:lpstr>The Bully Pulpit</vt:lpstr>
      <vt:lpstr>The Square Deal</vt:lpstr>
      <vt:lpstr>The Square Deal</vt:lpstr>
      <vt:lpstr>The Square Deal</vt:lpstr>
      <vt:lpstr>The Square Deal</vt:lpstr>
      <vt:lpstr>The Square Deal</vt:lpstr>
      <vt:lpstr>The Big Stick</vt:lpstr>
      <vt:lpstr>Roosevelt and Executive Power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Liberty Classroom</dc:title>
  <dc:creator>Brion McClanahan</dc:creator>
  <cp:lastModifiedBy>Brion McClanahan</cp:lastModifiedBy>
  <cp:revision>7</cp:revision>
  <dcterms:created xsi:type="dcterms:W3CDTF">2016-01-04T10:56:21Z</dcterms:created>
  <dcterms:modified xsi:type="dcterms:W3CDTF">2016-01-09T11:15:00Z</dcterms:modified>
</cp:coreProperties>
</file>