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3" r:id="rId13"/>
    <p:sldId id="268" r:id="rId14"/>
    <p:sldId id="269" r:id="rId15"/>
    <p:sldId id="270" r:id="rId16"/>
    <p:sldId id="271" r:id="rId17"/>
    <p:sldId id="272" r:id="rId18"/>
    <p:sldId id="273" r:id="rId19"/>
    <p:sldId id="274" r:id="rId20"/>
    <p:sldId id="277"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112"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13/08/2014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13/08/2014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13/08/2014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13/08/2014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13/08/2014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13/08/2014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Rawls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13005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Our </a:t>
            </a:r>
            <a:r>
              <a:rPr lang="en-GB" dirty="0"/>
              <a:t>capacities to work hard are themselves matters of luck. One’s very character, one’s dispositions, these too are matters of luck and the notion of desert has no application here. </a:t>
            </a:r>
            <a:endParaRPr lang="en-GB" dirty="0" smtClean="0"/>
          </a:p>
          <a:p>
            <a:r>
              <a:rPr lang="en-GB" dirty="0" smtClean="0"/>
              <a:t>We </a:t>
            </a:r>
            <a:r>
              <a:rPr lang="en-GB" dirty="0"/>
              <a:t>should not benefit from our talents because we have done nothing to deserve them</a:t>
            </a:r>
            <a:r>
              <a:rPr lang="en-GB" dirty="0" smtClean="0"/>
              <a:t>.</a:t>
            </a:r>
            <a:endParaRPr lang="en-IE" dirty="0"/>
          </a:p>
        </p:txBody>
      </p:sp>
    </p:spTree>
    <p:extLst>
      <p:ext uri="{BB962C8B-B14F-4D97-AF65-F5344CB8AC3E}">
        <p14:creationId xmlns:p14="http://schemas.microsoft.com/office/powerpoint/2010/main" val="297691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enunciating his Difference Principle Rawls is trying to steer a path between allowing for any distributional outcome consistent with the freedom to own, produce and contract, on the one hand [Liberty], and, on the other hand, requiring a strictly equal division of all production among the members of a society [Equality]. </a:t>
            </a:r>
            <a:endParaRPr lang="en-US" dirty="0"/>
          </a:p>
        </p:txBody>
      </p:sp>
    </p:spTree>
    <p:extLst>
      <p:ext uri="{BB962C8B-B14F-4D97-AF65-F5344CB8AC3E}">
        <p14:creationId xmlns:p14="http://schemas.microsoft.com/office/powerpoint/2010/main" val="2838245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a:t>
            </a:r>
            <a:r>
              <a:rPr lang="en-GB" i="1" dirty="0"/>
              <a:t>Political Liberalism</a:t>
            </a:r>
            <a:r>
              <a:rPr lang="en-GB" dirty="0"/>
              <a:t> (1993), Rawls’s introduces the idea of what he calls, ‘public reason’. </a:t>
            </a:r>
            <a:endParaRPr lang="en-GB" dirty="0" smtClean="0"/>
          </a:p>
          <a:p>
            <a:r>
              <a:rPr lang="en-GB" dirty="0" smtClean="0"/>
              <a:t>Political </a:t>
            </a:r>
            <a:r>
              <a:rPr lang="en-GB" dirty="0"/>
              <a:t>reasoning can proceed only on the basis of reasons which are shared among all people and not on the basis of reasons that are peculiar to particular people or traditions. </a:t>
            </a:r>
            <a:endParaRPr lang="en-GB" dirty="0" smtClean="0"/>
          </a:p>
          <a:p>
            <a:r>
              <a:rPr lang="en-GB" dirty="0" smtClean="0"/>
              <a:t>But </a:t>
            </a:r>
            <a:r>
              <a:rPr lang="en-GB" dirty="0"/>
              <a:t>what if there are no such public reasons? What then? Public reasons seem to hinge upon such values as equality and fairness and freedom but, it might be argued, not everyone accepts these values as ultimate. </a:t>
            </a:r>
            <a:endParaRPr lang="en-US" dirty="0"/>
          </a:p>
        </p:txBody>
      </p:sp>
    </p:spTree>
    <p:extLst>
      <p:ext uri="{BB962C8B-B14F-4D97-AF65-F5344CB8AC3E}">
        <p14:creationId xmlns:p14="http://schemas.microsoft.com/office/powerpoint/2010/main" val="314889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Public reasons are, in fact, just one substantive position among others and not some neutral zone where all can meet. </a:t>
            </a:r>
            <a:endParaRPr lang="en-GB" dirty="0" smtClean="0"/>
          </a:p>
          <a:p>
            <a:r>
              <a:rPr lang="en-GB" dirty="0" smtClean="0"/>
              <a:t>The </a:t>
            </a:r>
            <a:r>
              <a:rPr lang="en-GB" dirty="0"/>
              <a:t>notion of public reasons (and also overlapping consensus) simply assumes that there is a common core on which adherents of diverse moral, social and political doctrines can agree. </a:t>
            </a:r>
            <a:endParaRPr lang="en-US" dirty="0"/>
          </a:p>
        </p:txBody>
      </p:sp>
    </p:spTree>
    <p:extLst>
      <p:ext uri="{BB962C8B-B14F-4D97-AF65-F5344CB8AC3E}">
        <p14:creationId xmlns:p14="http://schemas.microsoft.com/office/powerpoint/2010/main" val="3301518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a:t>
            </a:r>
            <a:r>
              <a:rPr lang="en-GB" i="1" dirty="0"/>
              <a:t>The Law of Peoples</a:t>
            </a:r>
            <a:r>
              <a:rPr lang="en-GB" dirty="0"/>
              <a:t>, a late work, Rawls turns his attention to international politics. He distinguishes between what he calls ‘well-ordered people,’ some of whom are liberal and others decent. </a:t>
            </a:r>
            <a:endParaRPr lang="en-GB" dirty="0" smtClean="0"/>
          </a:p>
          <a:p>
            <a:r>
              <a:rPr lang="en-GB" dirty="0" smtClean="0"/>
              <a:t>International </a:t>
            </a:r>
            <a:r>
              <a:rPr lang="en-GB" dirty="0"/>
              <a:t>order requires us to tolerate decent people even though they may have state religions and deny people equality of opportunity on religious grounds. If a people is neither liberal nor decent—it violates human rights or is aggressive— it is an outlaw and military intervention may be justified! </a:t>
            </a:r>
            <a:endParaRPr lang="en-US" dirty="0"/>
          </a:p>
        </p:txBody>
      </p:sp>
    </p:spTree>
    <p:extLst>
      <p:ext uri="{BB962C8B-B14F-4D97-AF65-F5344CB8AC3E}">
        <p14:creationId xmlns:p14="http://schemas.microsoft.com/office/powerpoint/2010/main" val="4245363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most interesting about </a:t>
            </a:r>
            <a:r>
              <a:rPr lang="en-GB" i="1" dirty="0"/>
              <a:t>The Law of Peoples</a:t>
            </a:r>
            <a:r>
              <a:rPr lang="en-GB" dirty="0"/>
              <a:t> is that Rawls’s rejects the claim that his Difference Principle should be applied globally. </a:t>
            </a:r>
            <a:endParaRPr lang="en-US" dirty="0"/>
          </a:p>
        </p:txBody>
      </p:sp>
    </p:spTree>
    <p:extLst>
      <p:ext uri="{BB962C8B-B14F-4D97-AF65-F5344CB8AC3E}">
        <p14:creationId xmlns:p14="http://schemas.microsoft.com/office/powerpoint/2010/main" val="692033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John Rawls’s </a:t>
            </a:r>
            <a:r>
              <a:rPr lang="en-GB" i="1" dirty="0"/>
              <a:t>A Theory of Justice</a:t>
            </a:r>
            <a:r>
              <a:rPr lang="en-GB" dirty="0"/>
              <a:t> is generally agreed to have been </a:t>
            </a:r>
            <a:r>
              <a:rPr lang="en-GB" i="1" dirty="0"/>
              <a:t>the</a:t>
            </a:r>
            <a:r>
              <a:rPr lang="en-GB" dirty="0"/>
              <a:t> seminal work in political philosophy in the second part of the twentieth century. </a:t>
            </a:r>
            <a:endParaRPr lang="en-IE" dirty="0"/>
          </a:p>
          <a:p>
            <a:pPr lvl="0"/>
            <a:r>
              <a:rPr lang="en-GB" i="1" dirty="0"/>
              <a:t>A Theory of Justice</a:t>
            </a:r>
            <a:r>
              <a:rPr lang="en-GB" dirty="0"/>
              <a:t> ignited a veritable firestorm of responses, criticisms, arguments and counter-arguments so that its secondary literature is voluminous. </a:t>
            </a:r>
            <a:endParaRPr lang="en-IE" dirty="0"/>
          </a:p>
          <a:p>
            <a:pPr lvl="0"/>
            <a:r>
              <a:rPr lang="en-GB" i="1" dirty="0"/>
              <a:t>A Theory of Justice</a:t>
            </a:r>
            <a:r>
              <a:rPr lang="en-GB" dirty="0"/>
              <a:t> is an attempt to reconcile the first two legs of the French Revolution’s  Liberty, Equality and Fraternity</a:t>
            </a:r>
            <a:endParaRPr lang="en-IE" dirty="0"/>
          </a:p>
        </p:txBody>
      </p:sp>
    </p:spTree>
    <p:extLst>
      <p:ext uri="{BB962C8B-B14F-4D97-AF65-F5344CB8AC3E}">
        <p14:creationId xmlns:p14="http://schemas.microsoft.com/office/powerpoint/2010/main" val="1823542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Rawls’s ‘original position’ people have no information about their own individual desires but do understand politics and economics and psychology. </a:t>
            </a:r>
            <a:endParaRPr lang="en-IE" dirty="0"/>
          </a:p>
          <a:p>
            <a:pPr lvl="0"/>
            <a:r>
              <a:rPr lang="en-GB" dirty="0"/>
              <a:t>Another central idea of Rawls’s is reflective equilibrium. The central idea here is that we have first order judgements about what justice consists in and second-order principles that may or may not justify them. </a:t>
            </a:r>
            <a:endParaRPr lang="en-IE" dirty="0"/>
          </a:p>
        </p:txBody>
      </p:sp>
    </p:spTree>
    <p:extLst>
      <p:ext uri="{BB962C8B-B14F-4D97-AF65-F5344CB8AC3E}">
        <p14:creationId xmlns:p14="http://schemas.microsoft.com/office/powerpoint/2010/main" val="796433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What principles of justice governing rights and duties and the distribution of goods would human beings choose behind the veil of ignorance? </a:t>
            </a:r>
            <a:endParaRPr lang="en-GB" dirty="0" smtClean="0"/>
          </a:p>
          <a:p>
            <a:pPr lvl="0"/>
            <a:r>
              <a:rPr lang="en-GB" dirty="0" smtClean="0"/>
              <a:t>Rawls </a:t>
            </a:r>
            <a:r>
              <a:rPr lang="en-GB" dirty="0"/>
              <a:t>believes that the rational choice for all inhabitants of the original position to make is to adopt a kind of maximin strategy, that is, to chose principles of justice what would in some way maximise the position of the least well off in the resultant society. </a:t>
            </a:r>
            <a:endParaRPr lang="en-IE" dirty="0"/>
          </a:p>
        </p:txBody>
      </p:sp>
    </p:spTree>
    <p:extLst>
      <p:ext uri="{BB962C8B-B14F-4D97-AF65-F5344CB8AC3E}">
        <p14:creationId xmlns:p14="http://schemas.microsoft.com/office/powerpoint/2010/main" val="1165611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GB" dirty="0"/>
              <a:t>Rawls comes up with two basic principles of justice, the first one dealing with liberty, the second with equality. The principles are ordered so that the first one takes priority over the second. </a:t>
            </a:r>
            <a:endParaRPr lang="en-IE" dirty="0"/>
          </a:p>
        </p:txBody>
      </p:sp>
    </p:spTree>
    <p:extLst>
      <p:ext uri="{BB962C8B-B14F-4D97-AF65-F5344CB8AC3E}">
        <p14:creationId xmlns:p14="http://schemas.microsoft.com/office/powerpoint/2010/main" val="3488600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John </a:t>
            </a:r>
            <a:r>
              <a:rPr lang="en-GB" dirty="0"/>
              <a:t>Rawls </a:t>
            </a:r>
            <a:r>
              <a:rPr lang="en-GB" dirty="0" smtClean="0"/>
              <a:t>more or </a:t>
            </a:r>
            <a:r>
              <a:rPr lang="en-GB" dirty="0"/>
              <a:t>less single-handedly revived the study of </a:t>
            </a:r>
            <a:r>
              <a:rPr lang="en-GB" dirty="0" smtClean="0"/>
              <a:t>political philosophy in </a:t>
            </a:r>
            <a:r>
              <a:rPr lang="en-GB" dirty="0"/>
              <a:t>the anglophone world with the publication of </a:t>
            </a:r>
            <a:r>
              <a:rPr lang="en-GB" dirty="0" smtClean="0"/>
              <a:t>his </a:t>
            </a:r>
            <a:r>
              <a:rPr lang="en-GB" dirty="0"/>
              <a:t>1971 work, </a:t>
            </a:r>
            <a:r>
              <a:rPr lang="en-GB" i="1" dirty="0"/>
              <a:t>A Theory of </a:t>
            </a:r>
            <a:r>
              <a:rPr lang="en-GB" i="1" dirty="0" smtClean="0"/>
              <a:t>Justice</a:t>
            </a:r>
            <a:r>
              <a:rPr lang="en-GB" dirty="0"/>
              <a:t>.</a:t>
            </a:r>
            <a:endParaRPr lang="en-GB" dirty="0" smtClean="0"/>
          </a:p>
          <a:p>
            <a:r>
              <a:rPr lang="en-GB" dirty="0" smtClean="0"/>
              <a:t>This book is </a:t>
            </a:r>
            <a:r>
              <a:rPr lang="en-GB" dirty="0"/>
              <a:t>generally agreed to have been </a:t>
            </a:r>
            <a:r>
              <a:rPr lang="en-GB" i="1" dirty="0"/>
              <a:t>the</a:t>
            </a:r>
            <a:r>
              <a:rPr lang="en-GB" dirty="0"/>
              <a:t> seminal work in political philosophy in the second part of the twentieth century and to have reignited the fading embers of political philosophy as an academic discipline.</a:t>
            </a:r>
            <a:r>
              <a:rPr lang="en-IE" dirty="0"/>
              <a:t> </a:t>
            </a:r>
            <a:endParaRPr lang="en-US" dirty="0"/>
          </a:p>
        </p:txBody>
      </p:sp>
    </p:spTree>
    <p:extLst>
      <p:ext uri="{BB962C8B-B14F-4D97-AF65-F5344CB8AC3E}">
        <p14:creationId xmlns:p14="http://schemas.microsoft.com/office/powerpoint/2010/main" val="777727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The first principle of justice is that ‘each person is to have an equal right to the most extensive scheme of equal basic liberties compatible with a similar scheme of liberties for others.’. [Rawls 1999, 53] </a:t>
            </a:r>
            <a:endParaRPr lang="en-GB" dirty="0" smtClean="0"/>
          </a:p>
          <a:p>
            <a:pPr lvl="0"/>
            <a:r>
              <a:rPr lang="en-GB" dirty="0" smtClean="0"/>
              <a:t>The </a:t>
            </a:r>
            <a:r>
              <a:rPr lang="en-GB" dirty="0"/>
              <a:t>second principle of justice, the one relating to equality, comes in two parts. ‘Social and economic inequalities are to be arranged so that they are both (a) to the greatest expected benefit of the least advantaged and (b) attached to offices and positions open to all under conditions of fair equality of opportunity.’ </a:t>
            </a:r>
            <a:endParaRPr lang="en-IE" dirty="0"/>
          </a:p>
          <a:p>
            <a:endParaRPr lang="en-US" dirty="0"/>
          </a:p>
        </p:txBody>
      </p:sp>
    </p:spTree>
    <p:extLst>
      <p:ext uri="{BB962C8B-B14F-4D97-AF65-F5344CB8AC3E}">
        <p14:creationId xmlns:p14="http://schemas.microsoft.com/office/powerpoint/2010/main" val="3381908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Underlying Rawls’s principles is a certain conception of desert which it is important to lay out. Rawls believes that much of what comes to us comes to us as a matter of good fortune. We should not benefit from our talents because we have done nothing to deserve them.</a:t>
            </a:r>
            <a:endParaRPr lang="en-IE" dirty="0"/>
          </a:p>
          <a:p>
            <a:pPr lvl="0"/>
            <a:r>
              <a:rPr lang="en-GB" dirty="0"/>
              <a:t>If everything is a matter of luck then luck ceases to have any intellectual traction. Luck, as a concept, has significance only if it can be contrasted with what is not luck. </a:t>
            </a:r>
            <a:endParaRPr lang="en-IE" dirty="0"/>
          </a:p>
          <a:p>
            <a:endParaRPr lang="en-US" dirty="0"/>
          </a:p>
        </p:txBody>
      </p:sp>
    </p:spTree>
    <p:extLst>
      <p:ext uri="{BB962C8B-B14F-4D97-AF65-F5344CB8AC3E}">
        <p14:creationId xmlns:p14="http://schemas.microsoft.com/office/powerpoint/2010/main" val="34964231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enunciating his Difference Principle (the second principle of justice) Rawls is trying to steer a path between allowing for any distributional outcome consistent with the freedom to own, produce and contract, on the one hand [Liberty], and, on the other hand, requiring a strictly equal division of all production among the members of a society [Equality]</a:t>
            </a:r>
            <a:r>
              <a:rPr lang="en-GB"/>
              <a:t>. </a:t>
            </a:r>
            <a:endParaRPr lang="en-IE"/>
          </a:p>
        </p:txBody>
      </p:sp>
    </p:spTree>
    <p:extLst>
      <p:ext uri="{BB962C8B-B14F-4D97-AF65-F5344CB8AC3E}">
        <p14:creationId xmlns:p14="http://schemas.microsoft.com/office/powerpoint/2010/main" val="181564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first characteristic of </a:t>
            </a:r>
            <a:r>
              <a:rPr lang="en-GB" i="1" dirty="0"/>
              <a:t>A Theory of Justice</a:t>
            </a:r>
            <a:r>
              <a:rPr lang="en-GB" dirty="0"/>
              <a:t> that will be noticeable to any reader of this classic </a:t>
            </a:r>
            <a:r>
              <a:rPr lang="en-GB" dirty="0" smtClean="0"/>
              <a:t>is </a:t>
            </a:r>
            <a:r>
              <a:rPr lang="en-GB" dirty="0"/>
              <a:t>that it is long (560+ pages). </a:t>
            </a:r>
            <a:endParaRPr lang="en-GB" dirty="0" smtClean="0"/>
          </a:p>
          <a:p>
            <a:r>
              <a:rPr lang="en-GB" dirty="0" smtClean="0"/>
              <a:t>Its </a:t>
            </a:r>
            <a:r>
              <a:rPr lang="en-GB" dirty="0"/>
              <a:t>second characteristic is its restrained New Englandish prose style which, even by normal academic standards, makes it calm, worthy and excruciatingly dull. It is not, at least not on the surface, an exciting book, and it may not be exciting under the surface either. </a:t>
            </a:r>
            <a:endParaRPr lang="en-US" dirty="0"/>
          </a:p>
        </p:txBody>
      </p:sp>
    </p:spTree>
    <p:extLst>
      <p:ext uri="{BB962C8B-B14F-4D97-AF65-F5344CB8AC3E}">
        <p14:creationId xmlns:p14="http://schemas.microsoft.com/office/powerpoint/2010/main" val="3708984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A Theory of Justice</a:t>
            </a:r>
            <a:r>
              <a:rPr lang="en-GB" dirty="0"/>
              <a:t> could perhaps best be described as an attempt to reconcile the first two legs of the French Revolution’s  Liberty, Equality and Fraternity; whether the gratuitous exclusion of Fraternity from the discussion is unjust is a matter Fraternity will have to take up with Rawls. Rawls is, essentially, a new-look social contractarian. </a:t>
            </a:r>
            <a:endParaRPr lang="en-US" dirty="0"/>
          </a:p>
        </p:txBody>
      </p:sp>
    </p:spTree>
    <p:extLst>
      <p:ext uri="{BB962C8B-B14F-4D97-AF65-F5344CB8AC3E}">
        <p14:creationId xmlns:p14="http://schemas.microsoft.com/office/powerpoint/2010/main" val="3214364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Rawls’s has just such a get-together but his one, which is called the original position, has some unusual features. The most prominent aspect of the original position is that in it, decisions are to be made behind what Rawls calls the veil of ignorance. </a:t>
            </a:r>
            <a:endParaRPr lang="en-GB" dirty="0" smtClean="0"/>
          </a:p>
          <a:p>
            <a:r>
              <a:rPr lang="en-GB" dirty="0" smtClean="0"/>
              <a:t>The </a:t>
            </a:r>
            <a:r>
              <a:rPr lang="en-GB" dirty="0"/>
              <a:t>simple, yet ingenious idea, is that if, prior to agreement, we were to know our strengths and weaknesses, our characters and our particular views of what is good for man, we would necessarily be influenced by such consideration in arriving at an agreement with others who might well have very different natural endowments and very different views of the good. </a:t>
            </a:r>
            <a:endParaRPr lang="en-US" dirty="0"/>
          </a:p>
        </p:txBody>
      </p:sp>
    </p:spTree>
    <p:extLst>
      <p:ext uri="{BB962C8B-B14F-4D97-AF65-F5344CB8AC3E}">
        <p14:creationId xmlns:p14="http://schemas.microsoft.com/office/powerpoint/2010/main" val="674831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delightful air of arbitrariness, not to say unreality, about all of this which should tickle the funny bones of aficionados of science fiction. Behind the veil of ignorance we don’t know anything about ourselves—our sex, our ages, our abilities, whether we are risk-averse or willing to live dangerously—but we </a:t>
            </a:r>
            <a:r>
              <a:rPr lang="en-GB" i="1" dirty="0"/>
              <a:t>do</a:t>
            </a:r>
            <a:r>
              <a:rPr lang="en-GB" dirty="0"/>
              <a:t> know all about politics, economics, and psychology. </a:t>
            </a:r>
            <a:endParaRPr lang="en-US" dirty="0"/>
          </a:p>
        </p:txBody>
      </p:sp>
    </p:spTree>
    <p:extLst>
      <p:ext uri="{BB962C8B-B14F-4D97-AF65-F5344CB8AC3E}">
        <p14:creationId xmlns:p14="http://schemas.microsoft.com/office/powerpoint/2010/main" val="2276483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B</a:t>
            </a:r>
            <a:r>
              <a:rPr lang="en-GB" dirty="0" smtClean="0"/>
              <a:t>ehind </a:t>
            </a:r>
            <a:r>
              <a:rPr lang="en-GB" dirty="0"/>
              <a:t>the veil of ignorance, what principles of justice governing rights and duties and the distribution of goods would our socially and psychologically emaciated human beings choose? </a:t>
            </a:r>
            <a:endParaRPr lang="en-GB" dirty="0" smtClean="0"/>
          </a:p>
          <a:p>
            <a:r>
              <a:rPr lang="en-GB" dirty="0" smtClean="0"/>
              <a:t>Since </a:t>
            </a:r>
            <a:r>
              <a:rPr lang="en-GB" dirty="0"/>
              <a:t>no one knows what position he is going to occupy after the agreement, Rawls believes that the rational choice for all inhabitants of the original position to make is to adopt a kind of maximin strategy, that is, to chose principles of justice what would in some way maximise the position of the least well off in the resultant society. </a:t>
            </a:r>
            <a:endParaRPr lang="en-US" dirty="0"/>
          </a:p>
        </p:txBody>
      </p:sp>
    </p:spTree>
    <p:extLst>
      <p:ext uri="{BB962C8B-B14F-4D97-AF65-F5344CB8AC3E}">
        <p14:creationId xmlns:p14="http://schemas.microsoft.com/office/powerpoint/2010/main" val="128629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first principle of justice is that ‘each person is to have an equal right to the most extensive scheme of equal basic liberties compatible with a similar scheme of liberties for others.’. [Rawls 1999, 53]</a:t>
            </a:r>
            <a:r>
              <a:rPr lang="en-IE" dirty="0"/>
              <a:t> </a:t>
            </a:r>
            <a:endParaRPr lang="en-IE" dirty="0" smtClean="0"/>
          </a:p>
          <a:p>
            <a:r>
              <a:rPr lang="en-GB" dirty="0"/>
              <a:t>The second principle of </a:t>
            </a:r>
            <a:r>
              <a:rPr lang="en-GB" dirty="0" smtClean="0"/>
              <a:t>justice </a:t>
            </a:r>
            <a:r>
              <a:rPr lang="en-GB" dirty="0"/>
              <a:t>comes in two parts. </a:t>
            </a:r>
            <a:r>
              <a:rPr lang="en-GB" dirty="0" smtClean="0"/>
              <a:t>‘</a:t>
            </a:r>
            <a:r>
              <a:rPr lang="en-GB" dirty="0"/>
              <a:t>Social and economic inequalities are to be arranged so that they are both (a) to the greatest expected benefit of the least </a:t>
            </a:r>
            <a:r>
              <a:rPr lang="en-GB" dirty="0" smtClean="0"/>
              <a:t>advantaged[this is the so-called ‘difference principle’] </a:t>
            </a:r>
            <a:r>
              <a:rPr lang="en-GB" dirty="0"/>
              <a:t>and (b) attached to offices and positions open to all under conditions of fair equality of opportunity.’ [Rawls 1999, 72</a:t>
            </a:r>
            <a:r>
              <a:rPr lang="en-GB" dirty="0" smtClean="0"/>
              <a:t>]</a:t>
            </a:r>
            <a:endParaRPr lang="en-US" dirty="0"/>
          </a:p>
        </p:txBody>
      </p:sp>
    </p:spTree>
    <p:extLst>
      <p:ext uri="{BB962C8B-B14F-4D97-AF65-F5344CB8AC3E}">
        <p14:creationId xmlns:p14="http://schemas.microsoft.com/office/powerpoint/2010/main" val="675410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Underlying Rawls’s principles is a certain conception of desert which it is important to lay out. Rawls believes that much of what comes to us comes to us as a matter of good fortune. Our families, our education, our circumstances—these are all matters of luck. We did nothing to deserve them. </a:t>
            </a:r>
            <a:endParaRPr lang="en-GB" dirty="0" smtClean="0"/>
          </a:p>
          <a:p>
            <a:r>
              <a:rPr lang="en-GB" dirty="0" smtClean="0"/>
              <a:t>One </a:t>
            </a:r>
            <a:r>
              <a:rPr lang="en-GB" dirty="0"/>
              <a:t>might argue that whatever luck one might have had, still one has to do something with it, to develop one’s skills and talents, to work at one’s education. </a:t>
            </a:r>
            <a:endParaRPr lang="en-US" dirty="0"/>
          </a:p>
        </p:txBody>
      </p:sp>
    </p:spTree>
    <p:extLst>
      <p:ext uri="{BB962C8B-B14F-4D97-AF65-F5344CB8AC3E}">
        <p14:creationId xmlns:p14="http://schemas.microsoft.com/office/powerpoint/2010/main" val="33310763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TotalTime>
  <Words>1603</Words>
  <Application>Microsoft Macintosh PowerPoint</Application>
  <PresentationFormat>On-screen Show (4:3)</PresentationFormat>
  <Paragraphs>39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Breeze</vt:lpstr>
      <vt:lpstr>Rawls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Rawls</dc:title>
  <dc:creator>Gerard Casey</dc:creator>
  <cp:lastModifiedBy>Gerard Casey</cp:lastModifiedBy>
  <cp:revision>8</cp:revision>
  <dcterms:created xsi:type="dcterms:W3CDTF">2014-08-11T14:42:36Z</dcterms:created>
  <dcterms:modified xsi:type="dcterms:W3CDTF">2014-08-13T05:03:59Z</dcterms:modified>
</cp:coreProperties>
</file>