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57"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137851-3C5C-534B-BE28-0529E72E531E}" type="datetimeFigureOut">
              <a:rPr lang="en-US" smtClean="0"/>
              <a:t>21/08/2014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96A7E9-808A-EC4E-933C-8078F4F82E07}" type="slidenum">
              <a:rPr lang="en-US" smtClean="0"/>
              <a:t>‹#›</a:t>
            </a:fld>
            <a:endParaRPr lang="en-US"/>
          </a:p>
        </p:txBody>
      </p:sp>
    </p:spTree>
    <p:extLst>
      <p:ext uri="{BB962C8B-B14F-4D97-AF65-F5344CB8AC3E}">
        <p14:creationId xmlns:p14="http://schemas.microsoft.com/office/powerpoint/2010/main" val="30268059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1</a:t>
            </a:fld>
            <a:endParaRPr lang="en-US"/>
          </a:p>
        </p:txBody>
      </p:sp>
    </p:spTree>
    <p:extLst>
      <p:ext uri="{BB962C8B-B14F-4D97-AF65-F5344CB8AC3E}">
        <p14:creationId xmlns:p14="http://schemas.microsoft.com/office/powerpoint/2010/main" val="1484772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10</a:t>
            </a:fld>
            <a:endParaRPr lang="en-US"/>
          </a:p>
        </p:txBody>
      </p:sp>
    </p:spTree>
    <p:extLst>
      <p:ext uri="{BB962C8B-B14F-4D97-AF65-F5344CB8AC3E}">
        <p14:creationId xmlns:p14="http://schemas.microsoft.com/office/powerpoint/2010/main" val="3204325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2</a:t>
            </a:fld>
            <a:endParaRPr lang="en-US"/>
          </a:p>
        </p:txBody>
      </p:sp>
    </p:spTree>
    <p:extLst>
      <p:ext uri="{BB962C8B-B14F-4D97-AF65-F5344CB8AC3E}">
        <p14:creationId xmlns:p14="http://schemas.microsoft.com/office/powerpoint/2010/main" val="2931048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3</a:t>
            </a:fld>
            <a:endParaRPr lang="en-US"/>
          </a:p>
        </p:txBody>
      </p:sp>
    </p:spTree>
    <p:extLst>
      <p:ext uri="{BB962C8B-B14F-4D97-AF65-F5344CB8AC3E}">
        <p14:creationId xmlns:p14="http://schemas.microsoft.com/office/powerpoint/2010/main" val="195782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4</a:t>
            </a:fld>
            <a:endParaRPr lang="en-US"/>
          </a:p>
        </p:txBody>
      </p:sp>
    </p:spTree>
    <p:extLst>
      <p:ext uri="{BB962C8B-B14F-4D97-AF65-F5344CB8AC3E}">
        <p14:creationId xmlns:p14="http://schemas.microsoft.com/office/powerpoint/2010/main" val="1134035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5</a:t>
            </a:fld>
            <a:endParaRPr lang="en-US"/>
          </a:p>
        </p:txBody>
      </p:sp>
    </p:spTree>
    <p:extLst>
      <p:ext uri="{BB962C8B-B14F-4D97-AF65-F5344CB8AC3E}">
        <p14:creationId xmlns:p14="http://schemas.microsoft.com/office/powerpoint/2010/main" val="2945058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6</a:t>
            </a:fld>
            <a:endParaRPr lang="en-US"/>
          </a:p>
        </p:txBody>
      </p:sp>
    </p:spTree>
    <p:extLst>
      <p:ext uri="{BB962C8B-B14F-4D97-AF65-F5344CB8AC3E}">
        <p14:creationId xmlns:p14="http://schemas.microsoft.com/office/powerpoint/2010/main" val="2110824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7</a:t>
            </a:fld>
            <a:endParaRPr lang="en-US"/>
          </a:p>
        </p:txBody>
      </p:sp>
    </p:spTree>
    <p:extLst>
      <p:ext uri="{BB962C8B-B14F-4D97-AF65-F5344CB8AC3E}">
        <p14:creationId xmlns:p14="http://schemas.microsoft.com/office/powerpoint/2010/main" val="3030461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8</a:t>
            </a:fld>
            <a:endParaRPr lang="en-US"/>
          </a:p>
        </p:txBody>
      </p:sp>
    </p:spTree>
    <p:extLst>
      <p:ext uri="{BB962C8B-B14F-4D97-AF65-F5344CB8AC3E}">
        <p14:creationId xmlns:p14="http://schemas.microsoft.com/office/powerpoint/2010/main" val="2486559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96A7E9-808A-EC4E-933C-8078F4F82E07}" type="slidenum">
              <a:rPr lang="en-US" smtClean="0"/>
              <a:t>9</a:t>
            </a:fld>
            <a:endParaRPr lang="en-US"/>
          </a:p>
        </p:txBody>
      </p:sp>
    </p:spTree>
    <p:extLst>
      <p:ext uri="{BB962C8B-B14F-4D97-AF65-F5344CB8AC3E}">
        <p14:creationId xmlns:p14="http://schemas.microsoft.com/office/powerpoint/2010/main" val="47978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Rothbard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303892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Even though many of the ingredients of contemporary libertarianism were originated and developed by his predecessors—the anarchism of Benjamin Tucker and Lysander Spooner, the economics of Ludwig von Mises and other Austrians, the anti-war sentiments of the Old Right—Rothbard brought all these elements together in a new and potent theoretical and practical synthesis which, powered by his rhetorical and dialectical skills, created a new platform on which subsequent defenders of liberty could </a:t>
            </a:r>
            <a:r>
              <a:rPr lang="en-GB"/>
              <a:t>stand</a:t>
            </a:r>
            <a:r>
              <a:rPr lang="en-GB" smtClean="0"/>
              <a:t>.</a:t>
            </a:r>
            <a:endParaRPr lang="en-IE"/>
          </a:p>
        </p:txBody>
      </p:sp>
    </p:spTree>
    <p:extLst>
      <p:ext uri="{BB962C8B-B14F-4D97-AF65-F5344CB8AC3E}">
        <p14:creationId xmlns:p14="http://schemas.microsoft.com/office/powerpoint/2010/main" val="4181052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Rothbard integrated into a coherent </a:t>
            </a:r>
            <a:r>
              <a:rPr lang="en-GB" dirty="0" smtClean="0"/>
              <a:t>the </a:t>
            </a:r>
            <a:r>
              <a:rPr lang="en-GB" dirty="0"/>
              <a:t>radical civil libertarianism of 19</a:t>
            </a:r>
            <a:r>
              <a:rPr lang="en-GB" baseline="30000" dirty="0"/>
              <a:t>th</a:t>
            </a:r>
            <a:r>
              <a:rPr lang="en-GB" dirty="0"/>
              <a:t> century individualist-anarchists, especially Lysander Spooner and Benjamin Tucker; the free market philosophy of Austrian economists, in particular Ludwig von </a:t>
            </a:r>
            <a:r>
              <a:rPr lang="en-GB" dirty="0" smtClean="0"/>
              <a:t>Mises…and </a:t>
            </a:r>
            <a:r>
              <a:rPr lang="en-GB" dirty="0"/>
              <a:t>the foreign policy of the American Old Right – that is, isolationism’ [McElroy 2000]. </a:t>
            </a:r>
            <a:endParaRPr lang="en-US" dirty="0"/>
          </a:p>
        </p:txBody>
      </p:sp>
    </p:spTree>
    <p:extLst>
      <p:ext uri="{BB962C8B-B14F-4D97-AF65-F5344CB8AC3E}">
        <p14:creationId xmlns:p14="http://schemas.microsoft.com/office/powerpoint/2010/main" val="425552260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Rothbard, ‘The libertarian creed rests upon one central axiom: that no man or group of men may aggress against the person or property of anyone else,’ aggression being defined as ‘the initiation of the use or threat of physical violence against the person or property of anyone else.</a:t>
            </a:r>
            <a:r>
              <a:rPr lang="en-GB" dirty="0" smtClean="0"/>
              <a:t>’ </a:t>
            </a:r>
            <a:endParaRPr lang="en-US" dirty="0"/>
          </a:p>
        </p:txBody>
      </p:sp>
    </p:spTree>
    <p:extLst>
      <p:ext uri="{BB962C8B-B14F-4D97-AF65-F5344CB8AC3E}">
        <p14:creationId xmlns:p14="http://schemas.microsoft.com/office/powerpoint/2010/main" val="11056735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Rothbard </a:t>
            </a:r>
            <a:r>
              <a:rPr lang="en-GB" dirty="0"/>
              <a:t>believes that, throughout history, ‘there has been one central, dominant, and overriding aggressor upon all of these rights: the State.’ </a:t>
            </a:r>
            <a:endParaRPr lang="en-GB" dirty="0" smtClean="0"/>
          </a:p>
          <a:p>
            <a:r>
              <a:rPr lang="en-GB" dirty="0" smtClean="0"/>
              <a:t>Rothbard insists </a:t>
            </a:r>
            <a:r>
              <a:rPr lang="en-GB" dirty="0"/>
              <a:t>that the consistent libertarian should hold </a:t>
            </a:r>
            <a:r>
              <a:rPr lang="en-GB" dirty="0" smtClean="0"/>
              <a:t>the state accountable </a:t>
            </a:r>
            <a:r>
              <a:rPr lang="en-GB" dirty="0"/>
              <a:t>to the same moral norms as every other </a:t>
            </a:r>
            <a:r>
              <a:rPr lang="en-GB" dirty="0" smtClean="0"/>
              <a:t>individual.</a:t>
            </a:r>
            <a:endParaRPr lang="en-US" dirty="0"/>
          </a:p>
        </p:txBody>
      </p:sp>
    </p:spTree>
    <p:extLst>
      <p:ext uri="{BB962C8B-B14F-4D97-AF65-F5344CB8AC3E}">
        <p14:creationId xmlns:p14="http://schemas.microsoft.com/office/powerpoint/2010/main" val="174161705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contradistinction to his mentor Mises, Rothbard held that not only means but also ends were amenable to rational evaluation. </a:t>
            </a:r>
            <a:endParaRPr lang="en-GB" dirty="0" smtClean="0"/>
          </a:p>
          <a:p>
            <a:r>
              <a:rPr lang="en-GB" dirty="0" smtClean="0"/>
              <a:t>‘</a:t>
            </a:r>
            <a:r>
              <a:rPr lang="en-GB" dirty="0"/>
              <a:t>In natural-law philosophy, then, reason is not bound…to be a mere slave to the passions, confined to cranking out the discovery of the means to arbitrarily chosen ends. For the ends themselves are selected by the use of reason…’ </a:t>
            </a:r>
            <a:endParaRPr lang="en-US" dirty="0"/>
          </a:p>
        </p:txBody>
      </p:sp>
    </p:spTree>
    <p:extLst>
      <p:ext uri="{BB962C8B-B14F-4D97-AF65-F5344CB8AC3E}">
        <p14:creationId xmlns:p14="http://schemas.microsoft.com/office/powerpoint/2010/main" val="3782312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tension between liberty and power is the dynamic upon which almost all of Rothbard’s work turns. The market, the network of free uncoerced exchanges, is the locus of liberty; the primary locus of power is the state. </a:t>
            </a:r>
            <a:endParaRPr lang="en-US" dirty="0"/>
          </a:p>
        </p:txBody>
      </p:sp>
    </p:spTree>
    <p:extLst>
      <p:ext uri="{BB962C8B-B14F-4D97-AF65-F5344CB8AC3E}">
        <p14:creationId xmlns:p14="http://schemas.microsoft.com/office/powerpoint/2010/main" val="130098115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order for the state to function, the mass of the people has to believe in its necessity and legitimacy. </a:t>
            </a:r>
            <a:endParaRPr lang="en-GB" dirty="0" smtClean="0"/>
          </a:p>
          <a:p>
            <a:r>
              <a:rPr lang="en-GB" dirty="0" smtClean="0"/>
              <a:t>The </a:t>
            </a:r>
            <a:r>
              <a:rPr lang="en-GB" dirty="0"/>
              <a:t>state employs a class of professional apologists and controls the means of propaganda, often through dominance of the education system. The function of these professional apologists, latter-day court intellectuals</a:t>
            </a:r>
            <a:r>
              <a:rPr lang="en-GB" dirty="0" smtClean="0"/>
              <a:t>, is </a:t>
            </a:r>
            <a:r>
              <a:rPr lang="en-GB" dirty="0"/>
              <a:t>to persuade the public that only the state can provide for the common good and the public welfare, and that a whole range of services would not be provided at all if the state were not there to supply them. </a:t>
            </a:r>
            <a:endParaRPr lang="en-US" dirty="0"/>
          </a:p>
        </p:txBody>
      </p:sp>
    </p:spTree>
    <p:extLst>
      <p:ext uri="{BB962C8B-B14F-4D97-AF65-F5344CB8AC3E}">
        <p14:creationId xmlns:p14="http://schemas.microsoft.com/office/powerpoint/2010/main" val="285836266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GB" dirty="0"/>
              <a:t>For Rothbard, the libertarian creed rests upon one central axiom: that no man or group of men may aggress against the person or property of anyone else.</a:t>
            </a:r>
            <a:endParaRPr lang="en-IE" dirty="0"/>
          </a:p>
          <a:p>
            <a:pPr lvl="0"/>
            <a:r>
              <a:rPr lang="en-GB" dirty="0"/>
              <a:t>Throughout history, there has been one central, dominant, and overriding aggressor upon all of these rights: the State</a:t>
            </a:r>
            <a:endParaRPr lang="en-IE" dirty="0"/>
          </a:p>
          <a:p>
            <a:pPr lvl="0"/>
            <a:r>
              <a:rPr lang="en-IE" dirty="0"/>
              <a:t>The tension between liberty and power is the dynamic upon which almost all of Rothbard’s work turns. The market, the network of free uncoerced exchanges, is the locus of liberty; the primary locus of power is the state</a:t>
            </a:r>
            <a:r>
              <a:rPr lang="en-IE" dirty="0" smtClean="0"/>
              <a:t>.</a:t>
            </a:r>
            <a:endParaRPr lang="en-IE" dirty="0"/>
          </a:p>
        </p:txBody>
      </p:sp>
    </p:spTree>
    <p:extLst>
      <p:ext uri="{BB962C8B-B14F-4D97-AF65-F5344CB8AC3E}">
        <p14:creationId xmlns:p14="http://schemas.microsoft.com/office/powerpoint/2010/main" val="210547015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Rothbard’s definition of the state is that organisation that acquires its revenue by physical coercion and achieves compulsory monopoly of force and ultimate decision-making power over a given territorial area.</a:t>
            </a:r>
            <a:endParaRPr lang="en-IE" dirty="0"/>
          </a:p>
          <a:p>
            <a:endParaRPr lang="en-US" dirty="0"/>
          </a:p>
        </p:txBody>
      </p:sp>
    </p:spTree>
    <p:extLst>
      <p:ext uri="{BB962C8B-B14F-4D97-AF65-F5344CB8AC3E}">
        <p14:creationId xmlns:p14="http://schemas.microsoft.com/office/powerpoint/2010/main" val="16308353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29</TotalTime>
  <Words>603</Words>
  <Application>Microsoft Macintosh PowerPoint</Application>
  <PresentationFormat>On-screen Show (4:3)</PresentationFormat>
  <Paragraphs>25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Breeze</vt:lpstr>
      <vt:lpstr>Rothbard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Rothbard</dc:title>
  <dc:creator>Gerard Casey</dc:creator>
  <cp:lastModifiedBy>Gerard Casey</cp:lastModifiedBy>
  <cp:revision>5</cp:revision>
  <dcterms:created xsi:type="dcterms:W3CDTF">2014-08-11T14:32:01Z</dcterms:created>
  <dcterms:modified xsi:type="dcterms:W3CDTF">2014-08-21T15:18:25Z</dcterms:modified>
</cp:coreProperties>
</file>