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0" d="100"/>
          <a:sy n="120" d="100"/>
        </p:scale>
        <p:origin x="-34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C8A83D-9C34-7C49-80FE-69EEE8E3881B}" type="datetimeFigureOut">
              <a:rPr lang="en-US" smtClean="0"/>
              <a:t>15/08/2014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509ABB-3720-B24D-9F95-2286ADA9E570}" type="slidenum">
              <a:rPr lang="en-US" smtClean="0"/>
              <a:t>‹#›</a:t>
            </a:fld>
            <a:endParaRPr lang="en-US"/>
          </a:p>
        </p:txBody>
      </p:sp>
    </p:spTree>
    <p:extLst>
      <p:ext uri="{BB962C8B-B14F-4D97-AF65-F5344CB8AC3E}">
        <p14:creationId xmlns:p14="http://schemas.microsoft.com/office/powerpoint/2010/main" val="29378206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a:t>
            </a:fld>
            <a:endParaRPr lang="en-US"/>
          </a:p>
        </p:txBody>
      </p:sp>
    </p:spTree>
    <p:extLst>
      <p:ext uri="{BB962C8B-B14F-4D97-AF65-F5344CB8AC3E}">
        <p14:creationId xmlns:p14="http://schemas.microsoft.com/office/powerpoint/2010/main" val="2610186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10</a:t>
            </a:fld>
            <a:endParaRPr lang="en-US"/>
          </a:p>
        </p:txBody>
      </p:sp>
    </p:spTree>
    <p:extLst>
      <p:ext uri="{BB962C8B-B14F-4D97-AF65-F5344CB8AC3E}">
        <p14:creationId xmlns:p14="http://schemas.microsoft.com/office/powerpoint/2010/main" val="1195321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11</a:t>
            </a:fld>
            <a:endParaRPr lang="en-US"/>
          </a:p>
        </p:txBody>
      </p:sp>
    </p:spTree>
    <p:extLst>
      <p:ext uri="{BB962C8B-B14F-4D97-AF65-F5344CB8AC3E}">
        <p14:creationId xmlns:p14="http://schemas.microsoft.com/office/powerpoint/2010/main" val="4270086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12</a:t>
            </a:fld>
            <a:endParaRPr lang="en-US"/>
          </a:p>
        </p:txBody>
      </p:sp>
    </p:spTree>
    <p:extLst>
      <p:ext uri="{BB962C8B-B14F-4D97-AF65-F5344CB8AC3E}">
        <p14:creationId xmlns:p14="http://schemas.microsoft.com/office/powerpoint/2010/main" val="40820234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13</a:t>
            </a:fld>
            <a:endParaRPr lang="en-US"/>
          </a:p>
        </p:txBody>
      </p:sp>
    </p:spTree>
    <p:extLst>
      <p:ext uri="{BB962C8B-B14F-4D97-AF65-F5344CB8AC3E}">
        <p14:creationId xmlns:p14="http://schemas.microsoft.com/office/powerpoint/2010/main" val="3932825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14</a:t>
            </a:fld>
            <a:endParaRPr lang="en-US"/>
          </a:p>
        </p:txBody>
      </p:sp>
    </p:spTree>
    <p:extLst>
      <p:ext uri="{BB962C8B-B14F-4D97-AF65-F5344CB8AC3E}">
        <p14:creationId xmlns:p14="http://schemas.microsoft.com/office/powerpoint/2010/main" val="1824847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15</a:t>
            </a:fld>
            <a:endParaRPr lang="en-US"/>
          </a:p>
        </p:txBody>
      </p:sp>
    </p:spTree>
    <p:extLst>
      <p:ext uri="{BB962C8B-B14F-4D97-AF65-F5344CB8AC3E}">
        <p14:creationId xmlns:p14="http://schemas.microsoft.com/office/powerpoint/2010/main" val="35381794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16</a:t>
            </a:fld>
            <a:endParaRPr lang="en-US"/>
          </a:p>
        </p:txBody>
      </p:sp>
    </p:spTree>
    <p:extLst>
      <p:ext uri="{BB962C8B-B14F-4D97-AF65-F5344CB8AC3E}">
        <p14:creationId xmlns:p14="http://schemas.microsoft.com/office/powerpoint/2010/main" val="27135566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17</a:t>
            </a:fld>
            <a:endParaRPr lang="en-US"/>
          </a:p>
        </p:txBody>
      </p:sp>
    </p:spTree>
    <p:extLst>
      <p:ext uri="{BB962C8B-B14F-4D97-AF65-F5344CB8AC3E}">
        <p14:creationId xmlns:p14="http://schemas.microsoft.com/office/powerpoint/2010/main" val="2560258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18</a:t>
            </a:fld>
            <a:endParaRPr lang="en-US"/>
          </a:p>
        </p:txBody>
      </p:sp>
    </p:spTree>
    <p:extLst>
      <p:ext uri="{BB962C8B-B14F-4D97-AF65-F5344CB8AC3E}">
        <p14:creationId xmlns:p14="http://schemas.microsoft.com/office/powerpoint/2010/main" val="4233271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2</a:t>
            </a:fld>
            <a:endParaRPr lang="en-US"/>
          </a:p>
        </p:txBody>
      </p:sp>
    </p:spTree>
    <p:extLst>
      <p:ext uri="{BB962C8B-B14F-4D97-AF65-F5344CB8AC3E}">
        <p14:creationId xmlns:p14="http://schemas.microsoft.com/office/powerpoint/2010/main" val="280984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3</a:t>
            </a:fld>
            <a:endParaRPr lang="en-US"/>
          </a:p>
        </p:txBody>
      </p:sp>
    </p:spTree>
    <p:extLst>
      <p:ext uri="{BB962C8B-B14F-4D97-AF65-F5344CB8AC3E}">
        <p14:creationId xmlns:p14="http://schemas.microsoft.com/office/powerpoint/2010/main" val="189131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4</a:t>
            </a:fld>
            <a:endParaRPr lang="en-US"/>
          </a:p>
        </p:txBody>
      </p:sp>
    </p:spTree>
    <p:extLst>
      <p:ext uri="{BB962C8B-B14F-4D97-AF65-F5344CB8AC3E}">
        <p14:creationId xmlns:p14="http://schemas.microsoft.com/office/powerpoint/2010/main" val="3080042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5</a:t>
            </a:fld>
            <a:endParaRPr lang="en-US"/>
          </a:p>
        </p:txBody>
      </p:sp>
    </p:spTree>
    <p:extLst>
      <p:ext uri="{BB962C8B-B14F-4D97-AF65-F5344CB8AC3E}">
        <p14:creationId xmlns:p14="http://schemas.microsoft.com/office/powerpoint/2010/main" val="251620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6</a:t>
            </a:fld>
            <a:endParaRPr lang="en-US"/>
          </a:p>
        </p:txBody>
      </p:sp>
    </p:spTree>
    <p:extLst>
      <p:ext uri="{BB962C8B-B14F-4D97-AF65-F5344CB8AC3E}">
        <p14:creationId xmlns:p14="http://schemas.microsoft.com/office/powerpoint/2010/main" val="21732175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7</a:t>
            </a:fld>
            <a:endParaRPr lang="en-US"/>
          </a:p>
        </p:txBody>
      </p:sp>
    </p:spTree>
    <p:extLst>
      <p:ext uri="{BB962C8B-B14F-4D97-AF65-F5344CB8AC3E}">
        <p14:creationId xmlns:p14="http://schemas.microsoft.com/office/powerpoint/2010/main" val="21261237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8</a:t>
            </a:fld>
            <a:endParaRPr lang="en-US"/>
          </a:p>
        </p:txBody>
      </p:sp>
    </p:spTree>
    <p:extLst>
      <p:ext uri="{BB962C8B-B14F-4D97-AF65-F5344CB8AC3E}">
        <p14:creationId xmlns:p14="http://schemas.microsoft.com/office/powerpoint/2010/main" val="737853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B509ABB-3720-B24D-9F95-2286ADA9E570}" type="slidenum">
              <a:rPr lang="en-US" smtClean="0"/>
              <a:t>9</a:t>
            </a:fld>
            <a:endParaRPr lang="en-US"/>
          </a:p>
        </p:txBody>
      </p:sp>
    </p:spTree>
    <p:extLst>
      <p:ext uri="{BB962C8B-B14F-4D97-AF65-F5344CB8AC3E}">
        <p14:creationId xmlns:p14="http://schemas.microsoft.com/office/powerpoint/2010/main" val="462540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Nozick</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230787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Nozick believes that there is something special about the provision of protection services that militates against the emergence and continuing existence of different agencies: </a:t>
            </a:r>
            <a:endParaRPr lang="en-GB" dirty="0" smtClean="0"/>
          </a:p>
          <a:p>
            <a:r>
              <a:rPr lang="en-GB" dirty="0" smtClean="0"/>
              <a:t>‘</a:t>
            </a:r>
            <a:r>
              <a:rPr lang="en-GB" dirty="0"/>
              <a:t>[U]nlike other goods that are comparatively evaluated, maximal competing protective services cannot coexist; the nature of the service brings different agencies not only into competition for customer’s patronage, but also into violent conflict with each other.’ [Nozick 1974, 17] </a:t>
            </a:r>
            <a:endParaRPr lang="en-US" dirty="0"/>
          </a:p>
        </p:txBody>
      </p:sp>
    </p:spTree>
    <p:extLst>
      <p:ext uri="{BB962C8B-B14F-4D97-AF65-F5344CB8AC3E}">
        <p14:creationId xmlns:p14="http://schemas.microsoft.com/office/powerpoint/2010/main" val="25333364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Nozick’s argument then falls at the first hurdle. </a:t>
            </a:r>
            <a:endParaRPr lang="en-GB" dirty="0" smtClean="0"/>
          </a:p>
          <a:p>
            <a:r>
              <a:rPr lang="en-GB" dirty="0" smtClean="0"/>
              <a:t>While </a:t>
            </a:r>
            <a:r>
              <a:rPr lang="en-GB" dirty="0"/>
              <a:t>it is always possible that a dominant protective agency could </a:t>
            </a:r>
            <a:r>
              <a:rPr lang="en-GB" i="1" dirty="0"/>
              <a:t>in fact</a:t>
            </a:r>
            <a:r>
              <a:rPr lang="en-GB" dirty="0"/>
              <a:t> emerge, there is no inevitability about such an event’s occurring and, as we have seen, given normal competitive pressure, every likelihood that it will not in fact occur. </a:t>
            </a:r>
            <a:endParaRPr lang="en-US" dirty="0"/>
          </a:p>
        </p:txBody>
      </p:sp>
    </p:spTree>
    <p:extLst>
      <p:ext uri="{BB962C8B-B14F-4D97-AF65-F5344CB8AC3E}">
        <p14:creationId xmlns:p14="http://schemas.microsoft.com/office/powerpoint/2010/main" val="14374106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is at this point that the attenuated conception of </a:t>
            </a:r>
            <a:r>
              <a:rPr lang="en-GB" dirty="0" smtClean="0"/>
              <a:t>rights comes </a:t>
            </a:r>
            <a:r>
              <a:rPr lang="en-GB" dirty="0"/>
              <a:t>into play. </a:t>
            </a:r>
            <a:endParaRPr lang="en-GB" dirty="0" smtClean="0"/>
          </a:p>
          <a:p>
            <a:r>
              <a:rPr lang="en-GB" dirty="0" smtClean="0"/>
              <a:t>The </a:t>
            </a:r>
            <a:r>
              <a:rPr lang="en-GB" dirty="0"/>
              <a:t>suggestion that those agencies whose activities are prohibited should be satisfied to be compensated by the dominant protective agency is untenable. </a:t>
            </a:r>
            <a:endParaRPr lang="en-GB" dirty="0" smtClean="0"/>
          </a:p>
          <a:p>
            <a:r>
              <a:rPr lang="en-GB" dirty="0" smtClean="0"/>
              <a:t>What </a:t>
            </a:r>
            <a:r>
              <a:rPr lang="en-GB" dirty="0"/>
              <a:t>form will the compensation take? What amount of compensation will be offered? Who will be the judge of its adequacy? What if no amount of compensation is acceptable? Why should the ultraminimal state not simply do whatever it likes, to whomever it likes, in whatever way it likes, paying whatever kind and amount of compensation it likes? </a:t>
            </a:r>
            <a:endParaRPr lang="en-US" dirty="0"/>
          </a:p>
        </p:txBody>
      </p:sp>
    </p:spTree>
    <p:extLst>
      <p:ext uri="{BB962C8B-B14F-4D97-AF65-F5344CB8AC3E}">
        <p14:creationId xmlns:p14="http://schemas.microsoft.com/office/powerpoint/2010/main" val="133763549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a:t>
            </a:r>
            <a:r>
              <a:rPr lang="en-GB" dirty="0" smtClean="0"/>
              <a:t>he </a:t>
            </a:r>
            <a:r>
              <a:rPr lang="en-GB" dirty="0"/>
              <a:t>principled point concerning the insufficiency of compensation as a legitimation of criminal action is irrefutable. A willingness to make compensation is not, and never can be, a justification of criminal action; it can be, at best, an attempt to restore the situation that existed before the crime was committed. My burglary of your house cannot be justified by my subsequent willingness to compensate you for your loss, particularly if I am to be the one who determines the method and quantity of compensation. </a:t>
            </a:r>
          </a:p>
        </p:txBody>
      </p:sp>
    </p:spTree>
    <p:extLst>
      <p:ext uri="{BB962C8B-B14F-4D97-AF65-F5344CB8AC3E}">
        <p14:creationId xmlns:p14="http://schemas.microsoft.com/office/powerpoint/2010/main" val="14191365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hangingPunct="0"/>
            <a:r>
              <a:rPr lang="en-GB" dirty="0"/>
              <a:t>But the key problem isn’t only whether or not a given rights-transgressor may not be able to afford compensation; it is, rather, whether or not compensation is antecedently acceptable to the one whose rights are transgressed. </a:t>
            </a:r>
            <a:endParaRPr lang="en-GB" dirty="0" smtClean="0"/>
          </a:p>
          <a:p>
            <a:pPr hangingPunct="0"/>
            <a:r>
              <a:rPr lang="en-GB" dirty="0" smtClean="0"/>
              <a:t>All </a:t>
            </a:r>
            <a:r>
              <a:rPr lang="en-GB" dirty="0"/>
              <a:t>this talk of compensation rests on the illegitimate assumption of commensurable utility scales but if Austrian economics has shown anything to be beyond question, it is the ultimately subjective nature of people’s value scales. </a:t>
            </a:r>
            <a:endParaRPr lang="en-US" dirty="0"/>
          </a:p>
        </p:txBody>
      </p:sp>
    </p:spTree>
    <p:extLst>
      <p:ext uri="{BB962C8B-B14F-4D97-AF65-F5344CB8AC3E}">
        <p14:creationId xmlns:p14="http://schemas.microsoft.com/office/powerpoint/2010/main" val="343905361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Robert Nozick’s defence of libertarianism in </a:t>
            </a:r>
            <a:r>
              <a:rPr lang="en-GB" i="1" dirty="0"/>
              <a:t>Anarchy, State and Utopia</a:t>
            </a:r>
            <a:r>
              <a:rPr lang="en-GB" dirty="0"/>
              <a:t> created a sensation in the normally sedate world of academic philosophy. </a:t>
            </a:r>
            <a:endParaRPr lang="en-US" dirty="0"/>
          </a:p>
          <a:p>
            <a:pPr lvl="0"/>
            <a:r>
              <a:rPr lang="en-GB" dirty="0"/>
              <a:t>Nozick starts off </a:t>
            </a:r>
            <a:r>
              <a:rPr lang="en-GB" i="1" dirty="0"/>
              <a:t>Anarchy, State and Utopia</a:t>
            </a:r>
            <a:r>
              <a:rPr lang="en-GB" dirty="0"/>
              <a:t> with a bang. ‘Individuals have rights, and there are things no person or group may do to them (without violating their rights). So strong and far reaching are these rights that they raise the question of what, if anything, the state and its officials may do. How much room do individual rights leave for the state?</a:t>
            </a:r>
            <a:r>
              <a:rPr lang="en-GB" dirty="0" smtClean="0"/>
              <a:t>’</a:t>
            </a:r>
            <a:endParaRPr lang="en-US" dirty="0"/>
          </a:p>
        </p:txBody>
      </p:sp>
    </p:spTree>
    <p:extLst>
      <p:ext uri="{BB962C8B-B14F-4D97-AF65-F5344CB8AC3E}">
        <p14:creationId xmlns:p14="http://schemas.microsoft.com/office/powerpoint/2010/main" val="176625132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Before giving his argument to establish the minimal state, Nozick significantly weakens his conception of rights. </a:t>
            </a:r>
            <a:endParaRPr lang="en-US" dirty="0" smtClean="0"/>
          </a:p>
          <a:p>
            <a:pPr lvl="0"/>
            <a:r>
              <a:rPr lang="en-GB" dirty="0" smtClean="0"/>
              <a:t>Rights </a:t>
            </a:r>
            <a:r>
              <a:rPr lang="en-GB" dirty="0"/>
              <a:t>were to be originally thought of as absolute barriers against the actions of others—now even if Tom has a right against Dick that Dick not interfere with his actions, nonetheless Dick </a:t>
            </a:r>
            <a:r>
              <a:rPr lang="en-GB" i="1" dirty="0"/>
              <a:t>can</a:t>
            </a:r>
            <a:r>
              <a:rPr lang="en-GB" dirty="0"/>
              <a:t> so interfere provided he’s willing to compensate Tom in some way. </a:t>
            </a:r>
            <a:endParaRPr lang="en-US" dirty="0"/>
          </a:p>
        </p:txBody>
      </p:sp>
    </p:spTree>
    <p:extLst>
      <p:ext uri="{BB962C8B-B14F-4D97-AF65-F5344CB8AC3E}">
        <p14:creationId xmlns:p14="http://schemas.microsoft.com/office/powerpoint/2010/main" val="405881792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lvl="0" hangingPunct="0"/>
            <a:r>
              <a:rPr lang="en-GB" dirty="0"/>
              <a:t>Nozick’s argument then falls at the first hurdle. While it is always possible that a dominant protective agency could </a:t>
            </a:r>
            <a:r>
              <a:rPr lang="en-GB" i="1" dirty="0"/>
              <a:t>in fact</a:t>
            </a:r>
            <a:r>
              <a:rPr lang="en-GB" dirty="0"/>
              <a:t> emerge, there is no inevitability about such an event’s occurring and, as we have seen, given normal competitive pressure, every likelihood that it will not in fact occur. </a:t>
            </a:r>
            <a:endParaRPr lang="en-US" dirty="0"/>
          </a:p>
          <a:p>
            <a:pPr lvl="0" hangingPunct="0"/>
            <a:r>
              <a:rPr lang="en-GB" dirty="0"/>
              <a:t>It is at this point that the attenuated conception of rights—rights not as an absolute barrier but only as </a:t>
            </a:r>
            <a:r>
              <a:rPr lang="en-GB" i="1" dirty="0"/>
              <a:t>prima facie</a:t>
            </a:r>
            <a:r>
              <a:rPr lang="en-GB" dirty="0"/>
              <a:t> compensable barriers—comes into play. The suggestion that those agencies whose activities are prohibited should be satisfied to be compensated by the dominant protective agency is untenable. </a:t>
            </a:r>
            <a:endParaRPr lang="en-US" dirty="0"/>
          </a:p>
        </p:txBody>
      </p:sp>
    </p:spTree>
    <p:extLst>
      <p:ext uri="{BB962C8B-B14F-4D97-AF65-F5344CB8AC3E}">
        <p14:creationId xmlns:p14="http://schemas.microsoft.com/office/powerpoint/2010/main" val="382590126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hangingPunct="0"/>
            <a:r>
              <a:rPr lang="en-GB" dirty="0"/>
              <a:t>A willingness to make compensation is not, and never can be, a justification of criminal action; it can be, at best, an attempt to restore the situation that existed before the crime was committed. </a:t>
            </a:r>
            <a:endParaRPr lang="en-US" dirty="0"/>
          </a:p>
          <a:p>
            <a:pPr lvl="0"/>
            <a:r>
              <a:rPr lang="en-GB" dirty="0"/>
              <a:t>Nozick’s admittedly ingenious attempt to justify the minimal state on libertarian principles fails. He can have a robust conception of rights, rights that guarantee that there are things that no one may do to another without violation or he can have a minimalist state—he cannot have </a:t>
            </a:r>
            <a:r>
              <a:rPr lang="en-GB"/>
              <a:t>both</a:t>
            </a:r>
            <a:r>
              <a:rPr lang="en-GB" smtClean="0"/>
              <a:t>.</a:t>
            </a:r>
            <a:endParaRPr lang="en-US"/>
          </a:p>
        </p:txBody>
      </p:sp>
    </p:spTree>
    <p:extLst>
      <p:ext uri="{BB962C8B-B14F-4D97-AF65-F5344CB8AC3E}">
        <p14:creationId xmlns:p14="http://schemas.microsoft.com/office/powerpoint/2010/main" val="369580624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smtClean="0"/>
              <a:t>The publication of </a:t>
            </a:r>
            <a:r>
              <a:rPr lang="en-GB" i="1" dirty="0" smtClean="0"/>
              <a:t>Anarchy</a:t>
            </a:r>
            <a:r>
              <a:rPr lang="en-GB" i="1" dirty="0"/>
              <a:t>, State and Utopia</a:t>
            </a:r>
            <a:r>
              <a:rPr lang="en-GB" dirty="0"/>
              <a:t> </a:t>
            </a:r>
            <a:r>
              <a:rPr lang="en-GB" dirty="0" smtClean="0"/>
              <a:t>created </a:t>
            </a:r>
            <a:r>
              <a:rPr lang="en-GB" dirty="0"/>
              <a:t>something of a sensation in the normally sedate world of academic philosophy. </a:t>
            </a:r>
            <a:endParaRPr lang="en-GB" dirty="0" smtClean="0"/>
          </a:p>
          <a:p>
            <a:r>
              <a:rPr lang="en-GB" dirty="0" smtClean="0"/>
              <a:t>Here </a:t>
            </a:r>
            <a:r>
              <a:rPr lang="en-GB" dirty="0"/>
              <a:t>we had a Harvard philosopher defending a form of libertarianism when libertarianism of any kind is a position which your average liberal academic reflexively considers as attractive as an Ebola sandwich. </a:t>
            </a:r>
            <a:endParaRPr lang="en-GB" dirty="0" smtClean="0"/>
          </a:p>
          <a:p>
            <a:r>
              <a:rPr lang="en-GB" i="1" dirty="0" smtClean="0"/>
              <a:t>Anarchy</a:t>
            </a:r>
            <a:r>
              <a:rPr lang="en-GB" i="1" dirty="0"/>
              <a:t>, State, and Utopia</a:t>
            </a:r>
            <a:r>
              <a:rPr lang="en-GB" dirty="0"/>
              <a:t> ‘shocked the philosophical world with its robust and sophisticated defense of the minimal state…’ [Mack 2014</a:t>
            </a:r>
            <a:r>
              <a:rPr lang="en-GB" dirty="0" smtClean="0"/>
              <a:t>]</a:t>
            </a:r>
            <a:endParaRPr lang="en-US" dirty="0"/>
          </a:p>
        </p:txBody>
      </p:sp>
    </p:spTree>
    <p:extLst>
      <p:ext uri="{BB962C8B-B14F-4D97-AF65-F5344CB8AC3E}">
        <p14:creationId xmlns:p14="http://schemas.microsoft.com/office/powerpoint/2010/main" val="337693541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Nozick credits his interest in libertarianism to a long conversation he had with Rothbard sometime in the late 1960s. ‘It was a long conversation about six years ago with Murray Rothbard,’ he says, ‘that stimulated my interest in individualist anarchist theory.’ [Nozick 1974, xv] </a:t>
            </a:r>
            <a:endParaRPr lang="en-GB" dirty="0" smtClean="0"/>
          </a:p>
          <a:p>
            <a:r>
              <a:rPr lang="en-US" dirty="0" smtClean="0"/>
              <a:t>Mack </a:t>
            </a:r>
            <a:r>
              <a:rPr lang="en-US" dirty="0"/>
              <a:t>writes, ‘The major force in his conversion to libertarian views was his conversations at Princeton with his fellow philosophy graduate student, Bruce Goldberg. It was through Goldberg that Nozick met the economist Murray </a:t>
            </a:r>
            <a:r>
              <a:rPr lang="en-US" dirty="0" smtClean="0"/>
              <a:t>Rothbard.</a:t>
            </a:r>
            <a:endParaRPr lang="ga-IE" dirty="0" smtClean="0"/>
          </a:p>
          <a:p>
            <a:endParaRPr lang="en-US" dirty="0"/>
          </a:p>
        </p:txBody>
      </p:sp>
    </p:spTree>
    <p:extLst>
      <p:ext uri="{BB962C8B-B14F-4D97-AF65-F5344CB8AC3E}">
        <p14:creationId xmlns:p14="http://schemas.microsoft.com/office/powerpoint/2010/main" val="3808651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Nozick starts off </a:t>
            </a:r>
            <a:r>
              <a:rPr lang="en-GB" i="1" dirty="0"/>
              <a:t>Anarchy, State and Utopia</a:t>
            </a:r>
            <a:r>
              <a:rPr lang="en-GB" dirty="0"/>
              <a:t> with a bang. ‘Individuals have rights, and there are things no person or group may do to them (without violating their rights). So strong and far reaching are these rights that they raise the question of what, if anything, the state and its officials may do. How much room do individual rights leave for the state?’ [Nozick 1974, ix] </a:t>
            </a:r>
            <a:endParaRPr lang="en-GB" dirty="0" smtClean="0"/>
          </a:p>
          <a:p>
            <a:r>
              <a:rPr lang="en-GB" dirty="0" smtClean="0"/>
              <a:t>His </a:t>
            </a:r>
            <a:r>
              <a:rPr lang="en-GB" dirty="0"/>
              <a:t>conclusion will be that ‘a minimal state, limited to the narrow functions of protection against force, theft, fraud, enforcement of contracts, and so on, is justified; that any more extensive state will violate persons’ rights not to be forced to do certain things, and is unjustified; and that the minimal state is inspiring as well as right.’ [Nozick 1974, ix</a:t>
            </a:r>
            <a:r>
              <a:rPr lang="en-GB" dirty="0" smtClean="0"/>
              <a:t>]</a:t>
            </a:r>
            <a:endParaRPr lang="en-US" dirty="0"/>
          </a:p>
        </p:txBody>
      </p:sp>
    </p:spTree>
    <p:extLst>
      <p:ext uri="{BB962C8B-B14F-4D97-AF65-F5344CB8AC3E}">
        <p14:creationId xmlns:p14="http://schemas.microsoft.com/office/powerpoint/2010/main" val="19461946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Nozick’s project, then, is to justify a neo-Lockean night-watchman state, a state with very narrowly circumscribed responsibilities. He specifically denies that the state can be used for paternalistic purposes or for coerced charity. </a:t>
            </a:r>
            <a:endParaRPr lang="en-US" dirty="0"/>
          </a:p>
          <a:p>
            <a:r>
              <a:rPr lang="en-US" dirty="0"/>
              <a:t>Nozick’s expanded treatment of this point involves him in direct conflict with John Rawls. Despite this, Nozick is typically gracious in his evaluation of Rawls’s work. He describes </a:t>
            </a:r>
            <a:r>
              <a:rPr lang="en-US" i="1" dirty="0"/>
              <a:t>A Theory of Justice</a:t>
            </a:r>
            <a:r>
              <a:rPr lang="en-US" dirty="0"/>
              <a:t> as ‘a powerful, deep, subtle, wide-ranging, systematic work in political and moral philosophy….a fountain of illuminating ideas.’ [Nozick 1974, 183]</a:t>
            </a:r>
          </a:p>
          <a:p>
            <a:endParaRPr lang="en-US" dirty="0"/>
          </a:p>
        </p:txBody>
      </p:sp>
    </p:spTree>
    <p:extLst>
      <p:ext uri="{BB962C8B-B14F-4D97-AF65-F5344CB8AC3E}">
        <p14:creationId xmlns:p14="http://schemas.microsoft.com/office/powerpoint/2010/main" val="296492053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hangingPunct="0"/>
            <a:r>
              <a:rPr lang="en-GB" dirty="0"/>
              <a:t>Whatever misgivings one might have about Nozick’s project as a whole, from a libertarian perspective, it cannot be denied that it starts with the right question. ‘Why not,’ asks Nozick, ‘have anarchy? </a:t>
            </a:r>
            <a:endParaRPr lang="en-GB" dirty="0" smtClean="0"/>
          </a:p>
          <a:p>
            <a:pPr hangingPunct="0"/>
            <a:r>
              <a:rPr lang="en-GB" dirty="0" smtClean="0"/>
              <a:t>Since </a:t>
            </a:r>
            <a:r>
              <a:rPr lang="en-GB" dirty="0"/>
              <a:t>anarchist theory, if tenable, undercuts the whole subject of </a:t>
            </a:r>
            <a:r>
              <a:rPr lang="en-GB" i="1" dirty="0"/>
              <a:t>political</a:t>
            </a:r>
            <a:r>
              <a:rPr lang="en-GB" dirty="0"/>
              <a:t> philosophy, it is appropriate to begin political philosophy with an examination of its major theoretical alternative.’ [Nozick 1974, 4] He adds, wryly, that ‘Those who consider anarchism not an unattractive doctrine will think it possible that political philosophy ends here as well’! [Nozick 1974, 4]</a:t>
            </a:r>
            <a:endParaRPr lang="en-US" dirty="0"/>
          </a:p>
        </p:txBody>
      </p:sp>
    </p:spTree>
    <p:extLst>
      <p:ext uri="{BB962C8B-B14F-4D97-AF65-F5344CB8AC3E}">
        <p14:creationId xmlns:p14="http://schemas.microsoft.com/office/powerpoint/2010/main" val="249177584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In the </a:t>
            </a:r>
            <a:r>
              <a:rPr lang="en-US" dirty="0"/>
              <a:t>notorious chapter, ‘Prohibition, Compensation, and </a:t>
            </a:r>
            <a:r>
              <a:rPr lang="en-US" dirty="0" smtClean="0"/>
              <a:t>Risk’, Nozick </a:t>
            </a:r>
            <a:r>
              <a:rPr lang="en-US" dirty="0"/>
              <a:t>significantly weakens his conception of rights</a:t>
            </a:r>
            <a:r>
              <a:rPr lang="en-US" dirty="0" smtClean="0"/>
              <a:t>.</a:t>
            </a:r>
          </a:p>
          <a:p>
            <a:r>
              <a:rPr lang="en-GB" dirty="0" smtClean="0"/>
              <a:t>Rights </a:t>
            </a:r>
            <a:r>
              <a:rPr lang="en-GB" dirty="0"/>
              <a:t>were to be originally thought of as absolute barriers against the actions of others—‘there are things no person or group may do to them (without violating their rights)’; now, however, it turns out, that even if </a:t>
            </a:r>
            <a:r>
              <a:rPr lang="en-GB" dirty="0" smtClean="0"/>
              <a:t>Tom </a:t>
            </a:r>
            <a:r>
              <a:rPr lang="en-GB" dirty="0"/>
              <a:t>has a right against Dick that Dick not interfere with his pizza eating, nonetheless Dick </a:t>
            </a:r>
            <a:r>
              <a:rPr lang="en-GB" i="1" dirty="0"/>
              <a:t>can</a:t>
            </a:r>
            <a:r>
              <a:rPr lang="en-GB" dirty="0"/>
              <a:t> so interfere provided he’s willing to compensate Tom in some way.</a:t>
            </a:r>
            <a:r>
              <a:rPr lang="en-US" dirty="0"/>
              <a:t> </a:t>
            </a:r>
          </a:p>
        </p:txBody>
      </p:sp>
    </p:spTree>
    <p:extLst>
      <p:ext uri="{BB962C8B-B14F-4D97-AF65-F5344CB8AC3E}">
        <p14:creationId xmlns:p14="http://schemas.microsoft.com/office/powerpoint/2010/main" val="35125216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surprising turn of events turns on yet another distinction, one between </a:t>
            </a:r>
            <a:r>
              <a:rPr lang="en-GB" i="1" dirty="0"/>
              <a:t>property</a:t>
            </a:r>
            <a:r>
              <a:rPr lang="en-GB" dirty="0"/>
              <a:t> rules (which are absolute) and </a:t>
            </a:r>
            <a:r>
              <a:rPr lang="en-GB" i="1" dirty="0"/>
              <a:t>liability</a:t>
            </a:r>
            <a:r>
              <a:rPr lang="en-GB" dirty="0"/>
              <a:t> rules (which are not). </a:t>
            </a:r>
            <a:endParaRPr lang="en-GB" dirty="0" smtClean="0"/>
          </a:p>
          <a:p>
            <a:r>
              <a:rPr lang="en-GB" dirty="0" smtClean="0"/>
              <a:t>Property </a:t>
            </a:r>
            <a:r>
              <a:rPr lang="en-GB" dirty="0"/>
              <a:t>rules are non-compensable; liability rules are. </a:t>
            </a:r>
            <a:endParaRPr lang="en-US" dirty="0"/>
          </a:p>
        </p:txBody>
      </p:sp>
    </p:spTree>
    <p:extLst>
      <p:ext uri="{BB962C8B-B14F-4D97-AF65-F5344CB8AC3E}">
        <p14:creationId xmlns:p14="http://schemas.microsoft.com/office/powerpoint/2010/main" val="40056658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reason for what Mack calls the ‘surprising’ attenuation of Nozick’s conception of rights becomes obvious in the remainder of Part I. </a:t>
            </a:r>
            <a:endParaRPr lang="en-GB" dirty="0" smtClean="0"/>
          </a:p>
          <a:p>
            <a:r>
              <a:rPr lang="en-GB" dirty="0" smtClean="0"/>
              <a:t>On </a:t>
            </a:r>
            <a:r>
              <a:rPr lang="en-GB" dirty="0"/>
              <a:t>the basis of original strong conception of rights enunciated boldly at the start of </a:t>
            </a:r>
            <a:r>
              <a:rPr lang="en-GB" i="1" dirty="0"/>
              <a:t>Anarchy, State, and Utopia</a:t>
            </a:r>
            <a:r>
              <a:rPr lang="en-GB" dirty="0"/>
              <a:t>, Nozick was not going to be able to get to his minimal state so the conception of rights had to be modified. </a:t>
            </a:r>
            <a:endParaRPr lang="en-GB" dirty="0" smtClean="0"/>
          </a:p>
          <a:p>
            <a:r>
              <a:rPr lang="en-GB" dirty="0" smtClean="0"/>
              <a:t>Now</a:t>
            </a:r>
            <a:r>
              <a:rPr lang="en-GB" dirty="0"/>
              <a:t>, if this surprising or, as I would prefer to call it, this ad hoc modification of rights is rejected, Nozick’s project of justifying the minimal state is stopped dead in its tracks, regardless of any other deficiencies in his argument.</a:t>
            </a:r>
            <a:endParaRPr lang="en-US" dirty="0"/>
          </a:p>
          <a:p>
            <a:endParaRPr lang="en-US" dirty="0"/>
          </a:p>
        </p:txBody>
      </p:sp>
    </p:spTree>
    <p:extLst>
      <p:ext uri="{BB962C8B-B14F-4D97-AF65-F5344CB8AC3E}">
        <p14:creationId xmlns:p14="http://schemas.microsoft.com/office/powerpoint/2010/main" val="179519260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121</TotalTime>
  <Words>1606</Words>
  <Application>Microsoft Macintosh PowerPoint</Application>
  <PresentationFormat>On-screen Show (4:3)</PresentationFormat>
  <Paragraphs>55</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Breeze</vt:lpstr>
      <vt:lpstr>Nozick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Nozick</dc:title>
  <dc:creator>Gerard Casey</dc:creator>
  <cp:lastModifiedBy>Gerard Casey</cp:lastModifiedBy>
  <cp:revision>8</cp:revision>
  <dcterms:created xsi:type="dcterms:W3CDTF">2014-08-11T08:48:03Z</dcterms:created>
  <dcterms:modified xsi:type="dcterms:W3CDTF">2014-08-15T16:57:16Z</dcterms:modified>
</cp:coreProperties>
</file>