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0" r:id="rId6"/>
    <p:sldId id="261" r:id="rId7"/>
    <p:sldId id="262" r:id="rId8"/>
    <p:sldId id="275" r:id="rId9"/>
    <p:sldId id="263" r:id="rId10"/>
    <p:sldId id="264" r:id="rId11"/>
    <p:sldId id="276" r:id="rId12"/>
    <p:sldId id="265" r:id="rId13"/>
    <p:sldId id="266" r:id="rId14"/>
    <p:sldId id="267" r:id="rId15"/>
    <p:sldId id="268" r:id="rId16"/>
    <p:sldId id="269" r:id="rId17"/>
    <p:sldId id="270" r:id="rId18"/>
    <p:sldId id="271" r:id="rId19"/>
    <p:sldId id="272" r:id="rId20"/>
    <p:sldId id="273" r:id="rId21"/>
    <p:sldId id="274"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0" d="100"/>
          <a:sy n="90" d="100"/>
        </p:scale>
        <p:origin x="-41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793638-FE10-3847-9C90-82283C86DFE0}" type="datetimeFigureOut">
              <a:rPr lang="en-US" smtClean="0"/>
              <a:t>14/08/2014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1C97E9-1FEE-1645-9C6F-0F333BED1E03}" type="slidenum">
              <a:rPr lang="en-US" smtClean="0"/>
              <a:t>‹#›</a:t>
            </a:fld>
            <a:endParaRPr lang="en-US"/>
          </a:p>
        </p:txBody>
      </p:sp>
    </p:spTree>
    <p:extLst>
      <p:ext uri="{BB962C8B-B14F-4D97-AF65-F5344CB8AC3E}">
        <p14:creationId xmlns:p14="http://schemas.microsoft.com/office/powerpoint/2010/main" val="132106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1</a:t>
            </a:fld>
            <a:endParaRPr lang="en-US"/>
          </a:p>
        </p:txBody>
      </p:sp>
    </p:spTree>
    <p:extLst>
      <p:ext uri="{BB962C8B-B14F-4D97-AF65-F5344CB8AC3E}">
        <p14:creationId xmlns:p14="http://schemas.microsoft.com/office/powerpoint/2010/main" val="1782697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10</a:t>
            </a:fld>
            <a:endParaRPr lang="en-US"/>
          </a:p>
        </p:txBody>
      </p:sp>
    </p:spTree>
    <p:extLst>
      <p:ext uri="{BB962C8B-B14F-4D97-AF65-F5344CB8AC3E}">
        <p14:creationId xmlns:p14="http://schemas.microsoft.com/office/powerpoint/2010/main" val="2956630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11</a:t>
            </a:fld>
            <a:endParaRPr lang="en-US"/>
          </a:p>
        </p:txBody>
      </p:sp>
    </p:spTree>
    <p:extLst>
      <p:ext uri="{BB962C8B-B14F-4D97-AF65-F5344CB8AC3E}">
        <p14:creationId xmlns:p14="http://schemas.microsoft.com/office/powerpoint/2010/main" val="39920283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12</a:t>
            </a:fld>
            <a:endParaRPr lang="en-US"/>
          </a:p>
        </p:txBody>
      </p:sp>
    </p:spTree>
    <p:extLst>
      <p:ext uri="{BB962C8B-B14F-4D97-AF65-F5344CB8AC3E}">
        <p14:creationId xmlns:p14="http://schemas.microsoft.com/office/powerpoint/2010/main" val="22159884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13</a:t>
            </a:fld>
            <a:endParaRPr lang="en-US"/>
          </a:p>
        </p:txBody>
      </p:sp>
    </p:spTree>
    <p:extLst>
      <p:ext uri="{BB962C8B-B14F-4D97-AF65-F5344CB8AC3E}">
        <p14:creationId xmlns:p14="http://schemas.microsoft.com/office/powerpoint/2010/main" val="12984956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14</a:t>
            </a:fld>
            <a:endParaRPr lang="en-US"/>
          </a:p>
        </p:txBody>
      </p:sp>
    </p:spTree>
    <p:extLst>
      <p:ext uri="{BB962C8B-B14F-4D97-AF65-F5344CB8AC3E}">
        <p14:creationId xmlns:p14="http://schemas.microsoft.com/office/powerpoint/2010/main" val="5001969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15</a:t>
            </a:fld>
            <a:endParaRPr lang="en-US"/>
          </a:p>
        </p:txBody>
      </p:sp>
    </p:spTree>
    <p:extLst>
      <p:ext uri="{BB962C8B-B14F-4D97-AF65-F5344CB8AC3E}">
        <p14:creationId xmlns:p14="http://schemas.microsoft.com/office/powerpoint/2010/main" val="7396773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16</a:t>
            </a:fld>
            <a:endParaRPr lang="en-US"/>
          </a:p>
        </p:txBody>
      </p:sp>
    </p:spTree>
    <p:extLst>
      <p:ext uri="{BB962C8B-B14F-4D97-AF65-F5344CB8AC3E}">
        <p14:creationId xmlns:p14="http://schemas.microsoft.com/office/powerpoint/2010/main" val="2194313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17</a:t>
            </a:fld>
            <a:endParaRPr lang="en-US"/>
          </a:p>
        </p:txBody>
      </p:sp>
    </p:spTree>
    <p:extLst>
      <p:ext uri="{BB962C8B-B14F-4D97-AF65-F5344CB8AC3E}">
        <p14:creationId xmlns:p14="http://schemas.microsoft.com/office/powerpoint/2010/main" val="36107902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18</a:t>
            </a:fld>
            <a:endParaRPr lang="en-US"/>
          </a:p>
        </p:txBody>
      </p:sp>
    </p:spTree>
    <p:extLst>
      <p:ext uri="{BB962C8B-B14F-4D97-AF65-F5344CB8AC3E}">
        <p14:creationId xmlns:p14="http://schemas.microsoft.com/office/powerpoint/2010/main" val="12498892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19</a:t>
            </a:fld>
            <a:endParaRPr lang="en-US"/>
          </a:p>
        </p:txBody>
      </p:sp>
    </p:spTree>
    <p:extLst>
      <p:ext uri="{BB962C8B-B14F-4D97-AF65-F5344CB8AC3E}">
        <p14:creationId xmlns:p14="http://schemas.microsoft.com/office/powerpoint/2010/main" val="644016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2</a:t>
            </a:fld>
            <a:endParaRPr lang="en-US"/>
          </a:p>
        </p:txBody>
      </p:sp>
    </p:spTree>
    <p:extLst>
      <p:ext uri="{BB962C8B-B14F-4D97-AF65-F5344CB8AC3E}">
        <p14:creationId xmlns:p14="http://schemas.microsoft.com/office/powerpoint/2010/main" val="41031274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20</a:t>
            </a:fld>
            <a:endParaRPr lang="en-US"/>
          </a:p>
        </p:txBody>
      </p:sp>
    </p:spTree>
    <p:extLst>
      <p:ext uri="{BB962C8B-B14F-4D97-AF65-F5344CB8AC3E}">
        <p14:creationId xmlns:p14="http://schemas.microsoft.com/office/powerpoint/2010/main" val="33856133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21</a:t>
            </a:fld>
            <a:endParaRPr lang="en-US"/>
          </a:p>
        </p:txBody>
      </p:sp>
    </p:spTree>
    <p:extLst>
      <p:ext uri="{BB962C8B-B14F-4D97-AF65-F5344CB8AC3E}">
        <p14:creationId xmlns:p14="http://schemas.microsoft.com/office/powerpoint/2010/main" val="16821274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22</a:t>
            </a:fld>
            <a:endParaRPr lang="en-US"/>
          </a:p>
        </p:txBody>
      </p:sp>
    </p:spTree>
    <p:extLst>
      <p:ext uri="{BB962C8B-B14F-4D97-AF65-F5344CB8AC3E}">
        <p14:creationId xmlns:p14="http://schemas.microsoft.com/office/powerpoint/2010/main" val="268127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3</a:t>
            </a:fld>
            <a:endParaRPr lang="en-US"/>
          </a:p>
        </p:txBody>
      </p:sp>
    </p:spTree>
    <p:extLst>
      <p:ext uri="{BB962C8B-B14F-4D97-AF65-F5344CB8AC3E}">
        <p14:creationId xmlns:p14="http://schemas.microsoft.com/office/powerpoint/2010/main" val="3967737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4</a:t>
            </a:fld>
            <a:endParaRPr lang="en-US"/>
          </a:p>
        </p:txBody>
      </p:sp>
    </p:spTree>
    <p:extLst>
      <p:ext uri="{BB962C8B-B14F-4D97-AF65-F5344CB8AC3E}">
        <p14:creationId xmlns:p14="http://schemas.microsoft.com/office/powerpoint/2010/main" val="161842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5</a:t>
            </a:fld>
            <a:endParaRPr lang="en-US"/>
          </a:p>
        </p:txBody>
      </p:sp>
    </p:spTree>
    <p:extLst>
      <p:ext uri="{BB962C8B-B14F-4D97-AF65-F5344CB8AC3E}">
        <p14:creationId xmlns:p14="http://schemas.microsoft.com/office/powerpoint/2010/main" val="3773043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6</a:t>
            </a:fld>
            <a:endParaRPr lang="en-US"/>
          </a:p>
        </p:txBody>
      </p:sp>
    </p:spTree>
    <p:extLst>
      <p:ext uri="{BB962C8B-B14F-4D97-AF65-F5344CB8AC3E}">
        <p14:creationId xmlns:p14="http://schemas.microsoft.com/office/powerpoint/2010/main" val="5690108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7</a:t>
            </a:fld>
            <a:endParaRPr lang="en-US"/>
          </a:p>
        </p:txBody>
      </p:sp>
    </p:spTree>
    <p:extLst>
      <p:ext uri="{BB962C8B-B14F-4D97-AF65-F5344CB8AC3E}">
        <p14:creationId xmlns:p14="http://schemas.microsoft.com/office/powerpoint/2010/main" val="25858770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8</a:t>
            </a:fld>
            <a:endParaRPr lang="en-US"/>
          </a:p>
        </p:txBody>
      </p:sp>
    </p:spTree>
    <p:extLst>
      <p:ext uri="{BB962C8B-B14F-4D97-AF65-F5344CB8AC3E}">
        <p14:creationId xmlns:p14="http://schemas.microsoft.com/office/powerpoint/2010/main" val="38986526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1C97E9-1FEE-1645-9C6F-0F333BED1E03}" type="slidenum">
              <a:rPr lang="en-US" smtClean="0"/>
              <a:t>9</a:t>
            </a:fld>
            <a:endParaRPr lang="en-US"/>
          </a:p>
        </p:txBody>
      </p:sp>
    </p:spTree>
    <p:extLst>
      <p:ext uri="{BB962C8B-B14F-4D97-AF65-F5344CB8AC3E}">
        <p14:creationId xmlns:p14="http://schemas.microsoft.com/office/powerpoint/2010/main" val="3514820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14/08/2014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14/08/2014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14/08/2014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14/08/2014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Hayek</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72624915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Why, Hayek asks, is coercion bad? The answer, you might think, is because it is a violation of a person’s freedom. However, that is </a:t>
            </a:r>
            <a:r>
              <a:rPr lang="en-GB" i="1" dirty="0"/>
              <a:t>not</a:t>
            </a:r>
            <a:r>
              <a:rPr lang="en-GB" dirty="0"/>
              <a:t> the answer that Hayek gives. His answer is oddly </a:t>
            </a:r>
            <a:r>
              <a:rPr lang="en-GB" dirty="0" smtClean="0"/>
              <a:t>utilitarian.</a:t>
            </a:r>
          </a:p>
          <a:p>
            <a:r>
              <a:rPr lang="en-GB" dirty="0" smtClean="0"/>
              <a:t>‘Coercion </a:t>
            </a:r>
            <a:r>
              <a:rPr lang="en-GB" dirty="0"/>
              <a:t>is bad because it prevents a person from using his mental powers to the full and consequently from making the greatest contribution that he is capable of to the community.’ [Hayek 2006, 118</a:t>
            </a:r>
            <a:r>
              <a:rPr lang="en-GB" dirty="0" smtClean="0"/>
              <a:t>]</a:t>
            </a:r>
            <a:endParaRPr lang="en-US" dirty="0"/>
          </a:p>
        </p:txBody>
      </p:sp>
    </p:spTree>
    <p:extLst>
      <p:ext uri="{BB962C8B-B14F-4D97-AF65-F5344CB8AC3E}">
        <p14:creationId xmlns:p14="http://schemas.microsoft.com/office/powerpoint/2010/main" val="240046944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latent consequentialism has, well, consequences, not the least of which is that it prevents Hayek from distinguishing successfully between the physical reality of force or violence and the moral/legal/political reality of coercion. </a:t>
            </a:r>
            <a:endParaRPr lang="en-US" dirty="0"/>
          </a:p>
        </p:txBody>
      </p:sp>
    </p:spTree>
    <p:extLst>
      <p:ext uri="{BB962C8B-B14F-4D97-AF65-F5344CB8AC3E}">
        <p14:creationId xmlns:p14="http://schemas.microsoft.com/office/powerpoint/2010/main" val="30683333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Coercion is either legitimate or it’s not. </a:t>
            </a:r>
            <a:endParaRPr lang="en-GB" dirty="0" smtClean="0"/>
          </a:p>
          <a:p>
            <a:r>
              <a:rPr lang="en-GB" dirty="0" smtClean="0"/>
              <a:t>If </a:t>
            </a:r>
            <a:r>
              <a:rPr lang="en-GB" dirty="0"/>
              <a:t>it’s not, then it’s not obvious why it becomes legitimate when monopolised by the state. </a:t>
            </a:r>
            <a:endParaRPr lang="en-GB" dirty="0" smtClean="0"/>
          </a:p>
          <a:p>
            <a:r>
              <a:rPr lang="en-GB" dirty="0" smtClean="0"/>
              <a:t>Coercion </a:t>
            </a:r>
            <a:r>
              <a:rPr lang="en-GB" dirty="0"/>
              <a:t>isn’t just physical force of the threat of such force, it’s the </a:t>
            </a:r>
            <a:r>
              <a:rPr lang="en-GB" i="1" dirty="0"/>
              <a:t>wrongful</a:t>
            </a:r>
            <a:r>
              <a:rPr lang="en-GB" dirty="0"/>
              <a:t> use or threat of force. Physical force or violence is wrong if and when it is </a:t>
            </a:r>
            <a:r>
              <a:rPr lang="en-GB" i="1" dirty="0"/>
              <a:t>initiated</a:t>
            </a:r>
            <a:r>
              <a:rPr lang="en-GB" dirty="0"/>
              <a:t> by one man or one group of men against another; it is not wrong, when it is employed to defend an innocent person against the initiation of force by another.</a:t>
            </a:r>
            <a:endParaRPr lang="en-US" dirty="0"/>
          </a:p>
        </p:txBody>
      </p:sp>
    </p:spTree>
    <p:extLst>
      <p:ext uri="{BB962C8B-B14F-4D97-AF65-F5344CB8AC3E}">
        <p14:creationId xmlns:p14="http://schemas.microsoft.com/office/powerpoint/2010/main" val="229206313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Hayek concedes that the state employs coercion. It does so in respect of taxation and various compulsory services, such as serving in the armed forces via conscription or doing jury duty. Is such coercion not a restriction of my freedom? </a:t>
            </a:r>
            <a:endParaRPr lang="en-GB" dirty="0" smtClean="0"/>
          </a:p>
          <a:p>
            <a:r>
              <a:rPr lang="en-GB" dirty="0" smtClean="0"/>
              <a:t>Apparently </a:t>
            </a:r>
            <a:r>
              <a:rPr lang="en-GB" dirty="0" smtClean="0"/>
              <a:t>not</a:t>
            </a:r>
            <a:r>
              <a:rPr lang="en-GB" dirty="0"/>
              <a:t>!</a:t>
            </a:r>
            <a:endParaRPr lang="en-GB" dirty="0" smtClean="0"/>
          </a:p>
          <a:p>
            <a:r>
              <a:rPr lang="en-GB" dirty="0" smtClean="0"/>
              <a:t>The </a:t>
            </a:r>
            <a:r>
              <a:rPr lang="en-GB" dirty="0"/>
              <a:t>reason for this surprising answer is that the very predictability of such demands by the state somehow evacuates them of their harmful character. </a:t>
            </a:r>
            <a:endParaRPr lang="en-US" dirty="0"/>
          </a:p>
        </p:txBody>
      </p:sp>
    </p:spTree>
    <p:extLst>
      <p:ext uri="{BB962C8B-B14F-4D97-AF65-F5344CB8AC3E}">
        <p14:creationId xmlns:p14="http://schemas.microsoft.com/office/powerpoint/2010/main" val="259056814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Compulsory military service for a limited time is better than compulsory military service for life but it is still a restriction and limitation of my freedom. </a:t>
            </a:r>
            <a:endParaRPr lang="en-GB" dirty="0" smtClean="0"/>
          </a:p>
          <a:p>
            <a:r>
              <a:rPr lang="en-GB" dirty="0" smtClean="0"/>
              <a:t>Hayek’s </a:t>
            </a:r>
            <a:r>
              <a:rPr lang="en-GB" dirty="0"/>
              <a:t>argument seems to amount to the fatuous claim that coercion by the state, because it is predicable and relatively impersonal isn’t ‘really’ coercion because, after all, it might be worse. </a:t>
            </a:r>
            <a:endParaRPr lang="en-US" dirty="0"/>
          </a:p>
        </p:txBody>
      </p:sp>
    </p:spTree>
    <p:extLst>
      <p:ext uri="{BB962C8B-B14F-4D97-AF65-F5344CB8AC3E}">
        <p14:creationId xmlns:p14="http://schemas.microsoft.com/office/powerpoint/2010/main" val="49349501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Hayek’s </a:t>
            </a:r>
            <a:r>
              <a:rPr lang="en-GB" dirty="0"/>
              <a:t>inclination are that of a classical liberal; his moral inclinations, however, are utilitarian. </a:t>
            </a:r>
            <a:endParaRPr lang="en-GB" dirty="0" smtClean="0"/>
          </a:p>
          <a:p>
            <a:r>
              <a:rPr lang="en-GB" dirty="0" smtClean="0"/>
              <a:t>Being </a:t>
            </a:r>
            <a:r>
              <a:rPr lang="en-GB" dirty="0"/>
              <a:t>unable to make use of a notion of natural law which would allow him to distinguish between the physical reality of violence and the moral reality of coercion, Hayek has no principled position from which to take a consistent stand for freedom. </a:t>
            </a:r>
            <a:endParaRPr lang="en-US" dirty="0"/>
          </a:p>
        </p:txBody>
      </p:sp>
    </p:spTree>
    <p:extLst>
      <p:ext uri="{BB962C8B-B14F-4D97-AF65-F5344CB8AC3E}">
        <p14:creationId xmlns:p14="http://schemas.microsoft.com/office/powerpoint/2010/main" val="376714994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F</a:t>
            </a:r>
            <a:r>
              <a:rPr lang="en-GB" dirty="0" smtClean="0"/>
              <a:t>or </a:t>
            </a:r>
            <a:r>
              <a:rPr lang="en-GB" dirty="0"/>
              <a:t>Hayek, the freedom of an individual may be limited for all sorts of purposes that others, beside the particular agent, consider good. </a:t>
            </a:r>
            <a:endParaRPr lang="en-GB" dirty="0" smtClean="0"/>
          </a:p>
          <a:p>
            <a:r>
              <a:rPr lang="en-GB" dirty="0" smtClean="0"/>
              <a:t>Hayek endorses </a:t>
            </a:r>
            <a:r>
              <a:rPr lang="en-GB" dirty="0"/>
              <a:t>a whole range of options that would be unacceptable to libertarians, including redistributive taxation policies, state support for, and control of education, and so on. </a:t>
            </a:r>
            <a:endParaRPr lang="en-US" dirty="0"/>
          </a:p>
        </p:txBody>
      </p:sp>
    </p:spTree>
    <p:extLst>
      <p:ext uri="{BB962C8B-B14F-4D97-AF65-F5344CB8AC3E}">
        <p14:creationId xmlns:p14="http://schemas.microsoft.com/office/powerpoint/2010/main" val="267421808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Because of his reputation and renown, Hayek tends to ‘crowd-out’ other more plumb-line defenders of liberty, just as we shall see Nozick do with libertarians. </a:t>
            </a:r>
            <a:endParaRPr lang="en-GB" dirty="0" smtClean="0"/>
          </a:p>
          <a:p>
            <a:r>
              <a:rPr lang="en-GB" dirty="0" smtClean="0"/>
              <a:t>Hayek </a:t>
            </a:r>
            <a:r>
              <a:rPr lang="en-GB" dirty="0"/>
              <a:t>is a kind of classical liberal, someone who prioritises freedom but not in any absolute way. </a:t>
            </a:r>
            <a:endParaRPr lang="en-GB" dirty="0" smtClean="0"/>
          </a:p>
          <a:p>
            <a:r>
              <a:rPr lang="en-GB" dirty="0" smtClean="0"/>
              <a:t>But </a:t>
            </a:r>
            <a:r>
              <a:rPr lang="en-GB" dirty="0"/>
              <a:t>you can’t be a little-bit unfree without compromising liberty.</a:t>
            </a:r>
            <a:r>
              <a:rPr lang="en-US" dirty="0"/>
              <a:t> </a:t>
            </a:r>
          </a:p>
        </p:txBody>
      </p:sp>
    </p:spTree>
    <p:extLst>
      <p:ext uri="{BB962C8B-B14F-4D97-AF65-F5344CB8AC3E}">
        <p14:creationId xmlns:p14="http://schemas.microsoft.com/office/powerpoint/2010/main" val="109197421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lvl="0"/>
            <a:r>
              <a:rPr lang="en-GB" dirty="0"/>
              <a:t>Friedrich Hayek was born in Vienna to a notable family (he was second cousin to Ludwig Wittgenstein). </a:t>
            </a:r>
            <a:endParaRPr lang="en-US" dirty="0"/>
          </a:p>
          <a:p>
            <a:pPr lvl="0"/>
            <a:r>
              <a:rPr lang="en-GB" dirty="0"/>
              <a:t>Man’s basic social life is ordered but is not designed or planned by anyone. It emerges from the interactions among individual human beings. </a:t>
            </a:r>
            <a:endParaRPr lang="en-US" dirty="0"/>
          </a:p>
          <a:p>
            <a:pPr lvl="0"/>
            <a:r>
              <a:rPr lang="en-GB" dirty="0"/>
              <a:t>Hayek distinguished insightfully between law and legislation. </a:t>
            </a:r>
            <a:endParaRPr lang="en-US" dirty="0"/>
          </a:p>
          <a:p>
            <a:pPr lvl="0"/>
            <a:r>
              <a:rPr lang="en-GB" dirty="0"/>
              <a:t>Hayek’s views on politics, in particular on the related notions of liberty and coercion, will be less acceptable to libertarians</a:t>
            </a:r>
            <a:r>
              <a:rPr lang="en-GB" dirty="0" smtClean="0"/>
              <a:t>.</a:t>
            </a:r>
            <a:endParaRPr lang="en-US" dirty="0"/>
          </a:p>
        </p:txBody>
      </p:sp>
    </p:spTree>
    <p:extLst>
      <p:ext uri="{BB962C8B-B14F-4D97-AF65-F5344CB8AC3E}">
        <p14:creationId xmlns:p14="http://schemas.microsoft.com/office/powerpoint/2010/main" val="136553125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Public goods are to be supplied by the state, so also is a measure of social security. </a:t>
            </a:r>
            <a:endParaRPr lang="en-US" dirty="0"/>
          </a:p>
          <a:p>
            <a:pPr lvl="0"/>
            <a:r>
              <a:rPr lang="en-GB" dirty="0"/>
              <a:t>In </a:t>
            </a:r>
            <a:r>
              <a:rPr lang="en-GB" i="1" dirty="0"/>
              <a:t>The Constitution of Liberty</a:t>
            </a:r>
            <a:r>
              <a:rPr lang="en-GB" dirty="0"/>
              <a:t>, Hayek defines freedom as the absence of coercion. Coercion cannot be altogether avoided because the only way to prevent it is by the threat of coercion. </a:t>
            </a:r>
            <a:endParaRPr lang="en-US" dirty="0"/>
          </a:p>
          <a:p>
            <a:pPr lvl="0"/>
            <a:r>
              <a:rPr lang="en-GB" dirty="0"/>
              <a:t>Coercion is bad because it prevents a person from using his mental powers to the full and consequently from making the greatest contribution that he is capable of to the community</a:t>
            </a:r>
            <a:r>
              <a:rPr lang="en-GB" dirty="0" smtClean="0"/>
              <a:t>.</a:t>
            </a:r>
            <a:endParaRPr lang="en-US" dirty="0"/>
          </a:p>
        </p:txBody>
      </p:sp>
    </p:spTree>
    <p:extLst>
      <p:ext uri="{BB962C8B-B14F-4D97-AF65-F5344CB8AC3E}">
        <p14:creationId xmlns:p14="http://schemas.microsoft.com/office/powerpoint/2010/main" val="416518037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H</a:t>
            </a:r>
            <a:r>
              <a:rPr lang="en-GB" dirty="0" smtClean="0"/>
              <a:t>e </a:t>
            </a:r>
            <a:r>
              <a:rPr lang="en-GB" dirty="0"/>
              <a:t>took degrees in law (1921) and political science (1923) from the University of Vienna while also studying philosophy, economics and psychology. </a:t>
            </a:r>
            <a:endParaRPr lang="en-GB" dirty="0" smtClean="0"/>
          </a:p>
          <a:p>
            <a:r>
              <a:rPr lang="en-GB" dirty="0" smtClean="0"/>
              <a:t>His </a:t>
            </a:r>
            <a:r>
              <a:rPr lang="en-GB" dirty="0"/>
              <a:t>initial attraction to socialism was eradicated by his reading of Ludwig von Mises’s </a:t>
            </a:r>
            <a:r>
              <a:rPr lang="en-GB" i="1" dirty="0"/>
              <a:t>Socialism</a:t>
            </a:r>
            <a:r>
              <a:rPr lang="en-GB" dirty="0"/>
              <a:t>. In 1973 Hayek wrote of the effect of Mises’s </a:t>
            </a:r>
            <a:r>
              <a:rPr lang="en-GB" i="1" dirty="0"/>
              <a:t>Socialism</a:t>
            </a:r>
            <a:r>
              <a:rPr lang="en-GB" dirty="0"/>
              <a:t> on him as follows: ‘To none of us young men who read the book when it appeared the world was ever the same </a:t>
            </a:r>
            <a:r>
              <a:rPr lang="en-GB" dirty="0" smtClean="0"/>
              <a:t>again</a:t>
            </a:r>
          </a:p>
          <a:p>
            <a:r>
              <a:rPr lang="en-GB" dirty="0" smtClean="0"/>
              <a:t>He </a:t>
            </a:r>
            <a:r>
              <a:rPr lang="en-GB" dirty="0"/>
              <a:t>attended Mises’s </a:t>
            </a:r>
            <a:r>
              <a:rPr lang="en-GB" i="1" dirty="0"/>
              <a:t>Privatseminar</a:t>
            </a:r>
            <a:r>
              <a:rPr lang="en-GB" dirty="0"/>
              <a:t>, along with many other subsequently distinguished students. </a:t>
            </a:r>
            <a:endParaRPr lang="en-US" dirty="0"/>
          </a:p>
        </p:txBody>
      </p:sp>
    </p:spTree>
    <p:extLst>
      <p:ext uri="{BB962C8B-B14F-4D97-AF65-F5344CB8AC3E}">
        <p14:creationId xmlns:p14="http://schemas.microsoft.com/office/powerpoint/2010/main" val="117503276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Hayek’s refusal to confine coercion to the threat of physical force has immediate and deleterious consequences.</a:t>
            </a:r>
            <a:endParaRPr lang="en-US" dirty="0"/>
          </a:p>
          <a:p>
            <a:pPr lvl="0"/>
            <a:r>
              <a:rPr lang="en-GB" dirty="0"/>
              <a:t>Hayek seems to see coercion as being a kind of continuum, ranging, at one end, from the most obvious and crude physical threats to, at the other end, unpleasant social behaviour. </a:t>
            </a:r>
            <a:endParaRPr lang="en-US" dirty="0"/>
          </a:p>
        </p:txBody>
      </p:sp>
    </p:spTree>
    <p:extLst>
      <p:ext uri="{BB962C8B-B14F-4D97-AF65-F5344CB8AC3E}">
        <p14:creationId xmlns:p14="http://schemas.microsoft.com/office/powerpoint/2010/main" val="330581043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hangingPunct="0"/>
            <a:r>
              <a:rPr lang="en-GB" dirty="0"/>
              <a:t>Hayek’s justification of the existence of the State, as well as its employment of taxation and other measures of aggressive violence, rests upon his untenable obliteration of the distinction between aggressive and defensive violence, and his lumping of all violent action into the single rubric of varying degrees of coercion. </a:t>
            </a:r>
            <a:endParaRPr lang="en-US" dirty="0"/>
          </a:p>
          <a:p>
            <a:pPr lvl="0"/>
            <a:r>
              <a:rPr lang="en-GB" dirty="0"/>
              <a:t>Coercion is either legitimate or it’s not. </a:t>
            </a:r>
            <a:r>
              <a:rPr lang="en-GB"/>
              <a:t>If it’s not, then it’s not obvious why it becomes legitimate when monopolised by the state. </a:t>
            </a:r>
            <a:endParaRPr lang="en-US"/>
          </a:p>
        </p:txBody>
      </p:sp>
    </p:spTree>
    <p:extLst>
      <p:ext uri="{BB962C8B-B14F-4D97-AF65-F5344CB8AC3E}">
        <p14:creationId xmlns:p14="http://schemas.microsoft.com/office/powerpoint/2010/main" val="417734170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Hayek concedes that the state employs coercion. Is such coercion not a restriction of my freedom? Apparently not. The reason for this surprising answer is that the very predictability of such demands by the state somehow evacuates them of their harmful character. This is nonsensical doublespeak</a:t>
            </a:r>
            <a:r>
              <a:rPr lang="en-GB"/>
              <a:t>. </a:t>
            </a:r>
            <a:endParaRPr lang="en-IE"/>
          </a:p>
        </p:txBody>
      </p:sp>
    </p:spTree>
    <p:extLst>
      <p:ext uri="{BB962C8B-B14F-4D97-AF65-F5344CB8AC3E}">
        <p14:creationId xmlns:p14="http://schemas.microsoft.com/office/powerpoint/2010/main" val="405670001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With Mises’s assistance, Hayek became the director of the Austrian Institute for Business Cycle Research before he joined the staff of the London School of Economics in 1931. </a:t>
            </a:r>
            <a:endParaRPr lang="en-GB" dirty="0" smtClean="0"/>
          </a:p>
          <a:p>
            <a:r>
              <a:rPr lang="en-GB" dirty="0" smtClean="0"/>
              <a:t>His </a:t>
            </a:r>
            <a:r>
              <a:rPr lang="en-GB" dirty="0"/>
              <a:t>time in London brought him into contact with many important and influential people, including John Maynard Keynes. </a:t>
            </a:r>
            <a:endParaRPr lang="en-GB" dirty="0" smtClean="0"/>
          </a:p>
          <a:p>
            <a:r>
              <a:rPr lang="en-US" dirty="0" smtClean="0"/>
              <a:t>Hayek </a:t>
            </a:r>
            <a:r>
              <a:rPr lang="en-US" dirty="0"/>
              <a:t>left London for Chicago in 1950 and later, in the late 60s, moved to Freiburg. </a:t>
            </a:r>
            <a:r>
              <a:rPr lang="en-GB" dirty="0"/>
              <a:t>After Freiburg, Salzburg, then back, for the last time, to Freiburg. </a:t>
            </a:r>
            <a:endParaRPr lang="en-US" dirty="0"/>
          </a:p>
          <a:p>
            <a:endParaRPr lang="en-US" dirty="0"/>
          </a:p>
        </p:txBody>
      </p:sp>
    </p:spTree>
    <p:extLst>
      <p:ext uri="{BB962C8B-B14F-4D97-AF65-F5344CB8AC3E}">
        <p14:creationId xmlns:p14="http://schemas.microsoft.com/office/powerpoint/2010/main" val="181514786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smtClean="0"/>
              <a:t>He wrote: </a:t>
            </a:r>
            <a:r>
              <a:rPr lang="en-GB" i="1" dirty="0" smtClean="0"/>
              <a:t>The </a:t>
            </a:r>
            <a:r>
              <a:rPr lang="en-GB" i="1" dirty="0"/>
              <a:t>Road to Serfdom</a:t>
            </a:r>
            <a:r>
              <a:rPr lang="en-GB" dirty="0"/>
              <a:t>, </a:t>
            </a:r>
            <a:r>
              <a:rPr lang="en-GB" i="1" dirty="0" smtClean="0"/>
              <a:t>The </a:t>
            </a:r>
            <a:r>
              <a:rPr lang="en-GB" i="1" dirty="0"/>
              <a:t>Constitution of Liberty</a:t>
            </a:r>
            <a:r>
              <a:rPr lang="en-GB" dirty="0"/>
              <a:t>, the three-volume </a:t>
            </a:r>
            <a:r>
              <a:rPr lang="en-GB" i="1" dirty="0"/>
              <a:t>Law, Legislation and Liberty</a:t>
            </a:r>
            <a:r>
              <a:rPr lang="en-GB" dirty="0"/>
              <a:t>, and his final attack on Socialism, </a:t>
            </a:r>
            <a:r>
              <a:rPr lang="en-GB" i="1" dirty="0"/>
              <a:t>The Fatal Conceit</a:t>
            </a:r>
            <a:r>
              <a:rPr lang="en-GB" dirty="0"/>
              <a:t>. </a:t>
            </a:r>
            <a:endParaRPr lang="en-GB" dirty="0" smtClean="0"/>
          </a:p>
          <a:p>
            <a:r>
              <a:rPr lang="en-GB" dirty="0" smtClean="0"/>
              <a:t>Apart </a:t>
            </a:r>
            <a:r>
              <a:rPr lang="en-GB" dirty="0"/>
              <a:t>from his work in economics, certain aspects of Hayek’s social and political thought are welcome and constructive contributions to libertarian theory. This would include his thorough investigation and elaboration of the notion of spontaneous order and his extensive work  on law. </a:t>
            </a:r>
            <a:endParaRPr lang="en-GB" dirty="0" smtClean="0"/>
          </a:p>
          <a:p>
            <a:r>
              <a:rPr lang="en-GB" dirty="0" smtClean="0"/>
              <a:t>Other </a:t>
            </a:r>
            <a:r>
              <a:rPr lang="en-GB" dirty="0"/>
              <a:t>aspects of his work are, as we shall see, not quite so welcome.</a:t>
            </a:r>
            <a:r>
              <a:rPr lang="en-US" dirty="0"/>
              <a:t> </a:t>
            </a:r>
          </a:p>
        </p:txBody>
      </p:sp>
    </p:spTree>
    <p:extLst>
      <p:ext uri="{BB962C8B-B14F-4D97-AF65-F5344CB8AC3E}">
        <p14:creationId xmlns:p14="http://schemas.microsoft.com/office/powerpoint/2010/main" val="357623354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Man’s basic social life is ordered but is not designed or planned by anyone. It emerges from the interactions among individual human beings. </a:t>
            </a:r>
            <a:endParaRPr lang="en-GB" dirty="0" smtClean="0"/>
          </a:p>
          <a:p>
            <a:r>
              <a:rPr lang="en-GB" dirty="0" smtClean="0"/>
              <a:t>Even </a:t>
            </a:r>
            <a:r>
              <a:rPr lang="en-GB" dirty="0"/>
              <a:t>if some modes of social interaction could have been designed (but weren’t) other basic modes of social order cannot have been designed, for example, language. It follows from this that attempting to centrally plan a society is a bad idea even if it were realisable, which it </a:t>
            </a:r>
            <a:r>
              <a:rPr lang="en-GB" dirty="0" smtClean="0"/>
              <a:t>isn’t.</a:t>
            </a:r>
            <a:endParaRPr lang="en-US" dirty="0"/>
          </a:p>
        </p:txBody>
      </p:sp>
    </p:spTree>
    <p:extLst>
      <p:ext uri="{BB962C8B-B14F-4D97-AF65-F5344CB8AC3E}">
        <p14:creationId xmlns:p14="http://schemas.microsoft.com/office/powerpoint/2010/main" val="350260277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Hayek distinguished insightfully between law and legislation. </a:t>
            </a:r>
            <a:endParaRPr lang="en-GB" dirty="0" smtClean="0"/>
          </a:p>
          <a:p>
            <a:r>
              <a:rPr lang="en-GB" dirty="0" smtClean="0"/>
              <a:t>Law </a:t>
            </a:r>
            <a:r>
              <a:rPr lang="en-GB" dirty="0"/>
              <a:t>is a systematically ambiguous term </a:t>
            </a:r>
            <a:r>
              <a:rPr lang="en-GB" dirty="0" smtClean="0"/>
              <a:t>and can </a:t>
            </a:r>
            <a:r>
              <a:rPr lang="en-GB" dirty="0"/>
              <a:t>mean either those regulations that are made by those who consider themselves or are considered by others to be legislators (law as legislation); or it can mean those rules that have emerged spontaneously in a community as a means of permitting the members of that community to live together in harmony, to resolve disputes and, where possible, to prevent them arising  (law proper</a:t>
            </a:r>
            <a:r>
              <a:rPr lang="en-GB" dirty="0" smtClean="0"/>
              <a:t>).</a:t>
            </a:r>
            <a:endParaRPr lang="en-US" dirty="0"/>
          </a:p>
        </p:txBody>
      </p:sp>
    </p:spTree>
    <p:extLst>
      <p:ext uri="{BB962C8B-B14F-4D97-AF65-F5344CB8AC3E}">
        <p14:creationId xmlns:p14="http://schemas.microsoft.com/office/powerpoint/2010/main" val="205366342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Hayek’s </a:t>
            </a:r>
            <a:r>
              <a:rPr lang="en-GB" dirty="0"/>
              <a:t>views on politics, in particular on the related notions of liberty and coercion, will be less acceptable to </a:t>
            </a:r>
            <a:r>
              <a:rPr lang="en-GB" dirty="0" smtClean="0"/>
              <a:t>libertarians. Problems </a:t>
            </a:r>
            <a:r>
              <a:rPr lang="en-GB" dirty="0"/>
              <a:t>here emerge as early as the 1944 work,</a:t>
            </a:r>
            <a:r>
              <a:rPr lang="en-GB" i="1" dirty="0"/>
              <a:t> The Road to Serfdom</a:t>
            </a:r>
            <a:r>
              <a:rPr lang="en-GB" dirty="0"/>
              <a:t>. </a:t>
            </a:r>
            <a:endParaRPr lang="en-GB" dirty="0" smtClean="0"/>
          </a:p>
          <a:p>
            <a:r>
              <a:rPr lang="en-GB" dirty="0" smtClean="0"/>
              <a:t>For </a:t>
            </a:r>
            <a:r>
              <a:rPr lang="en-GB" dirty="0"/>
              <a:t>example, what exactly does Hayek mean in </a:t>
            </a:r>
            <a:r>
              <a:rPr lang="en-GB" i="1" dirty="0"/>
              <a:t>The Road to Serfdom</a:t>
            </a:r>
            <a:r>
              <a:rPr lang="en-GB" dirty="0"/>
              <a:t> when he says that ‘there is nothing in the basic principles of liberalism to make it a stationary </a:t>
            </a:r>
            <a:r>
              <a:rPr lang="en-GB" dirty="0" smtClean="0"/>
              <a:t>creed.’?</a:t>
            </a:r>
            <a:endParaRPr lang="en-US" dirty="0"/>
          </a:p>
        </p:txBody>
      </p:sp>
    </p:spTree>
    <p:extLst>
      <p:ext uri="{BB962C8B-B14F-4D97-AF65-F5344CB8AC3E}">
        <p14:creationId xmlns:p14="http://schemas.microsoft.com/office/powerpoint/2010/main" val="156429008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If </a:t>
            </a:r>
            <a:r>
              <a:rPr lang="en-GB" dirty="0"/>
              <a:t>there are, as he says, ‘no hard and fast rules fixed once and for all’ just what is the essence of liberalism? </a:t>
            </a:r>
            <a:endParaRPr lang="en-GB" dirty="0" smtClean="0"/>
          </a:p>
          <a:p>
            <a:r>
              <a:rPr lang="en-GB" dirty="0" smtClean="0"/>
              <a:t>According </a:t>
            </a:r>
            <a:r>
              <a:rPr lang="en-GB" dirty="0"/>
              <a:t>to him, we are to make use of the spontaneous forces of society—but only </a:t>
            </a:r>
            <a:r>
              <a:rPr lang="en-GB" i="1" dirty="0"/>
              <a:t>as much as possible</a:t>
            </a:r>
            <a:r>
              <a:rPr lang="en-GB" dirty="0"/>
              <a:t>. We are not to rule out coercion completely but only use </a:t>
            </a:r>
            <a:r>
              <a:rPr lang="en-GB" i="1" dirty="0"/>
              <a:t>as little as possible</a:t>
            </a:r>
            <a:r>
              <a:rPr lang="en-GB" dirty="0"/>
              <a:t>. </a:t>
            </a:r>
            <a:endParaRPr lang="en-GB" dirty="0" smtClean="0"/>
          </a:p>
          <a:p>
            <a:r>
              <a:rPr lang="en-GB" dirty="0" smtClean="0"/>
              <a:t>And </a:t>
            </a:r>
            <a:r>
              <a:rPr lang="en-GB" dirty="0"/>
              <a:t>the principle of </a:t>
            </a:r>
            <a:r>
              <a:rPr lang="en-GB" i="1" dirty="0"/>
              <a:t>laissez-faire</a:t>
            </a:r>
            <a:r>
              <a:rPr lang="en-GB" dirty="0"/>
              <a:t> is merely a rule of thumb, and a rough one at that. [see Hayek 1944, 13</a:t>
            </a:r>
            <a:r>
              <a:rPr lang="en-GB" dirty="0" smtClean="0"/>
              <a:t>]</a:t>
            </a:r>
            <a:endParaRPr lang="en-US" dirty="0"/>
          </a:p>
        </p:txBody>
      </p:sp>
    </p:spTree>
    <p:extLst>
      <p:ext uri="{BB962C8B-B14F-4D97-AF65-F5344CB8AC3E}">
        <p14:creationId xmlns:p14="http://schemas.microsoft.com/office/powerpoint/2010/main" val="416140749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all this, Hayek is taking an essentially Smithian line that there are some public goods that will be undersupplied by a free market among individuals and which therefore can only be supplied by a state. </a:t>
            </a:r>
            <a:endParaRPr lang="en-GB" dirty="0" smtClean="0"/>
          </a:p>
          <a:p>
            <a:r>
              <a:rPr lang="en-GB" dirty="0"/>
              <a:t>Not only are public goods to be supplied by the state, so also is a measure of social security. </a:t>
            </a:r>
            <a:endParaRPr lang="en-US" dirty="0"/>
          </a:p>
        </p:txBody>
      </p:sp>
    </p:spTree>
    <p:extLst>
      <p:ext uri="{BB962C8B-B14F-4D97-AF65-F5344CB8AC3E}">
        <p14:creationId xmlns:p14="http://schemas.microsoft.com/office/powerpoint/2010/main" val="291688341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54</TotalTime>
  <Words>1581</Words>
  <Application>Microsoft Macintosh PowerPoint</Application>
  <PresentationFormat>On-screen Show (4:3)</PresentationFormat>
  <Paragraphs>73</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Breeze</vt:lpstr>
      <vt:lpstr>Hayek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Hayek</dc:title>
  <dc:creator>Gerard Casey</dc:creator>
  <cp:lastModifiedBy>Gerard Casey</cp:lastModifiedBy>
  <cp:revision>8</cp:revision>
  <dcterms:created xsi:type="dcterms:W3CDTF">2014-08-11T08:33:32Z</dcterms:created>
  <dcterms:modified xsi:type="dcterms:W3CDTF">2014-08-14T08:57:24Z</dcterms:modified>
</cp:coreProperties>
</file>