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1" d="100"/>
          <a:sy n="131" d="100"/>
        </p:scale>
        <p:origin x="-112" y="-3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9F4305-EF5A-E949-8E08-11D6771CF513}" type="datetimeFigureOut">
              <a:rPr lang="en-US" smtClean="0"/>
              <a:t>30/08/2014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F7D0AD-F329-3B46-B1C6-B692DD8CFB24}" type="slidenum">
              <a:rPr lang="en-US" smtClean="0"/>
              <a:t>‹#›</a:t>
            </a:fld>
            <a:endParaRPr lang="en-US"/>
          </a:p>
        </p:txBody>
      </p:sp>
    </p:spTree>
    <p:extLst>
      <p:ext uri="{BB962C8B-B14F-4D97-AF65-F5344CB8AC3E}">
        <p14:creationId xmlns:p14="http://schemas.microsoft.com/office/powerpoint/2010/main" val="5362581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1</a:t>
            </a:fld>
            <a:endParaRPr lang="en-US"/>
          </a:p>
        </p:txBody>
      </p:sp>
    </p:spTree>
    <p:extLst>
      <p:ext uri="{BB962C8B-B14F-4D97-AF65-F5344CB8AC3E}">
        <p14:creationId xmlns:p14="http://schemas.microsoft.com/office/powerpoint/2010/main" val="4109949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10</a:t>
            </a:fld>
            <a:endParaRPr lang="en-US"/>
          </a:p>
        </p:txBody>
      </p:sp>
    </p:spTree>
    <p:extLst>
      <p:ext uri="{BB962C8B-B14F-4D97-AF65-F5344CB8AC3E}">
        <p14:creationId xmlns:p14="http://schemas.microsoft.com/office/powerpoint/2010/main" val="2565790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11</a:t>
            </a:fld>
            <a:endParaRPr lang="en-US"/>
          </a:p>
        </p:txBody>
      </p:sp>
    </p:spTree>
    <p:extLst>
      <p:ext uri="{BB962C8B-B14F-4D97-AF65-F5344CB8AC3E}">
        <p14:creationId xmlns:p14="http://schemas.microsoft.com/office/powerpoint/2010/main" val="1184209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12</a:t>
            </a:fld>
            <a:endParaRPr lang="en-US"/>
          </a:p>
        </p:txBody>
      </p:sp>
    </p:spTree>
    <p:extLst>
      <p:ext uri="{BB962C8B-B14F-4D97-AF65-F5344CB8AC3E}">
        <p14:creationId xmlns:p14="http://schemas.microsoft.com/office/powerpoint/2010/main" val="84113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13</a:t>
            </a:fld>
            <a:endParaRPr lang="en-US"/>
          </a:p>
        </p:txBody>
      </p:sp>
    </p:spTree>
    <p:extLst>
      <p:ext uri="{BB962C8B-B14F-4D97-AF65-F5344CB8AC3E}">
        <p14:creationId xmlns:p14="http://schemas.microsoft.com/office/powerpoint/2010/main" val="1338137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2</a:t>
            </a:fld>
            <a:endParaRPr lang="en-US"/>
          </a:p>
        </p:txBody>
      </p:sp>
    </p:spTree>
    <p:extLst>
      <p:ext uri="{BB962C8B-B14F-4D97-AF65-F5344CB8AC3E}">
        <p14:creationId xmlns:p14="http://schemas.microsoft.com/office/powerpoint/2010/main" val="2780391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3</a:t>
            </a:fld>
            <a:endParaRPr lang="en-US"/>
          </a:p>
        </p:txBody>
      </p:sp>
    </p:spTree>
    <p:extLst>
      <p:ext uri="{BB962C8B-B14F-4D97-AF65-F5344CB8AC3E}">
        <p14:creationId xmlns:p14="http://schemas.microsoft.com/office/powerpoint/2010/main" val="3586088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4</a:t>
            </a:fld>
            <a:endParaRPr lang="en-US"/>
          </a:p>
        </p:txBody>
      </p:sp>
    </p:spTree>
    <p:extLst>
      <p:ext uri="{BB962C8B-B14F-4D97-AF65-F5344CB8AC3E}">
        <p14:creationId xmlns:p14="http://schemas.microsoft.com/office/powerpoint/2010/main" val="3320848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5</a:t>
            </a:fld>
            <a:endParaRPr lang="en-US"/>
          </a:p>
        </p:txBody>
      </p:sp>
    </p:spTree>
    <p:extLst>
      <p:ext uri="{BB962C8B-B14F-4D97-AF65-F5344CB8AC3E}">
        <p14:creationId xmlns:p14="http://schemas.microsoft.com/office/powerpoint/2010/main" val="3634530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6</a:t>
            </a:fld>
            <a:endParaRPr lang="en-US"/>
          </a:p>
        </p:txBody>
      </p:sp>
    </p:spTree>
    <p:extLst>
      <p:ext uri="{BB962C8B-B14F-4D97-AF65-F5344CB8AC3E}">
        <p14:creationId xmlns:p14="http://schemas.microsoft.com/office/powerpoint/2010/main" val="1746553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7</a:t>
            </a:fld>
            <a:endParaRPr lang="en-US"/>
          </a:p>
        </p:txBody>
      </p:sp>
    </p:spTree>
    <p:extLst>
      <p:ext uri="{BB962C8B-B14F-4D97-AF65-F5344CB8AC3E}">
        <p14:creationId xmlns:p14="http://schemas.microsoft.com/office/powerpoint/2010/main" val="2393113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8</a:t>
            </a:fld>
            <a:endParaRPr lang="en-US"/>
          </a:p>
        </p:txBody>
      </p:sp>
    </p:spTree>
    <p:extLst>
      <p:ext uri="{BB962C8B-B14F-4D97-AF65-F5344CB8AC3E}">
        <p14:creationId xmlns:p14="http://schemas.microsoft.com/office/powerpoint/2010/main" val="2933333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7D0AD-F329-3B46-B1C6-B692DD8CFB24}" type="slidenum">
              <a:rPr lang="en-US" smtClean="0"/>
              <a:t>9</a:t>
            </a:fld>
            <a:endParaRPr lang="en-US"/>
          </a:p>
        </p:txBody>
      </p:sp>
    </p:spTree>
    <p:extLst>
      <p:ext uri="{BB962C8B-B14F-4D97-AF65-F5344CB8AC3E}">
        <p14:creationId xmlns:p14="http://schemas.microsoft.com/office/powerpoint/2010/main" val="304526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30/08/2014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30/08/2014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30/08/2014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30/08/2014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30/08/2014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30/08/2014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Conclusion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4377128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Rothbard wrote that custom ‘must be voluntarily upheld and not enforced by coercion’ and that ‘people would be well advised (although not forced) to begin with a presumption in favor of custom…’ </a:t>
            </a:r>
            <a:endParaRPr lang="en-GB" dirty="0" smtClean="0"/>
          </a:p>
          <a:p>
            <a:r>
              <a:rPr lang="en-GB" dirty="0" smtClean="0"/>
              <a:t>In </a:t>
            </a:r>
            <a:r>
              <a:rPr lang="en-GB" dirty="0"/>
              <a:t>a late essay, he called his fellow libertarians to order, remarking that libertarians often mistakenly assume ‘that individuals are bound to each other only by the nexus of market exchange’ forgetting that ‘everyone is necessarily born into a family’ and ‘one or several overlapping communities, usually including an ethnic group, with specific values, cultures, religious beliefs, and traditions.</a:t>
            </a:r>
            <a:r>
              <a:rPr lang="en-GB" dirty="0" smtClean="0"/>
              <a:t>’</a:t>
            </a:r>
            <a:endParaRPr lang="en-US" dirty="0"/>
          </a:p>
        </p:txBody>
      </p:sp>
    </p:spTree>
    <p:extLst>
      <p:ext uri="{BB962C8B-B14F-4D97-AF65-F5344CB8AC3E}">
        <p14:creationId xmlns:p14="http://schemas.microsoft.com/office/powerpoint/2010/main" val="324020127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Libertarian thought is basically premised on the appropriate (contractual or consensual) relationships that should obtain between adult human beings existing at the same time (synchronically or intra-generationally) in relation to their property in themselves and in external resources. </a:t>
            </a:r>
            <a:endParaRPr lang="en-IE" dirty="0"/>
          </a:p>
          <a:p>
            <a:r>
              <a:rPr lang="en-GB" dirty="0"/>
              <a:t>For the most part, what is not explicitly considered in libertarian thought is the intergenerational aspect of relationships between those who are complete self-owners and those who are not yet so—between parents and children. This relationship is diachronic rather than synchronic and is based not on contract but on status. </a:t>
            </a:r>
            <a:endParaRPr lang="en-IE" dirty="0"/>
          </a:p>
          <a:p>
            <a:endParaRPr lang="en-US" dirty="0"/>
          </a:p>
        </p:txBody>
      </p:sp>
    </p:spTree>
    <p:extLst>
      <p:ext uri="{BB962C8B-B14F-4D97-AF65-F5344CB8AC3E}">
        <p14:creationId xmlns:p14="http://schemas.microsoft.com/office/powerpoint/2010/main" val="16004158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 believe that a </a:t>
            </a:r>
            <a:r>
              <a:rPr lang="en-US" dirty="0" err="1"/>
              <a:t>civilised</a:t>
            </a:r>
            <a:r>
              <a:rPr lang="en-US" dirty="0"/>
              <a:t> existence requires both freedom </a:t>
            </a:r>
            <a:r>
              <a:rPr lang="en-US" i="1" dirty="0"/>
              <a:t>and</a:t>
            </a:r>
            <a:r>
              <a:rPr lang="en-US" dirty="0"/>
              <a:t> order; that just as a sound economy requires capital which is produced by saving and by delayed gratification, so too, cultural capital is similarly produced by delayed gratification. Freedom without order is like a sudden release of energy, pointless and destructive; order without freedom is a lifeless corpse. Freedom and order together produce a living, vital society</a:t>
            </a:r>
            <a:r>
              <a:rPr lang="en-US" dirty="0" smtClean="0"/>
              <a:t>.</a:t>
            </a:r>
            <a:endParaRPr lang="en-IE" dirty="0"/>
          </a:p>
        </p:txBody>
      </p:sp>
    </p:spTree>
    <p:extLst>
      <p:ext uri="{BB962C8B-B14F-4D97-AF65-F5344CB8AC3E}">
        <p14:creationId xmlns:p14="http://schemas.microsoft.com/office/powerpoint/2010/main" val="359072198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L</a:t>
            </a:r>
            <a:r>
              <a:rPr lang="en-GB" dirty="0" smtClean="0"/>
              <a:t>ibertarianism </a:t>
            </a:r>
            <a:r>
              <a:rPr lang="en-GB" dirty="0"/>
              <a:t>is compatible with both Burkean liberty or with Burkean licence. A libertarian can arrive at substantially the same conclusions as Burke with this difference, </a:t>
            </a:r>
            <a:r>
              <a:rPr lang="en-GB" i="1" dirty="0"/>
              <a:t>that the restraints and limitations that channel our exercise of liberty must, with the exception of the restraint of actions aggressing against others, be self-imposed, self-accepted, and not imposed by the coercive power of the law. </a:t>
            </a:r>
            <a:endParaRPr lang="en-IE" dirty="0"/>
          </a:p>
        </p:txBody>
      </p:sp>
    </p:spTree>
    <p:extLst>
      <p:ext uri="{BB962C8B-B14F-4D97-AF65-F5344CB8AC3E}">
        <p14:creationId xmlns:p14="http://schemas.microsoft.com/office/powerpoint/2010/main" val="405123326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Still, you might wonder why we should bother with so much old stuff? Who cares what Plato or Aristotle or John of Salisbury thought? Why should we read Bodin or Machiavelli or anyone before the twentieth century for that matter? </a:t>
            </a:r>
            <a:endParaRPr lang="en-GB" dirty="0" smtClean="0"/>
          </a:p>
          <a:p>
            <a:r>
              <a:rPr lang="en-GB" dirty="0" smtClean="0"/>
              <a:t>The </a:t>
            </a:r>
            <a:r>
              <a:rPr lang="en-GB" dirty="0"/>
              <a:t>short answer to that question is—because the Whig theory of history is not true. It’s not the case that each day in every way things get better and better; good ideas are not always taken up—sometimes they are simply ignored or forgotten. </a:t>
            </a:r>
            <a:endParaRPr lang="en-US" dirty="0"/>
          </a:p>
        </p:txBody>
      </p:sp>
    </p:spTree>
    <p:extLst>
      <p:ext uri="{BB962C8B-B14F-4D97-AF65-F5344CB8AC3E}">
        <p14:creationId xmlns:p14="http://schemas.microsoft.com/office/powerpoint/2010/main" val="30860888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Such a transition is neither automatic nor complete nor are relapses impossible. The lure of the collective exercises a perennial magnetic attraction for the human spirit. Fascism, Bolshevism and Nazism were all of them a return to tribalism in one form or another and many aspects of our current welfare states embody tribalist impulses</a:t>
            </a:r>
            <a:r>
              <a:rPr lang="en-GB" dirty="0" smtClean="0"/>
              <a:t>.</a:t>
            </a:r>
            <a:endParaRPr lang="en-IE" dirty="0"/>
          </a:p>
        </p:txBody>
      </p:sp>
    </p:spTree>
    <p:extLst>
      <p:ext uri="{BB962C8B-B14F-4D97-AF65-F5344CB8AC3E}">
        <p14:creationId xmlns:p14="http://schemas.microsoft.com/office/powerpoint/2010/main" val="330825326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formation of Europe is often seen to be the blending of Greek philosophy, Roman Law and Christianity into a new and potent socio-political-religious brew. And so in many ways it was. But what is often forgotten is the contribution made by the political practices of the barbarian tribes. </a:t>
            </a:r>
            <a:endParaRPr lang="en-US" dirty="0"/>
          </a:p>
        </p:txBody>
      </p:sp>
    </p:spTree>
    <p:extLst>
      <p:ext uri="{BB962C8B-B14F-4D97-AF65-F5344CB8AC3E}">
        <p14:creationId xmlns:p14="http://schemas.microsoft.com/office/powerpoint/2010/main" val="275942917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Although Christianity made no immediate impact on its social and political surroundings, it contributed to the emancipation of the individual in two ways. </a:t>
            </a:r>
            <a:endParaRPr lang="en-GB" dirty="0" smtClean="0"/>
          </a:p>
          <a:p>
            <a:r>
              <a:rPr lang="en-GB" dirty="0" smtClean="0"/>
              <a:t>First</a:t>
            </a:r>
            <a:r>
              <a:rPr lang="en-GB" dirty="0"/>
              <a:t>, in its idea of man as </a:t>
            </a:r>
            <a:r>
              <a:rPr lang="en-GB" i="1" dirty="0"/>
              <a:t>imago dei</a:t>
            </a:r>
            <a:r>
              <a:rPr lang="en-GB" dirty="0"/>
              <a:t>, as a being made in the image and likeness of God, an absolutely free and unconstrained God, it gave a dignity to the human individual that he rarely if ever had had before, even if, in reality, that dignity was honoured more in the breach than in the observance. </a:t>
            </a:r>
            <a:endParaRPr lang="en-US" dirty="0"/>
          </a:p>
        </p:txBody>
      </p:sp>
    </p:spTree>
    <p:extLst>
      <p:ext uri="{BB962C8B-B14F-4D97-AF65-F5344CB8AC3E}">
        <p14:creationId xmlns:p14="http://schemas.microsoft.com/office/powerpoint/2010/main" val="22247791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Second, the Church eventually came to constitute a rival institution to any and all political regimes. As the Western world began to settle down after the fall of Rome, there would be not one but two </a:t>
            </a:r>
            <a:r>
              <a:rPr lang="en-GB" i="1" dirty="0"/>
              <a:t>loci</a:t>
            </a:r>
            <a:r>
              <a:rPr lang="en-GB" dirty="0"/>
              <a:t> of authority, no one of which would have a complete claim to the total allegiance of the individual. In the space created by the tension between the </a:t>
            </a:r>
            <a:r>
              <a:rPr lang="en-GB" i="1" dirty="0"/>
              <a:t>regnum</a:t>
            </a:r>
            <a:r>
              <a:rPr lang="en-GB" dirty="0"/>
              <a:t> and the </a:t>
            </a:r>
            <a:r>
              <a:rPr lang="en-GB" i="1" dirty="0"/>
              <a:t>sacerdotium</a:t>
            </a:r>
            <a:r>
              <a:rPr lang="en-GB" dirty="0"/>
              <a:t>, a space was created which permitted freedom to flourish. </a:t>
            </a:r>
            <a:endParaRPr lang="en-US" dirty="0"/>
          </a:p>
        </p:txBody>
      </p:sp>
    </p:spTree>
    <p:extLst>
      <p:ext uri="{BB962C8B-B14F-4D97-AF65-F5344CB8AC3E}">
        <p14:creationId xmlns:p14="http://schemas.microsoft.com/office/powerpoint/2010/main" val="345936324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Liberty is a very important matter but it is </a:t>
            </a:r>
            <a:r>
              <a:rPr lang="en-GB" i="1" dirty="0"/>
              <a:t>not</a:t>
            </a:r>
            <a:r>
              <a:rPr lang="en-GB" dirty="0"/>
              <a:t> the only important matter. There is more to life than liberty, just as there are more interesting things to eat and drink than bread and water. </a:t>
            </a:r>
            <a:endParaRPr lang="en-GB" dirty="0" smtClean="0"/>
          </a:p>
          <a:p>
            <a:r>
              <a:rPr lang="en-GB" dirty="0" smtClean="0"/>
              <a:t>Liberty </a:t>
            </a:r>
            <a:r>
              <a:rPr lang="en-GB" dirty="0"/>
              <a:t>is the foundation stone of any and all acceptable social orders but liberty by itself doesn’t determine whether any of these orders is otherwise desirable. One can be a libertarian and a libertine, caring nothing for the lives of others; or one can use one’s liberty in cooperation with others to promote human flourishing. </a:t>
            </a:r>
            <a:endParaRPr lang="en-US" dirty="0"/>
          </a:p>
        </p:txBody>
      </p:sp>
    </p:spTree>
    <p:extLst>
      <p:ext uri="{BB962C8B-B14F-4D97-AF65-F5344CB8AC3E}">
        <p14:creationId xmlns:p14="http://schemas.microsoft.com/office/powerpoint/2010/main" val="19535654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cannot be too heavily emphasized that the limited, although potent, scope of libertarianism is </a:t>
            </a:r>
            <a:r>
              <a:rPr lang="en-GB" i="1" dirty="0"/>
              <a:t>not</a:t>
            </a:r>
            <a:r>
              <a:rPr lang="en-GB" dirty="0"/>
              <a:t> intended to deny the importance of love, community, discipline, order, learning, or any of the many other values that are essential to human flourishing. </a:t>
            </a:r>
            <a:endParaRPr lang="en-GB" dirty="0" smtClean="0"/>
          </a:p>
          <a:p>
            <a:r>
              <a:rPr lang="en-GB" dirty="0" smtClean="0"/>
              <a:t>Libertarians </a:t>
            </a:r>
            <a:r>
              <a:rPr lang="en-GB" dirty="0"/>
              <a:t>as much as anyone else can cherish these values but, however much they might cherish them, they reject any and all attempts to produce and maintain them by force, coercion or intimidation. </a:t>
            </a:r>
            <a:endParaRPr lang="en-US" dirty="0"/>
          </a:p>
        </p:txBody>
      </p:sp>
    </p:spTree>
    <p:extLst>
      <p:ext uri="{BB962C8B-B14F-4D97-AF65-F5344CB8AC3E}">
        <p14:creationId xmlns:p14="http://schemas.microsoft.com/office/powerpoint/2010/main" val="86602426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Misunderstandings can arise from a failure to recognize the severely limited scope of libertarianism. </a:t>
            </a:r>
            <a:endParaRPr lang="en-GB" dirty="0" smtClean="0"/>
          </a:p>
          <a:p>
            <a:r>
              <a:rPr lang="en-GB" dirty="0" smtClean="0"/>
              <a:t>It </a:t>
            </a:r>
            <a:r>
              <a:rPr lang="en-GB" dirty="0"/>
              <a:t>is not intended to be, nor is it, a complete ethical or political system; it is rather an overarching constraint on any such system. </a:t>
            </a:r>
            <a:endParaRPr lang="en-GB" dirty="0" smtClean="0"/>
          </a:p>
          <a:p>
            <a:r>
              <a:rPr lang="en-GB" dirty="0" smtClean="0"/>
              <a:t>Libertarianism </a:t>
            </a:r>
            <a:r>
              <a:rPr lang="en-GB" dirty="0"/>
              <a:t>does </a:t>
            </a:r>
            <a:r>
              <a:rPr lang="en-GB" i="1" dirty="0"/>
              <a:t>not</a:t>
            </a:r>
            <a:r>
              <a:rPr lang="en-GB" dirty="0"/>
              <a:t> imply that all modes of conduct are equally valuable or have equal merit. </a:t>
            </a:r>
            <a:endParaRPr lang="en-US" dirty="0"/>
          </a:p>
        </p:txBody>
      </p:sp>
    </p:spTree>
    <p:extLst>
      <p:ext uri="{BB962C8B-B14F-4D97-AF65-F5344CB8AC3E}">
        <p14:creationId xmlns:p14="http://schemas.microsoft.com/office/powerpoint/2010/main" val="74563714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34</TotalTime>
  <Words>1004</Words>
  <Application>Microsoft Macintosh PowerPoint</Application>
  <PresentationFormat>On-screen Show (4:3)</PresentationFormat>
  <Paragraphs>34</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Conclusion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Conclusion</dc:title>
  <dc:creator>Gerard Casey</dc:creator>
  <cp:lastModifiedBy>Gerard Casey</cp:lastModifiedBy>
  <cp:revision>2</cp:revision>
  <dcterms:created xsi:type="dcterms:W3CDTF">2014-08-30T13:12:17Z</dcterms:created>
  <dcterms:modified xsi:type="dcterms:W3CDTF">2014-08-30T13:46:29Z</dcterms:modified>
</cp:coreProperties>
</file>