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1" d="100"/>
          <a:sy n="91" d="100"/>
        </p:scale>
        <p:origin x="-112" y="-6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12/08/2014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12/08/2014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12/08/2014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12/08/2014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12/08/2014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12/08/2014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12/08/2014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Ayn Rand</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4227943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Where does a Randian government get its authority from? Does it derive it from the consent of the governed or is it simply the case that a government mysteriously manifests itself and once in place simply repels all other contenders? </a:t>
            </a:r>
            <a:endParaRPr lang="en-GB" dirty="0" smtClean="0"/>
          </a:p>
          <a:p>
            <a:r>
              <a:rPr lang="en-GB" dirty="0" smtClean="0"/>
              <a:t>If </a:t>
            </a:r>
            <a:r>
              <a:rPr lang="en-GB" dirty="0"/>
              <a:t>the source of a government’s authority is the consent of the governed, how is this consent to be elicited? It seems that Rand has no answer to this simple and obvious question. </a:t>
            </a:r>
            <a:endParaRPr lang="en-US" dirty="0"/>
          </a:p>
        </p:txBody>
      </p:sp>
    </p:spTree>
    <p:extLst>
      <p:ext uri="{BB962C8B-B14F-4D97-AF65-F5344CB8AC3E}">
        <p14:creationId xmlns:p14="http://schemas.microsoft.com/office/powerpoint/2010/main" val="1950763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Where will Rand’s minimal government get its money from? Rand accepts that taxation involve the initiation of force and so is, on her own principles, impermissible so government financing, an the government must be financed somehow, must be voluntary. [Rand 1964c, 135</a:t>
            </a:r>
            <a:r>
              <a:rPr lang="en-GB" dirty="0" smtClean="0"/>
              <a:t>]</a:t>
            </a:r>
            <a:endParaRPr lang="en-US" dirty="0"/>
          </a:p>
        </p:txBody>
      </p:sp>
    </p:spTree>
    <p:extLst>
      <p:ext uri="{BB962C8B-B14F-4D97-AF65-F5344CB8AC3E}">
        <p14:creationId xmlns:p14="http://schemas.microsoft.com/office/powerpoint/2010/main" val="4273961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the end, Merrill admits what by now should be obvious, namely, that  ‘Objectivist political theory is vulnerable to the anarcho-libertarian critique because Rand’s work in this area failed to delve to the roots of the subject and deal with the inherent weakness of Locke’s concept of government.’ [Merrill, </a:t>
            </a:r>
            <a:r>
              <a:rPr lang="en-GB"/>
              <a:t>185</a:t>
            </a:r>
            <a:r>
              <a:rPr lang="en-GB" smtClean="0"/>
              <a:t>]</a:t>
            </a:r>
            <a:endParaRPr lang="en-US"/>
          </a:p>
        </p:txBody>
      </p:sp>
    </p:spTree>
    <p:extLst>
      <p:ext uri="{BB962C8B-B14F-4D97-AF65-F5344CB8AC3E}">
        <p14:creationId xmlns:p14="http://schemas.microsoft.com/office/powerpoint/2010/main" val="683227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Ayn Rand is perhaps more influential today than she has ever been.</a:t>
            </a:r>
            <a:endParaRPr lang="en-US" dirty="0"/>
          </a:p>
          <a:p>
            <a:pPr lvl="0"/>
            <a:r>
              <a:rPr lang="en-GB" dirty="0"/>
              <a:t>Rand’s fiction is the key to her widespread popularity. </a:t>
            </a:r>
            <a:endParaRPr lang="en-US" dirty="0"/>
          </a:p>
          <a:p>
            <a:pPr lvl="0"/>
            <a:r>
              <a:rPr lang="en-GB" dirty="0"/>
              <a:t>Rand’s ideas are a combination of classical and modern themes. Her basic philosophical orientation is Aristotelian, </a:t>
            </a:r>
            <a:r>
              <a:rPr lang="en-GB" dirty="0" smtClean="0"/>
              <a:t>her </a:t>
            </a:r>
            <a:r>
              <a:rPr lang="en-GB" dirty="0"/>
              <a:t>political stance classical liberal, </a:t>
            </a:r>
            <a:r>
              <a:rPr lang="en-GB"/>
              <a:t>both </a:t>
            </a:r>
            <a:r>
              <a:rPr lang="en-GB" smtClean="0"/>
              <a:t>entering </a:t>
            </a:r>
            <a:r>
              <a:rPr lang="en-GB" dirty="0"/>
              <a:t>into an uneasy alliance with a strain of ethical egoism. </a:t>
            </a:r>
            <a:endParaRPr lang="en-US" dirty="0"/>
          </a:p>
        </p:txBody>
      </p:sp>
    </p:spTree>
    <p:extLst>
      <p:ext uri="{BB962C8B-B14F-4D97-AF65-F5344CB8AC3E}">
        <p14:creationId xmlns:p14="http://schemas.microsoft.com/office/powerpoint/2010/main" val="1112751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lvl="0"/>
            <a:r>
              <a:rPr lang="en-GB" dirty="0"/>
              <a:t>For Rand, rights are not entitlements to things but rather the freedom to act. </a:t>
            </a:r>
            <a:endParaRPr lang="en-US" dirty="0"/>
          </a:p>
          <a:p>
            <a:pPr lvl="0"/>
            <a:r>
              <a:rPr lang="en-GB" dirty="0"/>
              <a:t>Rand’s society is composed of individuals who each have rights to life liberty and property which each must respect. </a:t>
            </a:r>
            <a:endParaRPr lang="en-US" dirty="0"/>
          </a:p>
          <a:p>
            <a:pPr lvl="0"/>
            <a:r>
              <a:rPr lang="en-GB" dirty="0"/>
              <a:t>As a political theorist, Rand is essentially a minarchist (minimal government) libertarian—libertarian because of the obvious emphasis she places on the importance of human liberty for an adequate human life, and minarchist because she believes that the basic condition that will permit men to associate together needs to be framed by a unitary code of law administered by a unitary enforcement body—this for her is the state. </a:t>
            </a:r>
            <a:endParaRPr lang="en-US" dirty="0"/>
          </a:p>
        </p:txBody>
      </p:sp>
    </p:spTree>
    <p:extLst>
      <p:ext uri="{BB962C8B-B14F-4D97-AF65-F5344CB8AC3E}">
        <p14:creationId xmlns:p14="http://schemas.microsoft.com/office/powerpoint/2010/main" val="6031871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lvl="0"/>
            <a:r>
              <a:rPr lang="en-GB" smtClean="0"/>
              <a:t>While individuals </a:t>
            </a:r>
            <a:r>
              <a:rPr lang="en-GB" dirty="0"/>
              <a:t>have the right to defend themselves </a:t>
            </a:r>
            <a:r>
              <a:rPr lang="en-GB"/>
              <a:t>against </a:t>
            </a:r>
            <a:r>
              <a:rPr lang="en-GB" smtClean="0"/>
              <a:t>aggression, </a:t>
            </a:r>
            <a:r>
              <a:rPr lang="en-GB" dirty="0"/>
              <a:t>the use of physical force cannot be left at the discretion of individual citizens.</a:t>
            </a:r>
            <a:endParaRPr lang="en-US" dirty="0"/>
          </a:p>
          <a:p>
            <a:pPr lvl="0"/>
            <a:r>
              <a:rPr lang="en-GB" dirty="0"/>
              <a:t>Order, for Rand, requires law and that law must be objective and it must be objectively enforced by an institution—</a:t>
            </a:r>
            <a:r>
              <a:rPr lang="en-GB" i="1" dirty="0"/>
              <a:t>one</a:t>
            </a:r>
            <a:r>
              <a:rPr lang="en-GB" dirty="0"/>
              <a:t> institution—charged with protecting rights. The function of government is limited to protecting individuals against the criminal invasion of their persons or property by other individuals or organisations. </a:t>
            </a:r>
            <a:endParaRPr lang="en-US" dirty="0"/>
          </a:p>
          <a:p>
            <a:pPr lvl="0"/>
            <a:r>
              <a:rPr lang="en-GB" dirty="0"/>
              <a:t>Rand rejects anarchism which she sees as undermining the stable structure of law and law-enforcement that men living together require if they are not to become involved in endlessly escalating inter-personal violence. </a:t>
            </a:r>
            <a:endParaRPr lang="en-US" dirty="0"/>
          </a:p>
        </p:txBody>
      </p:sp>
    </p:spTree>
    <p:extLst>
      <p:ext uri="{BB962C8B-B14F-4D97-AF65-F5344CB8AC3E}">
        <p14:creationId xmlns:p14="http://schemas.microsoft.com/office/powerpoint/2010/main" val="1589763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Libertarians, as does Rand, accept the legitimacy of the use of retaliatory force.</a:t>
            </a:r>
            <a:endParaRPr lang="en-US" dirty="0"/>
          </a:p>
          <a:p>
            <a:pPr lvl="0"/>
            <a:r>
              <a:rPr lang="en-GB" dirty="0"/>
              <a:t>Libertarians, at least natural law libertarians, accept the necessity for objective laws; so does Rand. In agreement with Rand, Libertarians believe that laws (not necessarily legislation) should be enforced. The only significant point on which libertarians and Rand differ is that libertarians believe that retaliatory force, objective laws and their enforcement can best be provided by multiple providers, relating to one another more or less as insurance companies do at present</a:t>
            </a:r>
            <a:r>
              <a:rPr lang="en-GB" dirty="0" smtClean="0"/>
              <a:t>.</a:t>
            </a:r>
            <a:endParaRPr lang="en-US" dirty="0"/>
          </a:p>
        </p:txBody>
      </p:sp>
    </p:spTree>
    <p:extLst>
      <p:ext uri="{BB962C8B-B14F-4D97-AF65-F5344CB8AC3E}">
        <p14:creationId xmlns:p14="http://schemas.microsoft.com/office/powerpoint/2010/main" val="23403376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How does Rand positively justify government? There doesn’t seem to be an answer to this question except to repeat that she believes that the provision of law and its enforcement can be provided only by a monopoly provider. </a:t>
            </a:r>
            <a:endParaRPr lang="en-US" dirty="0"/>
          </a:p>
          <a:p>
            <a:pPr lvl="0"/>
            <a:r>
              <a:rPr lang="en-GB" dirty="0"/>
              <a:t>Where does a Randian government get its authority from? It seems that Rand has no answer to this simple and obvious question</a:t>
            </a:r>
            <a:r>
              <a:rPr lang="en-GB"/>
              <a:t>. </a:t>
            </a:r>
            <a:endParaRPr lang="en-US"/>
          </a:p>
        </p:txBody>
      </p:sp>
    </p:spTree>
    <p:extLst>
      <p:ext uri="{BB962C8B-B14F-4D97-AF65-F5344CB8AC3E}">
        <p14:creationId xmlns:p14="http://schemas.microsoft.com/office/powerpoint/2010/main" val="873250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Whatever one thinks of Rand’s work, and however much she may be despised and ignored by academia, the great unwashed have taken her to their heart. For a woman who has been dead for over thirty years and who, during her lifetime and after, was in receipt of more than her fair share of obloquy, she is perhaps more influential today than she has ever been</a:t>
            </a:r>
            <a:r>
              <a:rPr lang="en-GB" dirty="0" smtClean="0"/>
              <a:t>.</a:t>
            </a:r>
            <a:endParaRPr lang="en-US" dirty="0"/>
          </a:p>
          <a:p>
            <a:r>
              <a:rPr lang="en-GB" dirty="0"/>
              <a:t>Why?</a:t>
            </a:r>
            <a:r>
              <a:rPr lang="en-US" dirty="0"/>
              <a:t> </a:t>
            </a:r>
          </a:p>
        </p:txBody>
      </p:sp>
    </p:spTree>
    <p:extLst>
      <p:ext uri="{BB962C8B-B14F-4D97-AF65-F5344CB8AC3E}">
        <p14:creationId xmlns:p14="http://schemas.microsoft.com/office/powerpoint/2010/main" val="3724666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 believe that Badhwar and Huemer are right in thinking that Rand’s fiction is the key to her widespread popularity. For every person who is wildly excited by abstract philosophical ideas, there are thousands whose imaginations are fired and intellect captivated by the stirring depiction of the human drama. Many people have come to a love of liberty through the reading of Rand’s novels. </a:t>
            </a:r>
            <a:endParaRPr lang="en-GB" dirty="0" smtClean="0"/>
          </a:p>
          <a:p>
            <a:r>
              <a:rPr lang="en-GB" dirty="0" smtClean="0"/>
              <a:t>Man </a:t>
            </a:r>
            <a:r>
              <a:rPr lang="en-GB" dirty="0"/>
              <a:t>may not live by bread alone but reason alone rarely moves us to action. </a:t>
            </a:r>
            <a:endParaRPr lang="en-US" dirty="0"/>
          </a:p>
          <a:p>
            <a:endParaRPr lang="en-US" dirty="0"/>
          </a:p>
        </p:txBody>
      </p:sp>
    </p:spTree>
    <p:extLst>
      <p:ext uri="{BB962C8B-B14F-4D97-AF65-F5344CB8AC3E}">
        <p14:creationId xmlns:p14="http://schemas.microsoft.com/office/powerpoint/2010/main" val="3054948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Her ideas are a combination of classical and modern themes. Her basic philosophical orientation is </a:t>
            </a:r>
            <a:r>
              <a:rPr lang="en-GB" dirty="0" smtClean="0"/>
              <a:t>Aristotelian.</a:t>
            </a:r>
          </a:p>
          <a:p>
            <a:r>
              <a:rPr lang="en-GB" dirty="0" smtClean="0"/>
              <a:t>Rand </a:t>
            </a:r>
            <a:r>
              <a:rPr lang="en-GB" dirty="0"/>
              <a:t>manages to update Aristotle without losing what is essential to him. She is a metaphysical and epistemological realist, as is Aristotle, but she abandons Aristotle’s </a:t>
            </a:r>
            <a:r>
              <a:rPr lang="en-GB" i="1" dirty="0"/>
              <a:t>polis</a:t>
            </a:r>
            <a:r>
              <a:rPr lang="en-GB" dirty="0"/>
              <a:t>-based account of politics for a liberal conception of politics centred on freedom.</a:t>
            </a:r>
            <a:r>
              <a:rPr lang="en-US" dirty="0"/>
              <a:t> </a:t>
            </a:r>
          </a:p>
        </p:txBody>
      </p:sp>
    </p:spTree>
    <p:extLst>
      <p:ext uri="{BB962C8B-B14F-4D97-AF65-F5344CB8AC3E}">
        <p14:creationId xmlns:p14="http://schemas.microsoft.com/office/powerpoint/2010/main" val="581774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If freedom and the individual are characteristic themes in Rand’s thought, another central notion is the associated idea of rights. </a:t>
            </a:r>
            <a:endParaRPr lang="en-GB" dirty="0" smtClean="0"/>
          </a:p>
          <a:p>
            <a:r>
              <a:rPr lang="en-GB" dirty="0" smtClean="0"/>
              <a:t>For </a:t>
            </a:r>
            <a:r>
              <a:rPr lang="en-GB" dirty="0"/>
              <a:t>Rand, rights are not entitlements to things but rather the freedom to act. </a:t>
            </a:r>
            <a:endParaRPr lang="en-GB" dirty="0" smtClean="0"/>
          </a:p>
          <a:p>
            <a:r>
              <a:rPr lang="en-GB" dirty="0" smtClean="0"/>
              <a:t>Rights</a:t>
            </a:r>
            <a:r>
              <a:rPr lang="en-GB" dirty="0"/>
              <a:t>, for Rand, are essentially negative, putting others under an obligation not to interfere with one another, not claim rights that oblige others positively to do things for </a:t>
            </a:r>
            <a:r>
              <a:rPr lang="en-GB" dirty="0" smtClean="0"/>
              <a:t>others.</a:t>
            </a:r>
            <a:endParaRPr lang="en-US" dirty="0"/>
          </a:p>
        </p:txBody>
      </p:sp>
    </p:spTree>
    <p:extLst>
      <p:ext uri="{BB962C8B-B14F-4D97-AF65-F5344CB8AC3E}">
        <p14:creationId xmlns:p14="http://schemas.microsoft.com/office/powerpoint/2010/main" val="2284943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As a </a:t>
            </a:r>
            <a:r>
              <a:rPr lang="en-GB" dirty="0"/>
              <a:t>political theorist, Rand is essentially a minarchist (minimal government) libertarian—libertarian because of the obvious emphasis she places on the importance of human liberty for an adequate human life, and minarchist because she believes that the basic condition that will permit men to associate together needs to be framed by a unitary code of law administered by a unitary enforcement body—this for her is the </a:t>
            </a:r>
            <a:r>
              <a:rPr lang="en-GB" dirty="0" smtClean="0"/>
              <a:t>state.</a:t>
            </a:r>
            <a:endParaRPr lang="en-US" dirty="0"/>
          </a:p>
        </p:txBody>
      </p:sp>
    </p:spTree>
    <p:extLst>
      <p:ext uri="{BB962C8B-B14F-4D97-AF65-F5344CB8AC3E}">
        <p14:creationId xmlns:p14="http://schemas.microsoft.com/office/powerpoint/2010/main" val="3277239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Rand rejects anarchism which she sees as undermining the stable structure of law and law-enforcement that men living together require if they are not to become involved in endlessly escalating inter-personal violence. In this, her reasoning is very similar to Locke’s portrayal of the inconveniencies of the state of nature. </a:t>
            </a:r>
            <a:r>
              <a:rPr lang="en-US" dirty="0"/>
              <a:t> </a:t>
            </a:r>
          </a:p>
        </p:txBody>
      </p:sp>
    </p:spTree>
    <p:extLst>
      <p:ext uri="{BB962C8B-B14F-4D97-AF65-F5344CB8AC3E}">
        <p14:creationId xmlns:p14="http://schemas.microsoft.com/office/powerpoint/2010/main" val="3854960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Let’s line up the points of agreement and disagreement between Rand and libertarian anarchists. </a:t>
            </a:r>
            <a:endParaRPr lang="en-GB" dirty="0" smtClean="0"/>
          </a:p>
          <a:p>
            <a:r>
              <a:rPr lang="en-GB" dirty="0" smtClean="0"/>
              <a:t>Libertarians</a:t>
            </a:r>
            <a:r>
              <a:rPr lang="en-GB" dirty="0"/>
              <a:t>, like Rand, accept the legitimacy of the use of retaliatory force.</a:t>
            </a:r>
            <a:endParaRPr lang="en-US" dirty="0"/>
          </a:p>
          <a:p>
            <a:r>
              <a:rPr lang="en-GB" dirty="0"/>
              <a:t>Libertarians, at least natural law libertarians, accept the necessity for objective laws; so does Rand. </a:t>
            </a:r>
            <a:endParaRPr lang="en-GB" dirty="0" smtClean="0"/>
          </a:p>
          <a:p>
            <a:r>
              <a:rPr lang="en-GB" dirty="0" smtClean="0"/>
              <a:t>In </a:t>
            </a:r>
            <a:r>
              <a:rPr lang="en-GB" dirty="0"/>
              <a:t>agreement with Rand, Libertarians believe that laws (not necessarily legislation) should be enforced. </a:t>
            </a:r>
            <a:endParaRPr lang="en-US" dirty="0"/>
          </a:p>
        </p:txBody>
      </p:sp>
    </p:spTree>
    <p:extLst>
      <p:ext uri="{BB962C8B-B14F-4D97-AF65-F5344CB8AC3E}">
        <p14:creationId xmlns:p14="http://schemas.microsoft.com/office/powerpoint/2010/main" val="1120907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only significant point on which libertarians and Rand differ is that libertarians believe that retaliatory force, objective laws and their enforcement can best be provided by multiple providers, relating to one another more or less as insurance companies do at present.</a:t>
            </a:r>
            <a:r>
              <a:rPr lang="en-US" dirty="0"/>
              <a:t> </a:t>
            </a:r>
          </a:p>
        </p:txBody>
      </p:sp>
    </p:spTree>
    <p:extLst>
      <p:ext uri="{BB962C8B-B14F-4D97-AF65-F5344CB8AC3E}">
        <p14:creationId xmlns:p14="http://schemas.microsoft.com/office/powerpoint/2010/main" val="35564646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9</TotalTime>
  <Words>1183</Words>
  <Application>Microsoft Macintosh PowerPoint</Application>
  <PresentationFormat>On-screen Show (4:3)</PresentationFormat>
  <Paragraphs>34</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Breeze</vt:lpstr>
      <vt:lpstr>Ayn Rand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Ayn Rand</dc:title>
  <dc:creator>Gerard Casey</dc:creator>
  <cp:lastModifiedBy>Gerard Casey</cp:lastModifiedBy>
  <cp:revision>11</cp:revision>
  <dcterms:created xsi:type="dcterms:W3CDTF">2014-08-11T08:19:23Z</dcterms:created>
  <dcterms:modified xsi:type="dcterms:W3CDTF">2014-08-12T14:19:37Z</dcterms:modified>
</cp:coreProperties>
</file>