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74" r:id="rId11"/>
    <p:sldId id="266" r:id="rId12"/>
    <p:sldId id="267"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22/08/2014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22/08/2014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22/08/2014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22/08/2014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22/08/2014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22/08/2014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War and the State</a:t>
            </a:r>
            <a:endParaRPr lang="en-US" dirty="0"/>
          </a:p>
        </p:txBody>
      </p:sp>
      <p:sp>
        <p:nvSpPr>
          <p:cNvPr id="3" name="Subtitle 2"/>
          <p:cNvSpPr>
            <a:spLocks noGrp="1"/>
          </p:cNvSpPr>
          <p:nvPr>
            <p:ph type="subTitle" idx="1"/>
          </p:nvPr>
        </p:nvSpPr>
        <p:spPr/>
        <p:txBody>
          <a:bodyPr/>
          <a:lstStyle/>
          <a:p>
            <a:r>
              <a:rPr lang="en-US" dirty="0" smtClean="0"/>
              <a:t>Part 4—War and the totalitarian State</a:t>
            </a:r>
            <a:endParaRPr lang="en-US" dirty="0"/>
          </a:p>
        </p:txBody>
      </p:sp>
    </p:spTree>
    <p:extLst>
      <p:ext uri="{BB962C8B-B14F-4D97-AF65-F5344CB8AC3E}">
        <p14:creationId xmlns:p14="http://schemas.microsoft.com/office/powerpoint/2010/main" val="3483471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Conflict, strife, struggle are thought to be the very stuff of life—and death. Totalitarian societies are civil societies organised as if they were armies. </a:t>
            </a:r>
            <a:endParaRPr lang="en-GB" dirty="0" smtClean="0"/>
          </a:p>
          <a:p>
            <a:r>
              <a:rPr lang="en-GB" dirty="0" smtClean="0"/>
              <a:t>‘</a:t>
            </a:r>
            <a:r>
              <a:rPr lang="en-GB" dirty="0"/>
              <a:t>The defining attribute of the totalitarian state was perpetual mobilization for war—war against foreign adversaries, both real and imagined, and war against its own population.’ [Porter, 195</a:t>
            </a:r>
            <a:r>
              <a:rPr lang="en-GB" dirty="0" smtClean="0"/>
              <a:t>]</a:t>
            </a:r>
            <a:endParaRPr lang="en-IE" dirty="0"/>
          </a:p>
        </p:txBody>
      </p:sp>
    </p:spTree>
    <p:extLst>
      <p:ext uri="{BB962C8B-B14F-4D97-AF65-F5344CB8AC3E}">
        <p14:creationId xmlns:p14="http://schemas.microsoft.com/office/powerpoint/2010/main" val="1864187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beginnings of the welfare state is to be found in Bismarck’s Prussia in the wake of the Franco-Prussian war but it becomes more widely instantiated only during and after World War I until finally it achieves the status of an unquestioned, perhaps even fundamental, part of the role of the state after World War II. </a:t>
            </a:r>
            <a:endParaRPr lang="en-GB" dirty="0" smtClean="0"/>
          </a:p>
          <a:p>
            <a:r>
              <a:rPr lang="en-GB" dirty="0" smtClean="0"/>
              <a:t>It </a:t>
            </a:r>
            <a:r>
              <a:rPr lang="en-GB" dirty="0"/>
              <a:t>comes as a surprise to most people to learn that the first extensive state provision of social security measures took place not in Britain or the United States or even in France but in Prussia</a:t>
            </a:r>
            <a:r>
              <a:rPr lang="en-GB" dirty="0" smtClean="0"/>
              <a:t>!</a:t>
            </a:r>
            <a:endParaRPr lang="en-US" dirty="0"/>
          </a:p>
        </p:txBody>
      </p:sp>
    </p:spTree>
    <p:extLst>
      <p:ext uri="{BB962C8B-B14F-4D97-AF65-F5344CB8AC3E}">
        <p14:creationId xmlns:p14="http://schemas.microsoft.com/office/powerpoint/2010/main" val="1562717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What is wrong with human beings? Is it the case that our ordinary lives are so boring that war and violence provide some relief from its deadening grip? </a:t>
            </a:r>
            <a:endParaRPr lang="en-IE" dirty="0"/>
          </a:p>
          <a:p>
            <a:pPr lvl="0"/>
            <a:r>
              <a:rPr lang="en-GB" dirty="0"/>
              <a:t>Are human beings naturally bellicose? </a:t>
            </a:r>
            <a:endParaRPr lang="en-IE" dirty="0"/>
          </a:p>
          <a:p>
            <a:pPr lvl="0"/>
            <a:r>
              <a:rPr lang="en-GB" dirty="0"/>
              <a:t>If war is to be distinguished from mere violence the killing it involves must be justified.</a:t>
            </a:r>
            <a:endParaRPr lang="en-IE" dirty="0"/>
          </a:p>
          <a:p>
            <a:endParaRPr lang="en-US" dirty="0"/>
          </a:p>
        </p:txBody>
      </p:sp>
    </p:spTree>
    <p:extLst>
      <p:ext uri="{BB962C8B-B14F-4D97-AF65-F5344CB8AC3E}">
        <p14:creationId xmlns:p14="http://schemas.microsoft.com/office/powerpoint/2010/main" val="3461558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Arthur Koestler believes that there is a problem with the serendipitous evolutionary development of the human brain, with the later neo-cortex sitting on top of the older brain but not being insufficiently integrated with it. </a:t>
            </a:r>
            <a:endParaRPr lang="en-GB" dirty="0" smtClean="0"/>
          </a:p>
          <a:p>
            <a:pPr lvl="0"/>
            <a:r>
              <a:rPr lang="en-GB" dirty="0" smtClean="0"/>
              <a:t>The </a:t>
            </a:r>
            <a:r>
              <a:rPr lang="en-GB" dirty="0"/>
              <a:t>trouble with our species, he writes, ‘is not an excess of </a:t>
            </a:r>
            <a:r>
              <a:rPr lang="en-GB" i="1" dirty="0"/>
              <a:t>aggression</a:t>
            </a:r>
            <a:r>
              <a:rPr lang="en-GB" dirty="0"/>
              <a:t>, but an excess capacity for fanatical </a:t>
            </a:r>
            <a:r>
              <a:rPr lang="en-GB" i="1" dirty="0"/>
              <a:t>devotion</a:t>
            </a:r>
            <a:r>
              <a:rPr lang="en-GB" dirty="0"/>
              <a:t>. War has the effect of uniting a group in the way that almost nothing else can. </a:t>
            </a:r>
            <a:endParaRPr lang="en-IE" dirty="0"/>
          </a:p>
        </p:txBody>
      </p:sp>
    </p:spTree>
    <p:extLst>
      <p:ext uri="{BB962C8B-B14F-4D97-AF65-F5344CB8AC3E}">
        <p14:creationId xmlns:p14="http://schemas.microsoft.com/office/powerpoint/2010/main" val="21347498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War is not a matter of individual violence writ large. It takes a state of some kind to make a war; but wars also make states. </a:t>
            </a:r>
            <a:endParaRPr lang="en-IE" dirty="0"/>
          </a:p>
          <a:p>
            <a:pPr lvl="0"/>
            <a:r>
              <a:rPr lang="en-GB" dirty="0"/>
              <a:t>States and wars are reciprocally supporting.</a:t>
            </a:r>
            <a:endParaRPr lang="en-IE" dirty="0"/>
          </a:p>
          <a:p>
            <a:pPr lvl="0"/>
            <a:r>
              <a:rPr lang="en-US" dirty="0"/>
              <a:t>All the great empires of the ancient world have their origin in war. </a:t>
            </a:r>
            <a:endParaRPr lang="en-IE" dirty="0"/>
          </a:p>
          <a:p>
            <a:pPr lvl="0"/>
            <a:r>
              <a:rPr lang="en-GB" dirty="0"/>
              <a:t>The nature of war and the manner of its conduct is intimately connected to the emergence of the various types of state.</a:t>
            </a:r>
            <a:endParaRPr lang="en-IE" dirty="0"/>
          </a:p>
        </p:txBody>
      </p:sp>
    </p:spTree>
    <p:extLst>
      <p:ext uri="{BB962C8B-B14F-4D97-AF65-F5344CB8AC3E}">
        <p14:creationId xmlns:p14="http://schemas.microsoft.com/office/powerpoint/2010/main" val="1902432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War tends to promote the cult of the great leader.</a:t>
            </a:r>
            <a:endParaRPr lang="en-IE" dirty="0"/>
          </a:p>
          <a:p>
            <a:pPr lvl="0"/>
            <a:r>
              <a:rPr lang="en-GB" dirty="0"/>
              <a:t>The human suffering and physical devastation are obvious enough consequences of war, though not so obvious as to prevent its constant recurrence. What is not so often noted is the staggering financial cost of war resulting not only from the damage and destruction of property which has to be replaced but from the finance needed to pay, transport and supply the soldiers who are to partake in this unique form of social interaction</a:t>
            </a:r>
            <a:r>
              <a:rPr lang="en-GB" dirty="0" smtClean="0"/>
              <a:t>.</a:t>
            </a:r>
            <a:endParaRPr lang="en-IE" dirty="0"/>
          </a:p>
        </p:txBody>
      </p:sp>
    </p:spTree>
    <p:extLst>
      <p:ext uri="{BB962C8B-B14F-4D97-AF65-F5344CB8AC3E}">
        <p14:creationId xmlns:p14="http://schemas.microsoft.com/office/powerpoint/2010/main" val="11630340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It </a:t>
            </a:r>
            <a:r>
              <a:rPr lang="en-GB" dirty="0"/>
              <a:t>is not common to link warfare and welfare. </a:t>
            </a:r>
            <a:endParaRPr lang="en-GB" dirty="0" smtClean="0"/>
          </a:p>
          <a:p>
            <a:r>
              <a:rPr lang="en-GB" dirty="0" smtClean="0"/>
              <a:t>One </a:t>
            </a:r>
            <a:r>
              <a:rPr lang="en-GB" dirty="0"/>
              <a:t>seems to be organised mass social destruction; the other, organised mass social construction. Yet they are linked; the historical linkages between war and the welfare state are too close and too extensive to dismiss as mere coincidences of chronology.</a:t>
            </a:r>
            <a:r>
              <a:rPr lang="en-IE" dirty="0"/>
              <a:t> </a:t>
            </a:r>
            <a:endParaRPr lang="en-US" dirty="0"/>
          </a:p>
        </p:txBody>
      </p:sp>
    </p:spTree>
    <p:extLst>
      <p:ext uri="{BB962C8B-B14F-4D97-AF65-F5344CB8AC3E}">
        <p14:creationId xmlns:p14="http://schemas.microsoft.com/office/powerpoint/2010/main" val="2948096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a:t>
            </a:r>
            <a:r>
              <a:rPr lang="en-US" dirty="0" smtClean="0"/>
              <a:t>he </a:t>
            </a:r>
            <a:r>
              <a:rPr lang="en-US" dirty="0"/>
              <a:t>ratification of the Income Tax amendment ‘paved the way for a massive increase in taxation once America entered the war. Taxes for the lowest bracket tripled, from 2 to 6 percent, while for the highest bracket they went from a maximum of 13 percent to 77 percent. In 1916, less than half a million tax returns had been filed; in 1917, the number was nearly three and half million, a figure which doubled by 1920. This was in addition to increases in other federal taxes. Federal tax receipts “would never again be less than a sum five times greater than prewar levels.”’ [Raico, 233]</a:t>
            </a:r>
            <a:endParaRPr lang="en-IE" dirty="0"/>
          </a:p>
        </p:txBody>
      </p:sp>
    </p:spTree>
    <p:extLst>
      <p:ext uri="{BB962C8B-B14F-4D97-AF65-F5344CB8AC3E}">
        <p14:creationId xmlns:p14="http://schemas.microsoft.com/office/powerpoint/2010/main" val="390353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Joe Salerno notes that ‘… war is enormously costly, and inflation is a means by which governments attempt, more or less successfully, to hide these costs from their citizens. For war not only destroys the lives and limbs of the soldiery, but, by progressively consuming the accumulated capital stock of the belligerent nations, eventually shortens and coarsens the lives and shrivels the limbs of the civilian population. While the enormous destruction of productive wealth that war entails would become immediately evident if governments had no recourse but to raise taxes immediately upon the advent of hostilities, their ability to inflate the money supply at will permits them to conceal such destruction behind a veil of rising prices, profits, and wages, stable interest rates, and a booming stock market.’ </a:t>
            </a:r>
          </a:p>
        </p:txBody>
      </p:sp>
    </p:spTree>
    <p:extLst>
      <p:ext uri="{BB962C8B-B14F-4D97-AF65-F5344CB8AC3E}">
        <p14:creationId xmlns:p14="http://schemas.microsoft.com/office/powerpoint/2010/main" val="4226243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During the course of the war, all the states involved in it more and more took direct control of the economic assets of their citizens—railroads, shipping, armaments. </a:t>
            </a:r>
            <a:endParaRPr lang="en-GB" dirty="0" smtClean="0"/>
          </a:p>
          <a:p>
            <a:r>
              <a:rPr lang="en-GB" dirty="0" smtClean="0"/>
              <a:t>Controls </a:t>
            </a:r>
            <a:r>
              <a:rPr lang="en-GB" dirty="0"/>
              <a:t>were imposed on currency and finance, on wages and prices and labour relations, on foodstuffs. </a:t>
            </a:r>
            <a:endParaRPr lang="en-GB" dirty="0" smtClean="0"/>
          </a:p>
          <a:p>
            <a:r>
              <a:rPr lang="en-GB" dirty="0" smtClean="0"/>
              <a:t>Rationing </a:t>
            </a:r>
            <a:r>
              <a:rPr lang="en-GB" dirty="0"/>
              <a:t>was introduced which aimed to limit consumption. All these control required controllers and the bureaucrats blossomed like mushrooms. </a:t>
            </a:r>
            <a:endParaRPr lang="en-US" dirty="0"/>
          </a:p>
        </p:txBody>
      </p:sp>
    </p:spTree>
    <p:extLst>
      <p:ext uri="{BB962C8B-B14F-4D97-AF65-F5344CB8AC3E}">
        <p14:creationId xmlns:p14="http://schemas.microsoft.com/office/powerpoint/2010/main" val="3905530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Bad as the bureaucratic expansion of government had been in WWI, it paled into insignificance beside the WWII expansion. </a:t>
            </a:r>
            <a:endParaRPr lang="en-GB" dirty="0" smtClean="0"/>
          </a:p>
          <a:p>
            <a:r>
              <a:rPr lang="en-GB" dirty="0" smtClean="0"/>
              <a:t>If </a:t>
            </a:r>
            <a:r>
              <a:rPr lang="en-GB" dirty="0" smtClean="0"/>
              <a:t>‘progression’ </a:t>
            </a:r>
            <a:r>
              <a:rPr lang="en-GB" dirty="0"/>
              <a:t>was the innovation of WWI in respect to tax, ‘withholding’ was the innovation of WWII. Introduced as a temporary measure, needless to say it became permanent. </a:t>
            </a:r>
            <a:endParaRPr lang="en-GB" dirty="0" smtClean="0"/>
          </a:p>
          <a:p>
            <a:r>
              <a:rPr lang="en-GB" dirty="0" smtClean="0"/>
              <a:t>‘</a:t>
            </a:r>
            <a:r>
              <a:rPr lang="en-GB" dirty="0"/>
              <a:t>By making income taxation largely invisible and hence less painful, withholding not only helped finance the war effort but greatly facilitated postwar revenue extraction and the permanent maintenance of a large federal bureaucracy.’ [Porter, 283</a:t>
            </a:r>
            <a:r>
              <a:rPr lang="en-GB" dirty="0" smtClean="0"/>
              <a:t>]</a:t>
            </a:r>
            <a:endParaRPr lang="en-IE" dirty="0"/>
          </a:p>
        </p:txBody>
      </p:sp>
    </p:spTree>
    <p:extLst>
      <p:ext uri="{BB962C8B-B14F-4D97-AF65-F5344CB8AC3E}">
        <p14:creationId xmlns:p14="http://schemas.microsoft.com/office/powerpoint/2010/main" val="4046255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growth of the regulatory state was further enhanced by World War II so that our mid-twentieth century world found itself with states regulating, sometimes even owning, coal mines, railroads, airlines, steelworks, electricity and gas utilities. </a:t>
            </a:r>
            <a:endParaRPr lang="en-GB" dirty="0" smtClean="0"/>
          </a:p>
          <a:p>
            <a:r>
              <a:rPr lang="en-GB" dirty="0" smtClean="0"/>
              <a:t>Porter </a:t>
            </a:r>
            <a:r>
              <a:rPr lang="en-GB" dirty="0"/>
              <a:t>writes, ‘The contrast between the liberal Britain and France of 1914 and the highly regulated, economically engaged states that emerged after 1945 was striking.’ [Porter, 169] </a:t>
            </a:r>
            <a:endParaRPr lang="en-IE" dirty="0"/>
          </a:p>
        </p:txBody>
      </p:sp>
    </p:spTree>
    <p:extLst>
      <p:ext uri="{BB962C8B-B14F-4D97-AF65-F5344CB8AC3E}">
        <p14:creationId xmlns:p14="http://schemas.microsoft.com/office/powerpoint/2010/main" val="1451526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nature of the horrors of World War I is reasonably well known. What is hard to conceive is the sheer </a:t>
            </a:r>
            <a:r>
              <a:rPr lang="en-GB" i="1" dirty="0"/>
              <a:t>scale</a:t>
            </a:r>
            <a:r>
              <a:rPr lang="en-GB" dirty="0"/>
              <a:t> of the human casualties. In its first two years, more people died in World War I than died in the French Revolution and the Napoleonic conflicts, the minor wars of the nineteenth and early twentieth centuries, including the Crimean, Franco-Prussian and Boer Wars, the Civil War in the USA and the war between Russian and Japan </a:t>
            </a:r>
            <a:r>
              <a:rPr lang="en-GB" i="1" dirty="0"/>
              <a:t>combined</a:t>
            </a:r>
            <a:r>
              <a:rPr lang="en-GB" dirty="0"/>
              <a:t>. </a:t>
            </a:r>
            <a:endParaRPr lang="en-US" dirty="0"/>
          </a:p>
        </p:txBody>
      </p:sp>
    </p:spTree>
    <p:extLst>
      <p:ext uri="{BB962C8B-B14F-4D97-AF65-F5344CB8AC3E}">
        <p14:creationId xmlns:p14="http://schemas.microsoft.com/office/powerpoint/2010/main" val="1435107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World War II was even more devastating, not least in the matter of civilian deaths. Before World War I, Napoleon’s conscript army had been the largest force ever assembled in modern times, amounting to just under two million men. </a:t>
            </a:r>
            <a:endParaRPr lang="en-GB" dirty="0" smtClean="0"/>
          </a:p>
          <a:p>
            <a:r>
              <a:rPr lang="en-GB" dirty="0" smtClean="0"/>
              <a:t>The </a:t>
            </a:r>
            <a:r>
              <a:rPr lang="en-GB" dirty="0"/>
              <a:t>combined armies of Britain, France and </a:t>
            </a:r>
            <a:r>
              <a:rPr lang="en-GB" dirty="0" smtClean="0"/>
              <a:t>Germany </a:t>
            </a:r>
            <a:r>
              <a:rPr lang="en-GB" dirty="0"/>
              <a:t>in World War I came to almost 28 million men</a:t>
            </a:r>
            <a:r>
              <a:rPr lang="en-GB" dirty="0" smtClean="0"/>
              <a:t>.</a:t>
            </a:r>
            <a:endParaRPr lang="en-IE" dirty="0"/>
          </a:p>
        </p:txBody>
      </p:sp>
    </p:spTree>
    <p:extLst>
      <p:ext uri="{BB962C8B-B14F-4D97-AF65-F5344CB8AC3E}">
        <p14:creationId xmlns:p14="http://schemas.microsoft.com/office/powerpoint/2010/main" val="3288654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By its very natural, totalitarianism has been half in love with easeful death. ‘The antecedents of totalitarianism all shared a common thread: a belief in the achievement of human progress through violence and conflict.’ [Porter, 205</a:t>
            </a:r>
            <a:r>
              <a:rPr lang="en-GB" dirty="0" smtClean="0"/>
              <a:t>]</a:t>
            </a:r>
            <a:endParaRPr lang="en-IE" dirty="0"/>
          </a:p>
        </p:txBody>
      </p:sp>
    </p:spTree>
    <p:extLst>
      <p:ext uri="{BB962C8B-B14F-4D97-AF65-F5344CB8AC3E}">
        <p14:creationId xmlns:p14="http://schemas.microsoft.com/office/powerpoint/2010/main" val="9040581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11</TotalTime>
  <Words>1244</Words>
  <Application>Microsoft Macintosh PowerPoint</Application>
  <PresentationFormat>On-screen Show (4:3)</PresentationFormat>
  <Paragraphs>33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War and the State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 and the State</dc:title>
  <dc:creator>Gerard Casey</dc:creator>
  <cp:lastModifiedBy>Gerard Casey</cp:lastModifiedBy>
  <cp:revision>3</cp:revision>
  <dcterms:created xsi:type="dcterms:W3CDTF">2014-08-11T16:32:53Z</dcterms:created>
  <dcterms:modified xsi:type="dcterms:W3CDTF">2014-08-22T14:11:39Z</dcterms:modified>
</cp:coreProperties>
</file>