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3" r:id="rId10"/>
    <p:sldId id="267" r:id="rId11"/>
    <p:sldId id="264" r:id="rId12"/>
    <p:sldId id="265"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21/08/2014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War and the State</a:t>
            </a:r>
            <a:endParaRPr lang="en-US" dirty="0"/>
          </a:p>
        </p:txBody>
      </p:sp>
      <p:sp>
        <p:nvSpPr>
          <p:cNvPr id="3" name="Subtitle 2"/>
          <p:cNvSpPr>
            <a:spLocks noGrp="1"/>
          </p:cNvSpPr>
          <p:nvPr>
            <p:ph type="subTitle" idx="1"/>
          </p:nvPr>
        </p:nvSpPr>
        <p:spPr/>
        <p:txBody>
          <a:bodyPr/>
          <a:lstStyle/>
          <a:p>
            <a:r>
              <a:rPr lang="en-US" dirty="0" smtClean="0"/>
              <a:t>Part 3—The American Experience</a:t>
            </a:r>
            <a:endParaRPr lang="en-US" dirty="0"/>
          </a:p>
        </p:txBody>
      </p:sp>
    </p:spTree>
    <p:extLst>
      <p:ext uri="{BB962C8B-B14F-4D97-AF65-F5344CB8AC3E}">
        <p14:creationId xmlns:p14="http://schemas.microsoft.com/office/powerpoint/2010/main" val="3590461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chief appeal of war to social planners isn’t conquest or death but mobilization. Free societies are disorganized. People do their own thing, more or less, and that can be downright inconvenient if you’re trying to plan the entire economy from a boardroom somewhere. War brings conformity and unity of purpose. The ordinary rules of behavior are mothballed. You can get things done: build roads, hospitals, houses.’ [Goldberg, </a:t>
            </a:r>
            <a:r>
              <a:rPr lang="en-US" dirty="0" smtClean="0"/>
              <a:t>149]</a:t>
            </a:r>
            <a:r>
              <a:rPr lang="en-IE" dirty="0" smtClean="0"/>
              <a:t> </a:t>
            </a:r>
            <a:endParaRPr lang="en-US" dirty="0"/>
          </a:p>
          <a:p>
            <a:endParaRPr lang="en-US" dirty="0"/>
          </a:p>
        </p:txBody>
      </p:sp>
    </p:spTree>
    <p:extLst>
      <p:ext uri="{BB962C8B-B14F-4D97-AF65-F5344CB8AC3E}">
        <p14:creationId xmlns:p14="http://schemas.microsoft.com/office/powerpoint/2010/main" val="1919334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cost of the US’s involvement in World War I was enormous: in money, about </a:t>
            </a:r>
            <a:r>
              <a:rPr lang="en-US" dirty="0"/>
              <a:t>$33.5 billion plus another $13 billion in veterans' benefits and interest on the war debt, as of 1931, in the dollars of those years), </a:t>
            </a:r>
            <a:r>
              <a:rPr lang="en-GB" dirty="0"/>
              <a:t>in increased bureaucratic control via the doubling of the Federal bureaucracy; in central control of the economy via the National War Labor Board which involved itself in industrial relations, working conditions, overtime, unionisation. [see Riddle, 140-141</a:t>
            </a:r>
            <a:r>
              <a:rPr lang="en-GB" dirty="0" smtClean="0"/>
              <a:t>]</a:t>
            </a:r>
            <a:endParaRPr lang="en-US" dirty="0"/>
          </a:p>
        </p:txBody>
      </p:sp>
    </p:spTree>
    <p:extLst>
      <p:ext uri="{BB962C8B-B14F-4D97-AF65-F5344CB8AC3E}">
        <p14:creationId xmlns:p14="http://schemas.microsoft.com/office/powerpoint/2010/main" val="819809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And then there is the small matter of ‘</a:t>
            </a:r>
            <a:r>
              <a:rPr lang="en-US" dirty="0"/>
              <a:t>130,000 combat deaths, 35,000 men permanently disabled, and perhaps also the 500,000 influenza deaths among American civilians from the virus the men brought home from France.’ [Raico, 239] </a:t>
            </a:r>
            <a:endParaRPr lang="en-US" dirty="0" smtClean="0"/>
          </a:p>
          <a:p>
            <a:pPr marL="0" indent="0">
              <a:buNone/>
            </a:pPr>
            <a:endParaRPr lang="en-US" dirty="0"/>
          </a:p>
        </p:txBody>
      </p:sp>
    </p:spTree>
    <p:extLst>
      <p:ext uri="{BB962C8B-B14F-4D97-AF65-F5344CB8AC3E}">
        <p14:creationId xmlns:p14="http://schemas.microsoft.com/office/powerpoint/2010/main" val="96331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addition to all this, ‘The indirect costs, in the battering of American freedoms and the erosion of attachment to libertarian values, were probably much greater. </a:t>
            </a:r>
            <a:r>
              <a:rPr lang="en-US"/>
              <a:t>But as Colonel House had assured Wilson, no matter what sacrifices the war exacted, “the end will justify them”—the end of creating a world order of freedom, justice, and everlasting peace.’ [Raico, 239</a:t>
            </a:r>
            <a:r>
              <a:rPr lang="en-US"/>
              <a:t>] </a:t>
            </a:r>
            <a:endParaRPr lang="en-US"/>
          </a:p>
        </p:txBody>
      </p:sp>
    </p:spTree>
    <p:extLst>
      <p:ext uri="{BB962C8B-B14F-4D97-AF65-F5344CB8AC3E}">
        <p14:creationId xmlns:p14="http://schemas.microsoft.com/office/powerpoint/2010/main" val="1334354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‘Throughout the history of the United State, war has been the primary impetus behind the growth and development of the central state. It has been the lever by which presidents and other national officials have bolstered the power of the state in the face of tenacious popular resistance. It has been a wellspring of American nationalism and a spur to political and social change.’ [Porter, 291]</a:t>
            </a:r>
            <a:endParaRPr lang="en-IE" dirty="0"/>
          </a:p>
          <a:p>
            <a:pPr marL="0" indent="0">
              <a:buNone/>
            </a:pPr>
            <a:endParaRPr lang="en-US" dirty="0"/>
          </a:p>
        </p:txBody>
      </p:sp>
    </p:spTree>
    <p:extLst>
      <p:ext uri="{BB962C8B-B14F-4D97-AF65-F5344CB8AC3E}">
        <p14:creationId xmlns:p14="http://schemas.microsoft.com/office/powerpoint/2010/main" val="928376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Civil War had a major impact on taxation, bring about the first tax on income in US history and, ominously, the Bureau of Internal Revenue. </a:t>
            </a:r>
            <a:endParaRPr lang="en-GB" dirty="0" smtClean="0"/>
          </a:p>
          <a:p>
            <a:r>
              <a:rPr lang="en-GB" dirty="0" smtClean="0"/>
              <a:t>Although </a:t>
            </a:r>
            <a:r>
              <a:rPr lang="en-GB" dirty="0"/>
              <a:t>the income tax was repealed in the 1870s, many of the other wartime taxes remained in place. </a:t>
            </a:r>
            <a:endParaRPr lang="en-US" dirty="0"/>
          </a:p>
        </p:txBody>
      </p:sp>
    </p:spTree>
    <p:extLst>
      <p:ext uri="{BB962C8B-B14F-4D97-AF65-F5344CB8AC3E}">
        <p14:creationId xmlns:p14="http://schemas.microsoft.com/office/powerpoint/2010/main" val="4207824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Wilson, as was the case with Lincoln some fifty years earlier, seemed to suffer from a form of selective amnesia. </a:t>
            </a:r>
            <a:endParaRPr lang="en-GB" dirty="0" smtClean="0"/>
          </a:p>
          <a:p>
            <a:r>
              <a:rPr lang="en-GB" dirty="0" smtClean="0"/>
              <a:t>While </a:t>
            </a:r>
            <a:r>
              <a:rPr lang="en-GB" dirty="0"/>
              <a:t>President of Princeton University, he had published a book entitled </a:t>
            </a:r>
            <a:r>
              <a:rPr lang="en-GB" i="1" dirty="0"/>
              <a:t>Constitutional Government in the United States</a:t>
            </a:r>
            <a:r>
              <a:rPr lang="en-GB" dirty="0"/>
              <a:t> in which he had maintained that that unrestrained criticism and outspoken argument for change were the essence of a constitutional system! </a:t>
            </a:r>
            <a:endParaRPr lang="en-US" dirty="0"/>
          </a:p>
        </p:txBody>
      </p:sp>
    </p:spTree>
    <p:extLst>
      <p:ext uri="{BB962C8B-B14F-4D97-AF65-F5344CB8AC3E}">
        <p14:creationId xmlns:p14="http://schemas.microsoft.com/office/powerpoint/2010/main" val="880093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 L. Mencken is scathing of what he calls the ‘professional world-saver’. </a:t>
            </a:r>
            <a:endParaRPr lang="en-GB" dirty="0" smtClean="0"/>
          </a:p>
          <a:p>
            <a:r>
              <a:rPr lang="en-GB" dirty="0" smtClean="0"/>
              <a:t>‘</a:t>
            </a:r>
            <a:r>
              <a:rPr lang="en-GB" dirty="0"/>
              <a:t>His whole life has been devoted to the art and science of spending other people’s money. He has saved millions of the down-trodden from starvation, pestilence, cannibalism, and worse—always at someone else’s expense, and usually at the taxpayer’s.’ [Mencken, 427</a:t>
            </a:r>
            <a:r>
              <a:rPr lang="en-GB" dirty="0" smtClean="0"/>
              <a:t>]</a:t>
            </a:r>
            <a:endParaRPr lang="en-IE" dirty="0"/>
          </a:p>
        </p:txBody>
      </p:sp>
    </p:spTree>
    <p:extLst>
      <p:ext uri="{BB962C8B-B14F-4D97-AF65-F5344CB8AC3E}">
        <p14:creationId xmlns:p14="http://schemas.microsoft.com/office/powerpoint/2010/main" val="3957727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most spectacular conviction obtained under this act had to be that of Robert Goldstein who had produced a motion picture about the American Revolution in which British soldiers were depicted bayonetting women and children in the Wyoming Valley massacre of 1778. For this negative, if historical, depiction of the US’s ally in the war against Germany, Goldstein received a 10-year jail sentence! </a:t>
            </a:r>
            <a:endParaRPr lang="en-US" dirty="0"/>
          </a:p>
        </p:txBody>
      </p:sp>
    </p:spTree>
    <p:extLst>
      <p:ext uri="{BB962C8B-B14F-4D97-AF65-F5344CB8AC3E}">
        <p14:creationId xmlns:p14="http://schemas.microsoft.com/office/powerpoint/2010/main" val="1557774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War is the great stimulus to the restriction of civil liberties. The cry ‘There’s a war on’ is justification for stifling dissent and imposing uniformity. The Committee on Public Information, set up by Wilson soon after the US’s entry into the war ‘played a key role in raising anti-German hysteria.’ [MacDonnell, 23] </a:t>
            </a:r>
            <a:endParaRPr lang="en-GB" dirty="0" smtClean="0"/>
          </a:p>
        </p:txBody>
      </p:sp>
    </p:spTree>
    <p:extLst>
      <p:ext uri="{BB962C8B-B14F-4D97-AF65-F5344CB8AC3E}">
        <p14:creationId xmlns:p14="http://schemas.microsoft.com/office/powerpoint/2010/main" val="1478423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After the War, of course, remorse set in. ‘Americans came to cast a jaundiced eye upon the work of the Creel committee, blaming the Committee on Public Information for fostering a national climate of intolerance and hysteria….Additionally, President Wilson’s establishment of a centralized propaganda agency seemed to be a dangerous concentration of power in the hands of government.’ [MacDonnell, 144] </a:t>
            </a:r>
            <a:endParaRPr lang="en-US" dirty="0"/>
          </a:p>
        </p:txBody>
      </p:sp>
    </p:spTree>
    <p:extLst>
      <p:ext uri="{BB962C8B-B14F-4D97-AF65-F5344CB8AC3E}">
        <p14:creationId xmlns:p14="http://schemas.microsoft.com/office/powerpoint/2010/main" val="613254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Like the prospect of death, war concentrates the mind wonderfully. </a:t>
            </a:r>
            <a:endParaRPr lang="en-US" dirty="0" smtClean="0"/>
          </a:p>
          <a:p>
            <a:r>
              <a:rPr lang="en-US" dirty="0" smtClean="0"/>
              <a:t>In </a:t>
            </a:r>
            <a:r>
              <a:rPr lang="en-US" dirty="0"/>
              <a:t>time of war, local differences and quarrels are sunk in the fight against the common enemy. </a:t>
            </a:r>
            <a:endParaRPr lang="en-US" dirty="0" smtClean="0"/>
          </a:p>
        </p:txBody>
      </p:sp>
    </p:spTree>
    <p:extLst>
      <p:ext uri="{BB962C8B-B14F-4D97-AF65-F5344CB8AC3E}">
        <p14:creationId xmlns:p14="http://schemas.microsoft.com/office/powerpoint/2010/main" val="20042946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9</TotalTime>
  <Words>812</Words>
  <Application>Microsoft Macintosh PowerPoint</Application>
  <PresentationFormat>On-screen Show (4:3)</PresentationFormat>
  <Paragraphs>18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Breeze</vt:lpstr>
      <vt:lpstr>War and the State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 and the State</dc:title>
  <dc:creator>Gerard Casey</dc:creator>
  <cp:lastModifiedBy>Gerard Casey</cp:lastModifiedBy>
  <cp:revision>2</cp:revision>
  <dcterms:created xsi:type="dcterms:W3CDTF">2014-08-11T16:24:15Z</dcterms:created>
  <dcterms:modified xsi:type="dcterms:W3CDTF">2014-08-21T06:11:13Z</dcterms:modified>
</cp:coreProperties>
</file>