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23" d="100"/>
          <a:sy n="123" d="100"/>
        </p:scale>
        <p:origin x="-25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48BB8BC-A064-164D-84AF-D7D0B7CBD12B}" type="datetimeFigureOut">
              <a:rPr lang="en-US" smtClean="0"/>
              <a:t>20/08/2014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D18728-741B-A344-86C4-13F725499202}" type="slidenum">
              <a:rPr lang="en-US" smtClean="0"/>
              <a:t>‹#›</a:t>
            </a:fld>
            <a:endParaRPr lang="en-US"/>
          </a:p>
        </p:txBody>
      </p:sp>
    </p:spTree>
    <p:extLst>
      <p:ext uri="{BB962C8B-B14F-4D97-AF65-F5344CB8AC3E}">
        <p14:creationId xmlns:p14="http://schemas.microsoft.com/office/powerpoint/2010/main" val="120474558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D18728-741B-A344-86C4-13F725499202}" type="slidenum">
              <a:rPr lang="en-US" smtClean="0"/>
              <a:t>1</a:t>
            </a:fld>
            <a:endParaRPr lang="en-US"/>
          </a:p>
        </p:txBody>
      </p:sp>
    </p:spTree>
    <p:extLst>
      <p:ext uri="{BB962C8B-B14F-4D97-AF65-F5344CB8AC3E}">
        <p14:creationId xmlns:p14="http://schemas.microsoft.com/office/powerpoint/2010/main" val="30710766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D18728-741B-A344-86C4-13F725499202}" type="slidenum">
              <a:rPr lang="en-US" smtClean="0"/>
              <a:t>2</a:t>
            </a:fld>
            <a:endParaRPr lang="en-US"/>
          </a:p>
        </p:txBody>
      </p:sp>
    </p:spTree>
    <p:extLst>
      <p:ext uri="{BB962C8B-B14F-4D97-AF65-F5344CB8AC3E}">
        <p14:creationId xmlns:p14="http://schemas.microsoft.com/office/powerpoint/2010/main" val="3658964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D18728-741B-A344-86C4-13F725499202}" type="slidenum">
              <a:rPr lang="en-US" smtClean="0"/>
              <a:t>3</a:t>
            </a:fld>
            <a:endParaRPr lang="en-US"/>
          </a:p>
        </p:txBody>
      </p:sp>
    </p:spTree>
    <p:extLst>
      <p:ext uri="{BB962C8B-B14F-4D97-AF65-F5344CB8AC3E}">
        <p14:creationId xmlns:p14="http://schemas.microsoft.com/office/powerpoint/2010/main" val="888010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D18728-741B-A344-86C4-13F725499202}" type="slidenum">
              <a:rPr lang="en-US" smtClean="0"/>
              <a:t>4</a:t>
            </a:fld>
            <a:endParaRPr lang="en-US"/>
          </a:p>
        </p:txBody>
      </p:sp>
    </p:spTree>
    <p:extLst>
      <p:ext uri="{BB962C8B-B14F-4D97-AF65-F5344CB8AC3E}">
        <p14:creationId xmlns:p14="http://schemas.microsoft.com/office/powerpoint/2010/main" val="1466762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D18728-741B-A344-86C4-13F725499202}" type="slidenum">
              <a:rPr lang="en-US" smtClean="0"/>
              <a:t>5</a:t>
            </a:fld>
            <a:endParaRPr lang="en-US"/>
          </a:p>
        </p:txBody>
      </p:sp>
    </p:spTree>
    <p:extLst>
      <p:ext uri="{BB962C8B-B14F-4D97-AF65-F5344CB8AC3E}">
        <p14:creationId xmlns:p14="http://schemas.microsoft.com/office/powerpoint/2010/main" val="17084659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D18728-741B-A344-86C4-13F725499202}" type="slidenum">
              <a:rPr lang="en-US" smtClean="0"/>
              <a:t>6</a:t>
            </a:fld>
            <a:endParaRPr lang="en-US"/>
          </a:p>
        </p:txBody>
      </p:sp>
    </p:spTree>
    <p:extLst>
      <p:ext uri="{BB962C8B-B14F-4D97-AF65-F5344CB8AC3E}">
        <p14:creationId xmlns:p14="http://schemas.microsoft.com/office/powerpoint/2010/main" val="26314494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D18728-741B-A344-86C4-13F725499202}" type="slidenum">
              <a:rPr lang="en-US" smtClean="0"/>
              <a:t>7</a:t>
            </a:fld>
            <a:endParaRPr lang="en-US"/>
          </a:p>
        </p:txBody>
      </p:sp>
    </p:spTree>
    <p:extLst>
      <p:ext uri="{BB962C8B-B14F-4D97-AF65-F5344CB8AC3E}">
        <p14:creationId xmlns:p14="http://schemas.microsoft.com/office/powerpoint/2010/main" val="9044405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D18728-741B-A344-86C4-13F725499202}" type="slidenum">
              <a:rPr lang="en-US" smtClean="0"/>
              <a:t>8</a:t>
            </a:fld>
            <a:endParaRPr lang="en-US"/>
          </a:p>
        </p:txBody>
      </p:sp>
    </p:spTree>
    <p:extLst>
      <p:ext uri="{BB962C8B-B14F-4D97-AF65-F5344CB8AC3E}">
        <p14:creationId xmlns:p14="http://schemas.microsoft.com/office/powerpoint/2010/main" val="17623176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20/08/2014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20/08/2014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20/08/2014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20/08/2014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20/08/2014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20/08/2014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20/08/2014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20/08/2014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20/08/2014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20/08/2014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20/08/2014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20/08/2014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20/08/2014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War and the State</a:t>
            </a:r>
            <a:endParaRPr lang="en-US" dirty="0"/>
          </a:p>
        </p:txBody>
      </p:sp>
      <p:sp>
        <p:nvSpPr>
          <p:cNvPr id="3" name="Subtitle 2"/>
          <p:cNvSpPr>
            <a:spLocks noGrp="1"/>
          </p:cNvSpPr>
          <p:nvPr>
            <p:ph type="subTitle" idx="1"/>
          </p:nvPr>
        </p:nvSpPr>
        <p:spPr/>
        <p:txBody>
          <a:bodyPr/>
          <a:lstStyle/>
          <a:p>
            <a:r>
              <a:rPr lang="en-US" dirty="0" smtClean="0"/>
              <a:t>Part 1—War and Human Nature</a:t>
            </a:r>
            <a:endParaRPr lang="en-US" dirty="0"/>
          </a:p>
        </p:txBody>
      </p:sp>
    </p:spTree>
    <p:extLst>
      <p:ext uri="{BB962C8B-B14F-4D97-AF65-F5344CB8AC3E}">
        <p14:creationId xmlns:p14="http://schemas.microsoft.com/office/powerpoint/2010/main" val="1295675840"/>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‘European </a:t>
            </a:r>
            <a:r>
              <a:rPr lang="en-GB" dirty="0"/>
              <a:t>liberalism,’ writes Bruce Porter, ‘finally perished on the battlefields of Verdun and the Somme.’ [Porter, 161</a:t>
            </a:r>
            <a:r>
              <a:rPr lang="en-GB" dirty="0" smtClean="0"/>
              <a:t>]</a:t>
            </a:r>
          </a:p>
          <a:p>
            <a:r>
              <a:rPr lang="en-GB" dirty="0" smtClean="0"/>
              <a:t>The </a:t>
            </a:r>
            <a:r>
              <a:rPr lang="en-GB" dirty="0"/>
              <a:t>effects of </a:t>
            </a:r>
            <a:r>
              <a:rPr lang="en-GB" dirty="0" smtClean="0"/>
              <a:t>the death of liberalism were </a:t>
            </a:r>
            <a:r>
              <a:rPr lang="en-GB" dirty="0"/>
              <a:t>to resonate throughout the entire twentieth century and are still being felt today</a:t>
            </a:r>
            <a:r>
              <a:rPr lang="en-GB" dirty="0" smtClean="0"/>
              <a:t>.</a:t>
            </a:r>
            <a:endParaRPr lang="en-IE" dirty="0"/>
          </a:p>
        </p:txBody>
      </p:sp>
    </p:spTree>
    <p:extLst>
      <p:ext uri="{BB962C8B-B14F-4D97-AF65-F5344CB8AC3E}">
        <p14:creationId xmlns:p14="http://schemas.microsoft.com/office/powerpoint/2010/main" val="295703237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No visitor to earth from another planet could fail to observe and to be puzzled by our propensity to kill one another with alacrity. Is it the case that our ordinary lives are so boring that war and violence provide some relief from its deadening grip? </a:t>
            </a:r>
            <a:endParaRPr lang="en-GB" dirty="0" smtClean="0"/>
          </a:p>
          <a:p>
            <a:r>
              <a:rPr lang="en-GB" dirty="0"/>
              <a:t>Or is it the </a:t>
            </a:r>
            <a:r>
              <a:rPr lang="en-GB" dirty="0" smtClean="0"/>
              <a:t>case that </a:t>
            </a:r>
            <a:r>
              <a:rPr lang="en-GB" dirty="0"/>
              <a:t>man is ‘an aberrant biological species, an evolutionary misfit, afflicted by an endemic disorder which sets it apart from all other animal species…’ [Koestler 1979), 5</a:t>
            </a:r>
            <a:r>
              <a:rPr lang="en-GB" dirty="0" smtClean="0"/>
              <a:t>]</a:t>
            </a:r>
            <a:endParaRPr lang="en-US" dirty="0"/>
          </a:p>
        </p:txBody>
      </p:sp>
    </p:spTree>
    <p:extLst>
      <p:ext uri="{BB962C8B-B14F-4D97-AF65-F5344CB8AC3E}">
        <p14:creationId xmlns:p14="http://schemas.microsoft.com/office/powerpoint/2010/main" val="3907095126"/>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War involves killing people and killing people is usually prohibited both morally and legally. If war is to be distinguished from mere violence the killing it involves must be justified. </a:t>
            </a:r>
            <a:endParaRPr lang="en-GB" dirty="0" smtClean="0"/>
          </a:p>
          <a:p>
            <a:r>
              <a:rPr lang="en-US" dirty="0"/>
              <a:t>One way to justify organized violence against other human beings is to distinguish between an in-group and an out-group, between us and them, where </a:t>
            </a:r>
            <a:r>
              <a:rPr lang="en-US" i="1" dirty="0"/>
              <a:t>we</a:t>
            </a:r>
            <a:r>
              <a:rPr lang="en-US" dirty="0"/>
              <a:t> are fully human and </a:t>
            </a:r>
            <a:r>
              <a:rPr lang="en-US" i="1" dirty="0"/>
              <a:t>they</a:t>
            </a:r>
            <a:r>
              <a:rPr lang="en-US" dirty="0"/>
              <a:t> are not. </a:t>
            </a:r>
          </a:p>
        </p:txBody>
      </p:sp>
    </p:spTree>
    <p:extLst>
      <p:ext uri="{BB962C8B-B14F-4D97-AF65-F5344CB8AC3E}">
        <p14:creationId xmlns:p14="http://schemas.microsoft.com/office/powerpoint/2010/main" val="381824221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Human violence is often attributed to some inbuilt tendency on the part of the individual human being to be aggressive. However, Koestler believes, and in this I think he is correct, that our problem is not individual aggression, which accounts for only a tiny amount of the damage we do to one another, but rather our very sociability which, wrongly placed, leads to fanaticism. </a:t>
            </a:r>
            <a:endParaRPr lang="en-GB" dirty="0" smtClean="0"/>
          </a:p>
          <a:p>
            <a:r>
              <a:rPr lang="en-GB" dirty="0" smtClean="0"/>
              <a:t>The </a:t>
            </a:r>
            <a:r>
              <a:rPr lang="en-GB" dirty="0"/>
              <a:t>trouble with our species, he writes, ‘is not an excess of </a:t>
            </a:r>
            <a:r>
              <a:rPr lang="en-GB" i="1" dirty="0"/>
              <a:t>aggression</a:t>
            </a:r>
            <a:r>
              <a:rPr lang="en-GB" dirty="0"/>
              <a:t>, but an excess capacity for fanatical </a:t>
            </a:r>
            <a:r>
              <a:rPr lang="en-GB" i="1" dirty="0"/>
              <a:t>devotion</a:t>
            </a:r>
            <a:r>
              <a:rPr lang="en-GB" dirty="0"/>
              <a:t>. </a:t>
            </a:r>
            <a:endParaRPr lang="en-US" dirty="0"/>
          </a:p>
        </p:txBody>
      </p:sp>
    </p:spTree>
    <p:extLst>
      <p:ext uri="{BB962C8B-B14F-4D97-AF65-F5344CB8AC3E}">
        <p14:creationId xmlns:p14="http://schemas.microsoft.com/office/powerpoint/2010/main" val="124564502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We have </a:t>
            </a:r>
            <a:r>
              <a:rPr lang="en-GB" dirty="0"/>
              <a:t>been quite successful in keeping individual deviant behaviour under control. For a social group to exist at all implies that the modes of social control, formal or informal, are effective. If not, the group would cease to exist. </a:t>
            </a:r>
            <a:endParaRPr lang="en-GB" dirty="0" smtClean="0"/>
          </a:p>
          <a:p>
            <a:r>
              <a:rPr lang="en-GB" dirty="0" smtClean="0"/>
              <a:t>Paradoxically</a:t>
            </a:r>
            <a:r>
              <a:rPr lang="en-GB" dirty="0"/>
              <a:t>, it is precisely the same </a:t>
            </a:r>
            <a:r>
              <a:rPr lang="en-GB" dirty="0" smtClean="0"/>
              <a:t>attribute—the </a:t>
            </a:r>
            <a:r>
              <a:rPr lang="en-GB" dirty="0"/>
              <a:t>integrative tendency or </a:t>
            </a:r>
            <a:r>
              <a:rPr lang="en-GB" dirty="0" smtClean="0"/>
              <a:t>self</a:t>
            </a:r>
            <a:r>
              <a:rPr lang="en-GB" dirty="0"/>
              <a:t>-transcendence through the </a:t>
            </a:r>
            <a:r>
              <a:rPr lang="en-GB" dirty="0" smtClean="0"/>
              <a:t>social—that </a:t>
            </a:r>
            <a:r>
              <a:rPr lang="en-GB" dirty="0"/>
              <a:t>is responsible both for social cohesion and is also responsible for large-scale human destruction. </a:t>
            </a:r>
            <a:endParaRPr lang="en-US" dirty="0"/>
          </a:p>
        </p:txBody>
      </p:sp>
    </p:spTree>
    <p:extLst>
      <p:ext uri="{BB962C8B-B14F-4D97-AF65-F5344CB8AC3E}">
        <p14:creationId xmlns:p14="http://schemas.microsoft.com/office/powerpoint/2010/main" val="4095009776"/>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War has the effect of uniting a group in the way that almost nothing else can. The effect of external pressure on the group is to force it to bond ever more tightly together to resist attack.</a:t>
            </a:r>
            <a:r>
              <a:rPr lang="en-IE" dirty="0"/>
              <a:t> </a:t>
            </a:r>
            <a:endParaRPr lang="en-IE" dirty="0" smtClean="0"/>
          </a:p>
          <a:p>
            <a:r>
              <a:rPr lang="en-GB" dirty="0" smtClean="0"/>
              <a:t>As </a:t>
            </a:r>
            <a:r>
              <a:rPr lang="en-GB" dirty="0"/>
              <a:t>Hermann Goering cynically noted ‘</a:t>
            </a:r>
            <a:r>
              <a:rPr lang="en-US" dirty="0"/>
              <a:t>All you have to do is tell [the people] they are being attacked, and denounce the peacemakers for lack of patriotism and exposing the country to danger. It works the same in any country.’ </a:t>
            </a:r>
          </a:p>
        </p:txBody>
      </p:sp>
    </p:spTree>
    <p:extLst>
      <p:ext uri="{BB962C8B-B14F-4D97-AF65-F5344CB8AC3E}">
        <p14:creationId xmlns:p14="http://schemas.microsoft.com/office/powerpoint/2010/main" val="842893889"/>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a:t>All the great empires of the ancient world have their origin in war. This is so for Babylonia and Assyria, Persia and Macedonia, Egypt, Rome and China. War leaders eventually become kings or emperors. </a:t>
            </a:r>
            <a:endParaRPr lang="en-US" dirty="0" smtClean="0"/>
          </a:p>
          <a:p>
            <a:r>
              <a:rPr lang="en-US" dirty="0" smtClean="0"/>
              <a:t>Keller </a:t>
            </a:r>
            <a:r>
              <a:rPr lang="en-US" dirty="0" smtClean="0"/>
              <a:t>writes </a:t>
            </a:r>
            <a:r>
              <a:rPr lang="en-US" dirty="0"/>
              <a:t>in his book, </a:t>
            </a:r>
            <a:r>
              <a:rPr lang="en-US" i="1" dirty="0"/>
              <a:t>Homeric Society</a:t>
            </a:r>
            <a:r>
              <a:rPr lang="en-US" dirty="0"/>
              <a:t>, ‘the state is in origin a product of war and exists primarily as an enforced peace between conquerors and conquered.’ [Keller, 248] </a:t>
            </a:r>
            <a:endParaRPr lang="en-US" dirty="0" smtClean="0"/>
          </a:p>
          <a:p>
            <a:r>
              <a:rPr lang="en-GB" dirty="0" smtClean="0"/>
              <a:t>‘</a:t>
            </a:r>
            <a:r>
              <a:rPr lang="en-GB"/>
              <a:t>History </a:t>
            </a:r>
            <a:r>
              <a:rPr lang="en-GB" smtClean="0"/>
              <a:t>lessons</a:t>
            </a:r>
            <a:r>
              <a:rPr lang="en-GB"/>
              <a:t> </a:t>
            </a:r>
            <a:r>
              <a:rPr lang="en-GB" smtClean="0"/>
              <a:t>remind </a:t>
            </a:r>
            <a:r>
              <a:rPr lang="en-GB" dirty="0"/>
              <a:t>us that the states in which we live, their institutions, even their laws, have come to us through conflict, often of the most bloodthirsty sort.’ [Keegan, 4] </a:t>
            </a:r>
            <a:endParaRPr lang="en-US" dirty="0"/>
          </a:p>
        </p:txBody>
      </p:sp>
    </p:spTree>
    <p:extLst>
      <p:ext uri="{BB962C8B-B14F-4D97-AF65-F5344CB8AC3E}">
        <p14:creationId xmlns:p14="http://schemas.microsoft.com/office/powerpoint/2010/main" val="2551916934"/>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30</TotalTime>
  <Words>612</Words>
  <Application>Microsoft Macintosh PowerPoint</Application>
  <PresentationFormat>On-screen Show (4:3)</PresentationFormat>
  <Paragraphs>25</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Breeze</vt:lpstr>
      <vt:lpstr>War and the State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War and the State</dc:title>
  <dc:creator>Gerard Casey</dc:creator>
  <cp:lastModifiedBy>Gerard Casey</cp:lastModifiedBy>
  <cp:revision>9</cp:revision>
  <dcterms:created xsi:type="dcterms:W3CDTF">2014-08-11T15:06:21Z</dcterms:created>
  <dcterms:modified xsi:type="dcterms:W3CDTF">2014-08-20T20:26:57Z</dcterms:modified>
</cp:coreProperties>
</file>