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85" r:id="rId13"/>
    <p:sldId id="267" r:id="rId14"/>
    <p:sldId id="268" r:id="rId15"/>
    <p:sldId id="269" r:id="rId16"/>
    <p:sldId id="271" r:id="rId17"/>
    <p:sldId id="272" r:id="rId18"/>
    <p:sldId id="273" r:id="rId19"/>
    <p:sldId id="274" r:id="rId20"/>
    <p:sldId id="275" r:id="rId21"/>
    <p:sldId id="276" r:id="rId22"/>
    <p:sldId id="270" r:id="rId23"/>
    <p:sldId id="278" r:id="rId24"/>
    <p:sldId id="279" r:id="rId25"/>
    <p:sldId id="280" r:id="rId26"/>
    <p:sldId id="281" r:id="rId27"/>
    <p:sldId id="282" r:id="rId28"/>
    <p:sldId id="283" r:id="rId29"/>
    <p:sldId id="286" r:id="rId30"/>
    <p:sldId id="284"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notesMaster" Target="notesMasters/notes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3F4B80-93F3-D740-8A0D-13E5164F36EA}" type="datetimeFigureOut">
              <a:rPr lang="en-US" smtClean="0"/>
              <a:t>25/08/2014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BBB0E3-6227-5E48-A05B-F991122CF900}" type="slidenum">
              <a:rPr lang="en-US" smtClean="0"/>
              <a:t>‹#›</a:t>
            </a:fld>
            <a:endParaRPr lang="en-US"/>
          </a:p>
        </p:txBody>
      </p:sp>
    </p:spTree>
    <p:extLst>
      <p:ext uri="{BB962C8B-B14F-4D97-AF65-F5344CB8AC3E}">
        <p14:creationId xmlns:p14="http://schemas.microsoft.com/office/powerpoint/2010/main" val="22499823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1</a:t>
            </a:fld>
            <a:endParaRPr lang="en-US"/>
          </a:p>
        </p:txBody>
      </p:sp>
    </p:spTree>
    <p:extLst>
      <p:ext uri="{BB962C8B-B14F-4D97-AF65-F5344CB8AC3E}">
        <p14:creationId xmlns:p14="http://schemas.microsoft.com/office/powerpoint/2010/main" val="28999162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10</a:t>
            </a:fld>
            <a:endParaRPr lang="en-US"/>
          </a:p>
        </p:txBody>
      </p:sp>
    </p:spTree>
    <p:extLst>
      <p:ext uri="{BB962C8B-B14F-4D97-AF65-F5344CB8AC3E}">
        <p14:creationId xmlns:p14="http://schemas.microsoft.com/office/powerpoint/2010/main" val="29831779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11</a:t>
            </a:fld>
            <a:endParaRPr lang="en-US"/>
          </a:p>
        </p:txBody>
      </p:sp>
    </p:spTree>
    <p:extLst>
      <p:ext uri="{BB962C8B-B14F-4D97-AF65-F5344CB8AC3E}">
        <p14:creationId xmlns:p14="http://schemas.microsoft.com/office/powerpoint/2010/main" val="28792241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12</a:t>
            </a:fld>
            <a:endParaRPr lang="en-US"/>
          </a:p>
        </p:txBody>
      </p:sp>
    </p:spTree>
    <p:extLst>
      <p:ext uri="{BB962C8B-B14F-4D97-AF65-F5344CB8AC3E}">
        <p14:creationId xmlns:p14="http://schemas.microsoft.com/office/powerpoint/2010/main" val="25202493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13</a:t>
            </a:fld>
            <a:endParaRPr lang="en-US"/>
          </a:p>
        </p:txBody>
      </p:sp>
    </p:spTree>
    <p:extLst>
      <p:ext uri="{BB962C8B-B14F-4D97-AF65-F5344CB8AC3E}">
        <p14:creationId xmlns:p14="http://schemas.microsoft.com/office/powerpoint/2010/main" val="24614960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14</a:t>
            </a:fld>
            <a:endParaRPr lang="en-US"/>
          </a:p>
        </p:txBody>
      </p:sp>
    </p:spTree>
    <p:extLst>
      <p:ext uri="{BB962C8B-B14F-4D97-AF65-F5344CB8AC3E}">
        <p14:creationId xmlns:p14="http://schemas.microsoft.com/office/powerpoint/2010/main" val="19394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15</a:t>
            </a:fld>
            <a:endParaRPr lang="en-US"/>
          </a:p>
        </p:txBody>
      </p:sp>
    </p:spTree>
    <p:extLst>
      <p:ext uri="{BB962C8B-B14F-4D97-AF65-F5344CB8AC3E}">
        <p14:creationId xmlns:p14="http://schemas.microsoft.com/office/powerpoint/2010/main" val="39982899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16</a:t>
            </a:fld>
            <a:endParaRPr lang="en-US"/>
          </a:p>
        </p:txBody>
      </p:sp>
    </p:spTree>
    <p:extLst>
      <p:ext uri="{BB962C8B-B14F-4D97-AF65-F5344CB8AC3E}">
        <p14:creationId xmlns:p14="http://schemas.microsoft.com/office/powerpoint/2010/main" val="1767599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17</a:t>
            </a:fld>
            <a:endParaRPr lang="en-US"/>
          </a:p>
        </p:txBody>
      </p:sp>
    </p:spTree>
    <p:extLst>
      <p:ext uri="{BB962C8B-B14F-4D97-AF65-F5344CB8AC3E}">
        <p14:creationId xmlns:p14="http://schemas.microsoft.com/office/powerpoint/2010/main" val="14002935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18</a:t>
            </a:fld>
            <a:endParaRPr lang="en-US"/>
          </a:p>
        </p:txBody>
      </p:sp>
    </p:spTree>
    <p:extLst>
      <p:ext uri="{BB962C8B-B14F-4D97-AF65-F5344CB8AC3E}">
        <p14:creationId xmlns:p14="http://schemas.microsoft.com/office/powerpoint/2010/main" val="15126499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19</a:t>
            </a:fld>
            <a:endParaRPr lang="en-US"/>
          </a:p>
        </p:txBody>
      </p:sp>
    </p:spTree>
    <p:extLst>
      <p:ext uri="{BB962C8B-B14F-4D97-AF65-F5344CB8AC3E}">
        <p14:creationId xmlns:p14="http://schemas.microsoft.com/office/powerpoint/2010/main" val="10603777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2</a:t>
            </a:fld>
            <a:endParaRPr lang="en-US"/>
          </a:p>
        </p:txBody>
      </p:sp>
    </p:spTree>
    <p:extLst>
      <p:ext uri="{BB962C8B-B14F-4D97-AF65-F5344CB8AC3E}">
        <p14:creationId xmlns:p14="http://schemas.microsoft.com/office/powerpoint/2010/main" val="7244452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20</a:t>
            </a:fld>
            <a:endParaRPr lang="en-US"/>
          </a:p>
        </p:txBody>
      </p:sp>
    </p:spTree>
    <p:extLst>
      <p:ext uri="{BB962C8B-B14F-4D97-AF65-F5344CB8AC3E}">
        <p14:creationId xmlns:p14="http://schemas.microsoft.com/office/powerpoint/2010/main" val="25892191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21</a:t>
            </a:fld>
            <a:endParaRPr lang="en-US"/>
          </a:p>
        </p:txBody>
      </p:sp>
    </p:spTree>
    <p:extLst>
      <p:ext uri="{BB962C8B-B14F-4D97-AF65-F5344CB8AC3E}">
        <p14:creationId xmlns:p14="http://schemas.microsoft.com/office/powerpoint/2010/main" val="10780675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22</a:t>
            </a:fld>
            <a:endParaRPr lang="en-US"/>
          </a:p>
        </p:txBody>
      </p:sp>
    </p:spTree>
    <p:extLst>
      <p:ext uri="{BB962C8B-B14F-4D97-AF65-F5344CB8AC3E}">
        <p14:creationId xmlns:p14="http://schemas.microsoft.com/office/powerpoint/2010/main" val="19946309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23</a:t>
            </a:fld>
            <a:endParaRPr lang="en-US"/>
          </a:p>
        </p:txBody>
      </p:sp>
    </p:spTree>
    <p:extLst>
      <p:ext uri="{BB962C8B-B14F-4D97-AF65-F5344CB8AC3E}">
        <p14:creationId xmlns:p14="http://schemas.microsoft.com/office/powerpoint/2010/main" val="31282543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24</a:t>
            </a:fld>
            <a:endParaRPr lang="en-US"/>
          </a:p>
        </p:txBody>
      </p:sp>
    </p:spTree>
    <p:extLst>
      <p:ext uri="{BB962C8B-B14F-4D97-AF65-F5344CB8AC3E}">
        <p14:creationId xmlns:p14="http://schemas.microsoft.com/office/powerpoint/2010/main" val="28825427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25</a:t>
            </a:fld>
            <a:endParaRPr lang="en-US"/>
          </a:p>
        </p:txBody>
      </p:sp>
    </p:spTree>
    <p:extLst>
      <p:ext uri="{BB962C8B-B14F-4D97-AF65-F5344CB8AC3E}">
        <p14:creationId xmlns:p14="http://schemas.microsoft.com/office/powerpoint/2010/main" val="3379160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26</a:t>
            </a:fld>
            <a:endParaRPr lang="en-US"/>
          </a:p>
        </p:txBody>
      </p:sp>
    </p:spTree>
    <p:extLst>
      <p:ext uri="{BB962C8B-B14F-4D97-AF65-F5344CB8AC3E}">
        <p14:creationId xmlns:p14="http://schemas.microsoft.com/office/powerpoint/2010/main" val="3848880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27</a:t>
            </a:fld>
            <a:endParaRPr lang="en-US"/>
          </a:p>
        </p:txBody>
      </p:sp>
    </p:spTree>
    <p:extLst>
      <p:ext uri="{BB962C8B-B14F-4D97-AF65-F5344CB8AC3E}">
        <p14:creationId xmlns:p14="http://schemas.microsoft.com/office/powerpoint/2010/main" val="36094600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28</a:t>
            </a:fld>
            <a:endParaRPr lang="en-US"/>
          </a:p>
        </p:txBody>
      </p:sp>
    </p:spTree>
    <p:extLst>
      <p:ext uri="{BB962C8B-B14F-4D97-AF65-F5344CB8AC3E}">
        <p14:creationId xmlns:p14="http://schemas.microsoft.com/office/powerpoint/2010/main" val="4630323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29</a:t>
            </a:fld>
            <a:endParaRPr lang="en-US"/>
          </a:p>
        </p:txBody>
      </p:sp>
    </p:spTree>
    <p:extLst>
      <p:ext uri="{BB962C8B-B14F-4D97-AF65-F5344CB8AC3E}">
        <p14:creationId xmlns:p14="http://schemas.microsoft.com/office/powerpoint/2010/main" val="13419899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3</a:t>
            </a:fld>
            <a:endParaRPr lang="en-US"/>
          </a:p>
        </p:txBody>
      </p:sp>
    </p:spTree>
    <p:extLst>
      <p:ext uri="{BB962C8B-B14F-4D97-AF65-F5344CB8AC3E}">
        <p14:creationId xmlns:p14="http://schemas.microsoft.com/office/powerpoint/2010/main" val="16177520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30</a:t>
            </a:fld>
            <a:endParaRPr lang="en-US"/>
          </a:p>
        </p:txBody>
      </p:sp>
    </p:spTree>
    <p:extLst>
      <p:ext uri="{BB962C8B-B14F-4D97-AF65-F5344CB8AC3E}">
        <p14:creationId xmlns:p14="http://schemas.microsoft.com/office/powerpoint/2010/main" val="42425966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4</a:t>
            </a:fld>
            <a:endParaRPr lang="en-US"/>
          </a:p>
        </p:txBody>
      </p:sp>
    </p:spTree>
    <p:extLst>
      <p:ext uri="{BB962C8B-B14F-4D97-AF65-F5344CB8AC3E}">
        <p14:creationId xmlns:p14="http://schemas.microsoft.com/office/powerpoint/2010/main" val="10678300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5</a:t>
            </a:fld>
            <a:endParaRPr lang="en-US"/>
          </a:p>
        </p:txBody>
      </p:sp>
    </p:spTree>
    <p:extLst>
      <p:ext uri="{BB962C8B-B14F-4D97-AF65-F5344CB8AC3E}">
        <p14:creationId xmlns:p14="http://schemas.microsoft.com/office/powerpoint/2010/main" val="20217951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6</a:t>
            </a:fld>
            <a:endParaRPr lang="en-US"/>
          </a:p>
        </p:txBody>
      </p:sp>
    </p:spTree>
    <p:extLst>
      <p:ext uri="{BB962C8B-B14F-4D97-AF65-F5344CB8AC3E}">
        <p14:creationId xmlns:p14="http://schemas.microsoft.com/office/powerpoint/2010/main" val="38672238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7</a:t>
            </a:fld>
            <a:endParaRPr lang="en-US"/>
          </a:p>
        </p:txBody>
      </p:sp>
    </p:spTree>
    <p:extLst>
      <p:ext uri="{BB962C8B-B14F-4D97-AF65-F5344CB8AC3E}">
        <p14:creationId xmlns:p14="http://schemas.microsoft.com/office/powerpoint/2010/main" val="27105544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8</a:t>
            </a:fld>
            <a:endParaRPr lang="en-US"/>
          </a:p>
        </p:txBody>
      </p:sp>
    </p:spTree>
    <p:extLst>
      <p:ext uri="{BB962C8B-B14F-4D97-AF65-F5344CB8AC3E}">
        <p14:creationId xmlns:p14="http://schemas.microsoft.com/office/powerpoint/2010/main" val="28233229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BBB0E3-6227-5E48-A05B-F991122CF900}" type="slidenum">
              <a:rPr lang="en-US" smtClean="0"/>
              <a:t>9</a:t>
            </a:fld>
            <a:endParaRPr lang="en-US"/>
          </a:p>
        </p:txBody>
      </p:sp>
    </p:spTree>
    <p:extLst>
      <p:ext uri="{BB962C8B-B14F-4D97-AF65-F5344CB8AC3E}">
        <p14:creationId xmlns:p14="http://schemas.microsoft.com/office/powerpoint/2010/main" val="1537556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25/08/2014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25/08/2014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25/08/2014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25/08/2014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25/08/2014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25/08/2014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Twentieth Century Tribalism</a:t>
            </a:r>
            <a:endParaRPr lang="en-US" dirty="0"/>
          </a:p>
        </p:txBody>
      </p:sp>
      <p:sp>
        <p:nvSpPr>
          <p:cNvPr id="3" name="Subtitle 2"/>
          <p:cNvSpPr>
            <a:spLocks noGrp="1"/>
          </p:cNvSpPr>
          <p:nvPr>
            <p:ph type="subTitle" idx="1"/>
          </p:nvPr>
        </p:nvSpPr>
        <p:spPr/>
        <p:txBody>
          <a:bodyPr/>
          <a:lstStyle/>
          <a:p>
            <a:r>
              <a:rPr lang="en-US" dirty="0" smtClean="0"/>
              <a:t>Part 4—Anti-Semitism, Fascism—Left or Right?</a:t>
            </a:r>
            <a:endParaRPr lang="en-US" dirty="0"/>
          </a:p>
        </p:txBody>
      </p:sp>
    </p:spTree>
    <p:extLst>
      <p:ext uri="{BB962C8B-B14F-4D97-AF65-F5344CB8AC3E}">
        <p14:creationId xmlns:p14="http://schemas.microsoft.com/office/powerpoint/2010/main" val="427672391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Just as anti-Semitism is taken to be characteristic of the political right, so anti-capitalism is often taken to be a characteristic of the political left. </a:t>
            </a:r>
            <a:endParaRPr lang="en-GB" dirty="0" smtClean="0"/>
          </a:p>
          <a:p>
            <a:r>
              <a:rPr lang="en-GB" dirty="0" smtClean="0"/>
              <a:t>But </a:t>
            </a:r>
            <a:r>
              <a:rPr lang="en-GB" dirty="0"/>
              <a:t>it is often not realised that anti-capitalism has been just as characteristic of many of thinkers who would be placed, as fascists, on the political right. Capitalism was seen by these thinkers to be destructive of the traditional values of agrarian society, much as Marx and Engels had portrayed it in the opening pages of the </a:t>
            </a:r>
            <a:r>
              <a:rPr lang="en-GB" i="1" dirty="0"/>
              <a:t>Communist Manifesto</a:t>
            </a:r>
            <a:r>
              <a:rPr lang="en-GB" dirty="0"/>
              <a:t>. </a:t>
            </a:r>
            <a:endParaRPr lang="en-US" dirty="0"/>
          </a:p>
        </p:txBody>
      </p:sp>
    </p:spTree>
    <p:extLst>
      <p:ext uri="{BB962C8B-B14F-4D97-AF65-F5344CB8AC3E}">
        <p14:creationId xmlns:p14="http://schemas.microsoft.com/office/powerpoint/2010/main" val="379868007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Appearances to the contrary notwithstanding, fascism is not anti-capitalist nor is it intrinsically conservative. If its operational myth of rebirth is taken seriously, then nothing from the past is sacred unless it contributes to the new vision of things. As the phoenix rises from its ashes, so the new order comes into being on the ruins of the old. </a:t>
            </a:r>
            <a:endParaRPr lang="en-GB" dirty="0" smtClean="0"/>
          </a:p>
        </p:txBody>
      </p:sp>
    </p:spTree>
    <p:extLst>
      <p:ext uri="{BB962C8B-B14F-4D97-AF65-F5344CB8AC3E}">
        <p14:creationId xmlns:p14="http://schemas.microsoft.com/office/powerpoint/2010/main" val="202799199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Particular fascist movements may make tactical alliances with conservatives if that promotes their ends but such alliances will not outlast their usefulness. It could be argued that some movements often portrayed as being fascist, such as those in Spain and Portugal, were really either conservative movements at heart or fascistic movements that stalled at a certain stage of development</a:t>
            </a:r>
            <a:r>
              <a:rPr lang="en-GB" dirty="0" smtClean="0"/>
              <a:t>.</a:t>
            </a:r>
            <a:endParaRPr lang="en-IE" dirty="0"/>
          </a:p>
        </p:txBody>
      </p:sp>
    </p:spTree>
    <p:extLst>
      <p:ext uri="{BB962C8B-B14F-4D97-AF65-F5344CB8AC3E}">
        <p14:creationId xmlns:p14="http://schemas.microsoft.com/office/powerpoint/2010/main" val="308093412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the end, the evidence for the left-wing heritage of both Fascism and Nazism is incontestable. </a:t>
            </a:r>
            <a:endParaRPr lang="en-GB" dirty="0" smtClean="0"/>
          </a:p>
          <a:p>
            <a:r>
              <a:rPr lang="en-GB" dirty="0" smtClean="0"/>
              <a:t>The </a:t>
            </a:r>
            <a:r>
              <a:rPr lang="en-GB" dirty="0"/>
              <a:t>programme of the newly-formed (1919) Fasci di Combattimento, as published in Mussolini’s newspaper </a:t>
            </a:r>
            <a:r>
              <a:rPr lang="en-GB" i="1" dirty="0"/>
              <a:t>Il Popolo d’Italia</a:t>
            </a:r>
            <a:r>
              <a:rPr lang="en-GB" dirty="0"/>
              <a:t>, was resolutely left-wing and solidly nationalist. </a:t>
            </a:r>
            <a:endParaRPr lang="en-US" dirty="0"/>
          </a:p>
        </p:txBody>
      </p:sp>
    </p:spTree>
    <p:extLst>
      <p:ext uri="{BB962C8B-B14F-4D97-AF65-F5344CB8AC3E}">
        <p14:creationId xmlns:p14="http://schemas.microsoft.com/office/powerpoint/2010/main" val="348804376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When it came time to formulate the policies of the newly emerged Nazi party in </a:t>
            </a:r>
            <a:r>
              <a:rPr lang="en-GB" dirty="0" smtClean="0"/>
              <a:t>1920, here are some of the things included:</a:t>
            </a:r>
            <a:endParaRPr lang="en-GB" dirty="0"/>
          </a:p>
          <a:p>
            <a:r>
              <a:rPr lang="en-GB" dirty="0" smtClean="0"/>
              <a:t>the </a:t>
            </a:r>
            <a:r>
              <a:rPr lang="en-GB" dirty="0"/>
              <a:t>subordination of individual activity to the general interest and the general good and the ruthless prosecution of all those whose activities are deemed injurious to the common </a:t>
            </a:r>
            <a:r>
              <a:rPr lang="en-GB" dirty="0" smtClean="0"/>
              <a:t>interest</a:t>
            </a:r>
            <a:endParaRPr lang="en-GB" dirty="0"/>
          </a:p>
          <a:p>
            <a:r>
              <a:rPr lang="en-GB" dirty="0" smtClean="0"/>
              <a:t>the </a:t>
            </a:r>
            <a:r>
              <a:rPr lang="en-GB" dirty="0"/>
              <a:t>abolition of unearned </a:t>
            </a:r>
            <a:r>
              <a:rPr lang="en-GB" dirty="0" smtClean="0"/>
              <a:t>income</a:t>
            </a:r>
            <a:endParaRPr lang="en-GB" dirty="0"/>
          </a:p>
          <a:p>
            <a:r>
              <a:rPr lang="en-GB" dirty="0" smtClean="0"/>
              <a:t>the </a:t>
            </a:r>
            <a:r>
              <a:rPr lang="en-GB" dirty="0"/>
              <a:t>nationalisation of </a:t>
            </a:r>
            <a:r>
              <a:rPr lang="en-GB" dirty="0" smtClean="0"/>
              <a:t>corporations.</a:t>
            </a:r>
          </a:p>
        </p:txBody>
      </p:sp>
    </p:spTree>
    <p:extLst>
      <p:ext uri="{BB962C8B-B14F-4D97-AF65-F5344CB8AC3E}">
        <p14:creationId xmlns:p14="http://schemas.microsoft.com/office/powerpoint/2010/main" val="338607305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It is commonly believed that Fascism and National Socialism were unique, unprecedented  and largely inexplicable phenomena but this is not so.</a:t>
            </a:r>
            <a:endParaRPr lang="en-IE" dirty="0"/>
          </a:p>
          <a:p>
            <a:pPr lvl="0"/>
            <a:r>
              <a:rPr lang="en-GB" dirty="0"/>
              <a:t>Whether or not fascism is a singular Italian phenomenon or a wider type of political doctrine is much disputed.</a:t>
            </a:r>
            <a:endParaRPr lang="en-IE" dirty="0"/>
          </a:p>
          <a:p>
            <a:pPr lvl="0"/>
            <a:r>
              <a:rPr lang="en-GB" dirty="0"/>
              <a:t>Fascism and Nazism (and Bolshevism) are forms of a generic fascism</a:t>
            </a:r>
            <a:r>
              <a:rPr lang="en-GB" dirty="0" smtClean="0"/>
              <a:t>.</a:t>
            </a:r>
            <a:endParaRPr lang="en-IE" dirty="0"/>
          </a:p>
        </p:txBody>
      </p:sp>
    </p:spTree>
    <p:extLst>
      <p:ext uri="{BB962C8B-B14F-4D97-AF65-F5344CB8AC3E}">
        <p14:creationId xmlns:p14="http://schemas.microsoft.com/office/powerpoint/2010/main" val="195139578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There is a mistaken temptation to think that fascism has no intellectual foundation. Fascism is the political expression of a philosophy of irrationalism.</a:t>
            </a:r>
            <a:endParaRPr lang="en-IE" dirty="0"/>
          </a:p>
          <a:p>
            <a:pPr lvl="0"/>
            <a:r>
              <a:rPr lang="en-GB" dirty="0"/>
              <a:t>The progenitors of irrationalism included Henri Bergson, Georges Sorel, Friedrich Nietzsche and Jules Soury.</a:t>
            </a:r>
            <a:endParaRPr lang="en-IE" dirty="0"/>
          </a:p>
          <a:p>
            <a:pPr lvl="0"/>
            <a:r>
              <a:rPr lang="en-GB" dirty="0"/>
              <a:t>The first person to attempt the application of the philosophy of irrationalism to politics was Georges Sorel in his 1908 work, </a:t>
            </a:r>
            <a:r>
              <a:rPr lang="en-GB" i="1" dirty="0"/>
              <a:t>Reflections on Violence</a:t>
            </a:r>
            <a:r>
              <a:rPr lang="en-GB" dirty="0"/>
              <a:t>.</a:t>
            </a:r>
            <a:endParaRPr lang="en-IE" dirty="0"/>
          </a:p>
          <a:p>
            <a:endParaRPr lang="en-US" dirty="0"/>
          </a:p>
        </p:txBody>
      </p:sp>
    </p:spTree>
    <p:extLst>
      <p:ext uri="{BB962C8B-B14F-4D97-AF65-F5344CB8AC3E}">
        <p14:creationId xmlns:p14="http://schemas.microsoft.com/office/powerpoint/2010/main" val="390194101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Sorel proposed the idea of the myth whose function it is to guide and motivate action regardless of its truth. A myth, for Sorel, was an organising principle (not necessarily true) that inspired and fuelled action. It was not the product of reasoned investigation but the result of intuition. </a:t>
            </a:r>
            <a:endParaRPr lang="en-IE" dirty="0"/>
          </a:p>
          <a:p>
            <a:pPr lvl="0"/>
            <a:r>
              <a:rPr lang="en-GB" dirty="0"/>
              <a:t>This idea of myth was taken up by Mussolini whose operational myth was that the Italian nation was the spiritual descendant of Ancient Rome</a:t>
            </a:r>
            <a:r>
              <a:rPr lang="en-GB" dirty="0" smtClean="0"/>
              <a:t>.</a:t>
            </a:r>
            <a:endParaRPr lang="en-IE" dirty="0"/>
          </a:p>
        </p:txBody>
      </p:sp>
    </p:spTree>
    <p:extLst>
      <p:ext uri="{BB962C8B-B14F-4D97-AF65-F5344CB8AC3E}">
        <p14:creationId xmlns:p14="http://schemas.microsoft.com/office/powerpoint/2010/main" val="82738688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The function of a myth was to provide the psychic energy that would lead to action, action untrammelled by the limitations of rational thought. Reason had its place but only as an instrument, a tool. </a:t>
            </a:r>
            <a:endParaRPr lang="en-IE" dirty="0"/>
          </a:p>
          <a:p>
            <a:r>
              <a:rPr lang="en-GB" dirty="0"/>
              <a:t>The mythic core of fascism is the idea of a nation as an organism that can degenerate or be regenerated, the nation as a kind of hyper-</a:t>
            </a:r>
            <a:r>
              <a:rPr lang="en-GB" dirty="0" smtClean="0"/>
              <a:t>person.</a:t>
            </a:r>
            <a:r>
              <a:rPr lang="en-IE" dirty="0" smtClean="0"/>
              <a:t> </a:t>
            </a:r>
            <a:endParaRPr lang="en-US" dirty="0"/>
          </a:p>
        </p:txBody>
      </p:sp>
    </p:spTree>
    <p:extLst>
      <p:ext uri="{BB962C8B-B14F-4D97-AF65-F5344CB8AC3E}">
        <p14:creationId xmlns:p14="http://schemas.microsoft.com/office/powerpoint/2010/main" val="107618265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Fascism can be comprehended only if it is seen to be an attempt to overcome what are taken to be the limitations of individualism, selfishness and materialism in the interests of a higher end, to achieve a kind of transcendence through political means. </a:t>
            </a:r>
            <a:endParaRPr lang="en-GB" dirty="0" smtClean="0"/>
          </a:p>
          <a:p>
            <a:pPr lvl="0"/>
            <a:r>
              <a:rPr lang="en-GB" dirty="0" smtClean="0"/>
              <a:t>In </a:t>
            </a:r>
            <a:r>
              <a:rPr lang="en-GB" dirty="0"/>
              <a:t>the view of many, then, something new and better was needed in place of the tired and ineffective nostrums of liberal democracy. </a:t>
            </a:r>
            <a:endParaRPr lang="en-IE" dirty="0"/>
          </a:p>
        </p:txBody>
      </p:sp>
    </p:spTree>
    <p:extLst>
      <p:ext uri="{BB962C8B-B14F-4D97-AF65-F5344CB8AC3E}">
        <p14:creationId xmlns:p14="http://schemas.microsoft.com/office/powerpoint/2010/main" val="3379192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Fascism, in its Italian incarnation, had no intrinsic connection to anti-Semitism and wasn’t to acquire any until it came under the influence of Nazism in the late 1930s. </a:t>
            </a:r>
            <a:endParaRPr lang="en-GB" dirty="0" smtClean="0"/>
          </a:p>
          <a:p>
            <a:r>
              <a:rPr lang="en-GB" dirty="0" smtClean="0"/>
              <a:t>In </a:t>
            </a:r>
            <a:r>
              <a:rPr lang="en-GB" dirty="0"/>
              <a:t>fact, as Griffiths notes, Fascism ‘benefited from Jewish funders in its early days, and …was joined by a higher percentage of the small Italian Jewish population than of the Gentile population.’ [Griffiths, 38] </a:t>
            </a:r>
            <a:endParaRPr lang="en-US" dirty="0"/>
          </a:p>
        </p:txBody>
      </p:sp>
    </p:spTree>
    <p:extLst>
      <p:ext uri="{BB962C8B-B14F-4D97-AF65-F5344CB8AC3E}">
        <p14:creationId xmlns:p14="http://schemas.microsoft.com/office/powerpoint/2010/main" val="391662992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0"/>
            <a:r>
              <a:rPr lang="en-GB" dirty="0"/>
              <a:t>There is to be found in fascism and its allied movements, then, a kind of immanent transcendence in which individuals are encouraged to go beyond the limitations of their petty existence to find fulfilment in advancing the destiny of the nation, the race or the working class.</a:t>
            </a:r>
            <a:endParaRPr lang="en-IE" dirty="0"/>
          </a:p>
          <a:p>
            <a:pPr lvl="0"/>
            <a:r>
              <a:rPr lang="en-GB" dirty="0"/>
              <a:t>Goldberg describes fascism as a ‘religion of the state’ which ‘assumes the organic unity of the body politic and longs for a national leader attuned to the will of the people. </a:t>
            </a:r>
            <a:endParaRPr lang="en-IE" dirty="0"/>
          </a:p>
        </p:txBody>
      </p:sp>
    </p:spTree>
    <p:extLst>
      <p:ext uri="{BB962C8B-B14F-4D97-AF65-F5344CB8AC3E}">
        <p14:creationId xmlns:p14="http://schemas.microsoft.com/office/powerpoint/2010/main" val="1628735818"/>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It is totalitarian in that it views everything as political and holds that any action by the state is justified to achieve the common good. </a:t>
            </a:r>
            <a:endParaRPr lang="en-IE" dirty="0"/>
          </a:p>
          <a:p>
            <a:pPr lvl="0"/>
            <a:r>
              <a:rPr lang="en-US" dirty="0"/>
              <a:t>Bolshevism is, in many ways, an immanent Manichaean Christian heresy—a struggle between good and evil forces but with those forces firmly located in the here and now with the inexorable dynamic </a:t>
            </a:r>
            <a:r>
              <a:rPr lang="en-US"/>
              <a:t>of </a:t>
            </a:r>
            <a:r>
              <a:rPr lang="en-US" smtClean="0"/>
              <a:t>history </a:t>
            </a:r>
            <a:r>
              <a:rPr lang="en-US" dirty="0"/>
              <a:t>playing the role of Providence. </a:t>
            </a:r>
            <a:endParaRPr lang="en-IE" dirty="0"/>
          </a:p>
        </p:txBody>
      </p:sp>
    </p:spTree>
    <p:extLst>
      <p:ext uri="{BB962C8B-B14F-4D97-AF65-F5344CB8AC3E}">
        <p14:creationId xmlns:p14="http://schemas.microsoft.com/office/powerpoint/2010/main" val="4217005135"/>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Fascism, national socialism and bolshevism, in their different ways, are all forms of collectivism for whom the </a:t>
            </a:r>
            <a:r>
              <a:rPr lang="en-GB" dirty="0"/>
              <a:t>individual is nothing and the collectivity everything. </a:t>
            </a:r>
            <a:r>
              <a:rPr lang="en-US" dirty="0"/>
              <a:t>Fascism and national socialism and bolshevism are a return to one of the oldest form of social organization, the tribe, but this time, the tribe on a very grand scale. </a:t>
            </a:r>
            <a:endParaRPr lang="en-IE" dirty="0"/>
          </a:p>
          <a:p>
            <a:pPr lvl="0"/>
            <a:r>
              <a:rPr lang="en-GB" dirty="0"/>
              <a:t>The first concrete expression of fascism in its totalitarianism mode wasn’t Mussolini’s Italy or Hitler’s Germany but Woodrow Wilson’s USA. </a:t>
            </a:r>
            <a:endParaRPr lang="en-IE" dirty="0"/>
          </a:p>
        </p:txBody>
      </p:sp>
    </p:spTree>
    <p:extLst>
      <p:ext uri="{BB962C8B-B14F-4D97-AF65-F5344CB8AC3E}">
        <p14:creationId xmlns:p14="http://schemas.microsoft.com/office/powerpoint/2010/main" val="325599187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The absolute sovereignty of the state led inexorably to totalitarianism. The disappearance of the word doesn’t mean that the reality it names has also disappeared. In fact, it is still with us but it is now much more likely to be called ‘holism’ or ‘inclusivity’. </a:t>
            </a:r>
            <a:endParaRPr lang="en-IE" dirty="0"/>
          </a:p>
          <a:p>
            <a:pPr lvl="0"/>
            <a:r>
              <a:rPr lang="en-GB" dirty="0"/>
              <a:t>Common to both Fascism and National Socialism was the idea that internal conflict within a state or society was a waste of energy and resources</a:t>
            </a:r>
            <a:r>
              <a:rPr lang="en-GB" dirty="0" smtClean="0"/>
              <a:t>.</a:t>
            </a:r>
            <a:endParaRPr lang="en-IE" dirty="0"/>
          </a:p>
        </p:txBody>
      </p:sp>
    </p:spTree>
    <p:extLst>
      <p:ext uri="{BB962C8B-B14F-4D97-AF65-F5344CB8AC3E}">
        <p14:creationId xmlns:p14="http://schemas.microsoft.com/office/powerpoint/2010/main" val="1736866016"/>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Italian corporatism founds its Teutonic twin in the Nazi doctrine of </a:t>
            </a:r>
            <a:r>
              <a:rPr lang="en-US" i="1" dirty="0"/>
              <a:t>Gleichshaltung</a:t>
            </a:r>
            <a:r>
              <a:rPr lang="en-US" dirty="0"/>
              <a:t>. </a:t>
            </a:r>
            <a:endParaRPr lang="en-IE" dirty="0"/>
          </a:p>
          <a:p>
            <a:pPr lvl="0"/>
            <a:r>
              <a:rPr lang="en-US" dirty="0"/>
              <a:t>Central control, central planning is not only characteristic of fascism and national socialism but also, notoriously, of bolshevism. For all of these regimes, t</a:t>
            </a:r>
            <a:r>
              <a:rPr lang="en-GB" dirty="0"/>
              <a:t>he achievement of the nation’s ends implies a central direction of all its activities and the elimination of distracting tendencies that might deflect it from its goals. </a:t>
            </a:r>
            <a:endParaRPr lang="en-IE" dirty="0"/>
          </a:p>
        </p:txBody>
      </p:sp>
    </p:spTree>
    <p:extLst>
      <p:ext uri="{BB962C8B-B14F-4D97-AF65-F5344CB8AC3E}">
        <p14:creationId xmlns:p14="http://schemas.microsoft.com/office/powerpoint/2010/main" val="412016067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Fascism, in its Italian incarnation, had no intrinsic connection to anti-Semitism and wasn’t to acquire any until it came under the influence of Nazism in the late 1930s</a:t>
            </a:r>
            <a:endParaRPr lang="en-IE" dirty="0"/>
          </a:p>
          <a:p>
            <a:pPr lvl="0"/>
            <a:r>
              <a:rPr lang="en-GB" dirty="0"/>
              <a:t>In Nazism, of course, anti-Semitism plays an important role if only as an adjunct of its central focus on race theory. Because national socialism is so inextricably associated with anti-Semitism, anti-Semitism is often taken to be a defining feature of fascism. It has therefore become difficult to characterise political movements as fascist if anti-Semitism does not feature prominently in them</a:t>
            </a:r>
            <a:endParaRPr lang="en-IE" dirty="0"/>
          </a:p>
        </p:txBody>
      </p:sp>
    </p:spTree>
    <p:extLst>
      <p:ext uri="{BB962C8B-B14F-4D97-AF65-F5344CB8AC3E}">
        <p14:creationId xmlns:p14="http://schemas.microsoft.com/office/powerpoint/2010/main" val="2684540183"/>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Most of the major fascist figures  appear come originally from the Left. The quarrel between </a:t>
            </a:r>
            <a:r>
              <a:rPr lang="en-US" dirty="0"/>
              <a:t>Communism and Nazism was a quarrel among totalitarian cousins.</a:t>
            </a:r>
            <a:endParaRPr lang="en-IE" dirty="0"/>
          </a:p>
          <a:p>
            <a:pPr lvl="0"/>
            <a:r>
              <a:rPr lang="en-GB" dirty="0"/>
              <a:t>The standard interpretation of Nazism from those on the political left is to see it as the last gasp of capitalism, as the epitome of conservatism. But Hitler despised the bourgeoisie, traditionalists, aristocrats, monarchists, and all believers in the established order. Just as Fascism was through and through socialist, so too was Nazism, at least in origin. </a:t>
            </a:r>
            <a:endParaRPr lang="en-IE" dirty="0"/>
          </a:p>
        </p:txBody>
      </p:sp>
    </p:spTree>
    <p:extLst>
      <p:ext uri="{BB962C8B-B14F-4D97-AF65-F5344CB8AC3E}">
        <p14:creationId xmlns:p14="http://schemas.microsoft.com/office/powerpoint/2010/main" val="3923085076"/>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The anti-capitalist strain in Nazism ended with the murder of Gregor Strasser in 1934, but was an important element in its early years. </a:t>
            </a:r>
            <a:endParaRPr lang="en-IE" dirty="0"/>
          </a:p>
          <a:p>
            <a:endParaRPr lang="en-US" dirty="0"/>
          </a:p>
        </p:txBody>
      </p:sp>
    </p:spTree>
    <p:extLst>
      <p:ext uri="{BB962C8B-B14F-4D97-AF65-F5344CB8AC3E}">
        <p14:creationId xmlns:p14="http://schemas.microsoft.com/office/powerpoint/2010/main" val="969963201"/>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r>
              <a:rPr lang="en-GB" dirty="0"/>
              <a:t>The evidence for the left-wing heritage of both Fascism and Nazism is incontestable. </a:t>
            </a:r>
            <a:endParaRPr lang="en-GB" dirty="0" smtClean="0"/>
          </a:p>
          <a:p>
            <a:pPr lvl="0"/>
            <a:r>
              <a:rPr lang="en-GB" dirty="0" smtClean="0"/>
              <a:t>The </a:t>
            </a:r>
            <a:r>
              <a:rPr lang="en-GB" dirty="0"/>
              <a:t>programme of the Fasci di Combattimento included abolishing the Senate and creating instead a Technical Council on labour, industry, commerce and agriculture [anticipations of corporatism] and for an expansive Italian foreign policy, an eight-hour working </a:t>
            </a:r>
            <a:r>
              <a:rPr lang="en-GB" dirty="0" smtClean="0"/>
              <a:t>day</a:t>
            </a:r>
            <a:r>
              <a:rPr lang="en-GB" dirty="0" smtClean="0"/>
              <a:t>…(cont’d)</a:t>
            </a:r>
            <a:endParaRPr lang="en-IE" dirty="0"/>
          </a:p>
        </p:txBody>
      </p:sp>
    </p:spTree>
    <p:extLst>
      <p:ext uri="{BB962C8B-B14F-4D97-AF65-F5344CB8AC3E}">
        <p14:creationId xmlns:p14="http://schemas.microsoft.com/office/powerpoint/2010/main" val="110953219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smtClean="0"/>
              <a:t>…a </a:t>
            </a:r>
            <a:r>
              <a:rPr lang="en-GB" dirty="0"/>
              <a:t>minimum wage, worker participation in industry, the management of industry to be given over to proletarian organisations, the requirement that owners of property cultivate their lands on penalty of confiscation, the provision of state secular education, a progressive tax on capital amounting to a partial expropriation of all riches and the confiscation of ecclesiastical property and revenues.</a:t>
            </a:r>
            <a:endParaRPr lang="en-IE" dirty="0"/>
          </a:p>
          <a:p>
            <a:endParaRPr lang="en-US" dirty="0"/>
          </a:p>
        </p:txBody>
      </p:sp>
    </p:spTree>
    <p:extLst>
      <p:ext uri="{BB962C8B-B14F-4D97-AF65-F5344CB8AC3E}">
        <p14:creationId xmlns:p14="http://schemas.microsoft.com/office/powerpoint/2010/main" val="35137619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Anti-Semitism was a social given of almost all late nineteenth century European society, particular in the countries of Central and Eastern Europe but also in </a:t>
            </a:r>
            <a:r>
              <a:rPr lang="en-GB" dirty="0" smtClean="0"/>
              <a:t>France</a:t>
            </a:r>
            <a:r>
              <a:rPr lang="en-IE" dirty="0" smtClean="0"/>
              <a:t>.</a:t>
            </a:r>
          </a:p>
          <a:p>
            <a:r>
              <a:rPr lang="en-GB" dirty="0"/>
              <a:t>The major theorists of race theory were the Englishman Houston Chamberlain and the Frenchman Arthur de Gobineau. Not only did anti-Semitism link up with race theory but it also managed, quite frequently, to become associated with anti-capitalism as well when Jews were taken to be the primary movers and shakers of capitalism! </a:t>
            </a:r>
            <a:endParaRPr lang="en-IE" dirty="0"/>
          </a:p>
        </p:txBody>
      </p:sp>
    </p:spTree>
    <p:extLst>
      <p:ext uri="{BB962C8B-B14F-4D97-AF65-F5344CB8AC3E}">
        <p14:creationId xmlns:p14="http://schemas.microsoft.com/office/powerpoint/2010/main" val="140086215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The policy of the Nazi party in 1920 demanded: the subordination of individual activity to the general interest, the abolition of unearned income, the confiscation of all war profits, the nationalisation of corporations, profit-sharing in large industrial enterprises, the reconstruction of the national system of education whose curricula must be brought into line with practical life. </a:t>
            </a:r>
            <a:endParaRPr lang="en-IE" dirty="0"/>
          </a:p>
        </p:txBody>
      </p:sp>
    </p:spTree>
    <p:extLst>
      <p:ext uri="{BB962C8B-B14F-4D97-AF65-F5344CB8AC3E}">
        <p14:creationId xmlns:p14="http://schemas.microsoft.com/office/powerpoint/2010/main" val="402837956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Nazism, of course, anti-Semitism plays an important role if only as an adjunct of its central focus on race theory. </a:t>
            </a:r>
            <a:endParaRPr lang="en-GB" dirty="0" smtClean="0"/>
          </a:p>
          <a:p>
            <a:r>
              <a:rPr lang="en-GB" dirty="0" smtClean="0"/>
              <a:t>The </a:t>
            </a:r>
            <a:r>
              <a:rPr lang="en-GB" dirty="0"/>
              <a:t>idea of race was a commonplace of late nineteenth and early twentieth century thought despite its being an imprecise and, to the extent that it had any content, a biological rather than a sociological category. </a:t>
            </a:r>
            <a:endParaRPr lang="en-US" dirty="0"/>
          </a:p>
        </p:txBody>
      </p:sp>
    </p:spTree>
    <p:extLst>
      <p:ext uri="{BB962C8B-B14F-4D97-AF65-F5344CB8AC3E}">
        <p14:creationId xmlns:p14="http://schemas.microsoft.com/office/powerpoint/2010/main" val="293064690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Because national socialism is so inextricably associated with anti-Semitism, anti-Semitism is often taken to be a defining feature of fascism. </a:t>
            </a:r>
            <a:endParaRPr lang="en-GB" dirty="0" smtClean="0"/>
          </a:p>
          <a:p>
            <a:r>
              <a:rPr lang="en-GB" dirty="0" smtClean="0"/>
              <a:t>It </a:t>
            </a:r>
            <a:r>
              <a:rPr lang="en-GB" dirty="0"/>
              <a:t>has therefore become difficult to characterise political movements as fascist if anti-Semitism does not feature prominently in </a:t>
            </a:r>
            <a:r>
              <a:rPr lang="en-GB" dirty="0" smtClean="0"/>
              <a:t>them</a:t>
            </a:r>
            <a:r>
              <a:rPr lang="en-US" dirty="0" smtClean="0"/>
              <a:t>.</a:t>
            </a:r>
            <a:endParaRPr lang="en-IE" dirty="0"/>
          </a:p>
        </p:txBody>
      </p:sp>
    </p:spTree>
    <p:extLst>
      <p:ext uri="{BB962C8B-B14F-4D97-AF65-F5344CB8AC3E}">
        <p14:creationId xmlns:p14="http://schemas.microsoft.com/office/powerpoint/2010/main" val="177670662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To use the term ‘fascism’ as a general term of abuse for those on the right of the political spectrum is, as Griffiths points out, a ‘gross over-simplification,’ (I would even say ‘misrepresentation’) ‘given the left-wing characteristics to be found in most varieties of fascism’. [Griffiths, 1] </a:t>
            </a:r>
            <a:endParaRPr lang="en-GB" dirty="0" smtClean="0"/>
          </a:p>
          <a:p>
            <a:r>
              <a:rPr lang="en-GB" dirty="0" smtClean="0"/>
              <a:t>Griffith </a:t>
            </a:r>
            <a:r>
              <a:rPr lang="en-GB" dirty="0"/>
              <a:t>goes on to claim that, in fact, ‘most of the major figures [in fascism] appear to have come originally from the Left.’ [Griffiths, 126] </a:t>
            </a:r>
            <a:endParaRPr lang="en-US" dirty="0"/>
          </a:p>
        </p:txBody>
      </p:sp>
    </p:spTree>
    <p:extLst>
      <p:ext uri="{BB962C8B-B14F-4D97-AF65-F5344CB8AC3E}">
        <p14:creationId xmlns:p14="http://schemas.microsoft.com/office/powerpoint/2010/main" val="282579063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Marxism in its various manifestations and fascism in all its forms are often taken to be polar opposites but this is not, in fact, so. </a:t>
            </a:r>
            <a:endParaRPr lang="en-GB" dirty="0" smtClean="0"/>
          </a:p>
          <a:p>
            <a:r>
              <a:rPr lang="en-GB" dirty="0" smtClean="0"/>
              <a:t>‘</a:t>
            </a:r>
            <a:r>
              <a:rPr lang="en-GB" dirty="0"/>
              <a:t>The typology employed to classify the various contending political systems before the War was fundamentally mistaken’ argues Gregor. ‘Marxism-Leninism and the subsequent variants that proliferated after the termination of hostilities shared more features with paradigmatic Fascism than they did or do with liberalism…’ [Gregor 1969, 331]</a:t>
            </a:r>
            <a:r>
              <a:rPr lang="en-IE" dirty="0"/>
              <a:t> </a:t>
            </a:r>
            <a:endParaRPr lang="en-US" dirty="0"/>
          </a:p>
        </p:txBody>
      </p:sp>
    </p:spTree>
    <p:extLst>
      <p:ext uri="{BB962C8B-B14F-4D97-AF65-F5344CB8AC3E}">
        <p14:creationId xmlns:p14="http://schemas.microsoft.com/office/powerpoint/2010/main" val="292425661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All the evidence suggests that fascism in all its forms and communism in its bolshevist incarnations do </a:t>
            </a:r>
            <a:r>
              <a:rPr lang="en-GB" i="1" dirty="0"/>
              <a:t>not</a:t>
            </a:r>
            <a:r>
              <a:rPr lang="en-GB" dirty="0"/>
              <a:t> in fact occupy different ends of a one-dimensional left-right political spectrum but are more like rival suitors for the same fair maiden. </a:t>
            </a:r>
            <a:endParaRPr lang="en-GB" dirty="0" smtClean="0"/>
          </a:p>
          <a:p>
            <a:r>
              <a:rPr lang="en-GB" dirty="0" smtClean="0"/>
              <a:t>‘</a:t>
            </a:r>
            <a:r>
              <a:rPr lang="en-GB" dirty="0"/>
              <a:t>The notion that communism and Nazism are polar opposites stems from the deeper truth that they are in fact kindred spirits….Both ideologies are reactionary in the sense that they try to re-create tribal impulses. Communists champion class, Nazis race, fascists the nation. All such ideologies…attract the same </a:t>
            </a:r>
            <a:r>
              <a:rPr lang="en-GB" i="1" dirty="0"/>
              <a:t>types</a:t>
            </a:r>
            <a:r>
              <a:rPr lang="en-GB" dirty="0"/>
              <a:t> of people.’ [Goldberg, 74]</a:t>
            </a:r>
            <a:r>
              <a:rPr lang="en-IE" dirty="0"/>
              <a:t> </a:t>
            </a:r>
            <a:endParaRPr lang="en-US" dirty="0"/>
          </a:p>
        </p:txBody>
      </p:sp>
    </p:spTree>
    <p:extLst>
      <p:ext uri="{BB962C8B-B14F-4D97-AF65-F5344CB8AC3E}">
        <p14:creationId xmlns:p14="http://schemas.microsoft.com/office/powerpoint/2010/main" val="367333458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standard interpretation of Nazism from those on the political left is to see it as the last gasp of capitalism, as the epitome of conservatism. </a:t>
            </a:r>
            <a:endParaRPr lang="en-GB" dirty="0" smtClean="0"/>
          </a:p>
          <a:p>
            <a:r>
              <a:rPr lang="en-GB" dirty="0" smtClean="0"/>
              <a:t>But </a:t>
            </a:r>
            <a:r>
              <a:rPr lang="en-GB" dirty="0"/>
              <a:t>‘Hitler despised the bourgeoisie, traditionalists, aristocrats, monarchists, and all believers in the established order.’ [Goldberg, 59] </a:t>
            </a:r>
            <a:endParaRPr lang="en-GB" dirty="0" smtClean="0"/>
          </a:p>
          <a:p>
            <a:r>
              <a:rPr lang="en-GB" dirty="0" smtClean="0"/>
              <a:t>Just </a:t>
            </a:r>
            <a:r>
              <a:rPr lang="en-GB" dirty="0"/>
              <a:t>as Fascism was through and through socialist, so too was Nazism, at least in origin. </a:t>
            </a:r>
            <a:endParaRPr lang="en-US" dirty="0"/>
          </a:p>
        </p:txBody>
      </p:sp>
    </p:spTree>
    <p:extLst>
      <p:ext uri="{BB962C8B-B14F-4D97-AF65-F5344CB8AC3E}">
        <p14:creationId xmlns:p14="http://schemas.microsoft.com/office/powerpoint/2010/main" val="3842895706"/>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67</TotalTime>
  <Words>2198</Words>
  <Application>Microsoft Macintosh PowerPoint</Application>
  <PresentationFormat>On-screen Show (4:3)</PresentationFormat>
  <Paragraphs>90</Paragraphs>
  <Slides>30</Slides>
  <Notes>30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Breeze</vt:lpstr>
      <vt:lpstr>Twentieth Century Tribalism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Twentieth Century Tribalism</dc:title>
  <dc:creator>Gerard Casey</dc:creator>
  <cp:lastModifiedBy>Gerard Casey</cp:lastModifiedBy>
  <cp:revision>6</cp:revision>
  <dcterms:created xsi:type="dcterms:W3CDTF">2014-08-11T17:09:42Z</dcterms:created>
  <dcterms:modified xsi:type="dcterms:W3CDTF">2014-08-25T11:50:23Z</dcterms:modified>
</cp:coreProperties>
</file>