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7" r:id="rId5"/>
    <p:sldId id="258" r:id="rId6"/>
    <p:sldId id="260" r:id="rId7"/>
    <p:sldId id="268" r:id="rId8"/>
    <p:sldId id="261" r:id="rId9"/>
    <p:sldId id="262" r:id="rId10"/>
    <p:sldId id="263"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10/08/2014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10/08/2014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10/08/2014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10/08/2014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Locke</a:t>
            </a:r>
            <a:endParaRPr lang="en-US" dirty="0"/>
          </a:p>
        </p:txBody>
      </p:sp>
      <p:sp>
        <p:nvSpPr>
          <p:cNvPr id="3" name="Subtitle 2"/>
          <p:cNvSpPr>
            <a:spLocks noGrp="1"/>
          </p:cNvSpPr>
          <p:nvPr>
            <p:ph type="subTitle" idx="1"/>
          </p:nvPr>
        </p:nvSpPr>
        <p:spPr/>
        <p:txBody>
          <a:bodyPr/>
          <a:lstStyle/>
          <a:p>
            <a:r>
              <a:rPr lang="en-US" dirty="0" smtClean="0"/>
              <a:t>Part 2—Ownership of self and things</a:t>
            </a:r>
            <a:endParaRPr lang="en-US" dirty="0"/>
          </a:p>
        </p:txBody>
      </p:sp>
    </p:spTree>
    <p:extLst>
      <p:ext uri="{BB962C8B-B14F-4D97-AF65-F5344CB8AC3E}">
        <p14:creationId xmlns:p14="http://schemas.microsoft.com/office/powerpoint/2010/main" val="3866528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 common presupposition of redistributionists is to simply assume a fixed stock of stuff that must be continually re-allocated to an ever-changing population</a:t>
            </a:r>
            <a:r>
              <a:rPr lang="en-GB" dirty="0" smtClean="0"/>
              <a:t>.</a:t>
            </a:r>
          </a:p>
          <a:p>
            <a:r>
              <a:rPr lang="en-GB" dirty="0" smtClean="0"/>
              <a:t> </a:t>
            </a:r>
            <a:r>
              <a:rPr lang="en-GB" dirty="0"/>
              <a:t>Locke, the economist, is well aware that productivity is the key to wealth. </a:t>
            </a:r>
          </a:p>
          <a:p>
            <a:r>
              <a:rPr lang="en-GB" dirty="0" smtClean="0"/>
              <a:t>Locke </a:t>
            </a:r>
            <a:r>
              <a:rPr lang="en-GB" dirty="0"/>
              <a:t>looks at the America of his time and notes that the native inhabitants of this land, while spectacularly rich in land are also spectacularly poor in their possession of the comforts of life and that their richest men are poorer than an English day labourer</a:t>
            </a:r>
            <a:r>
              <a:rPr lang="en-GB" dirty="0" smtClean="0"/>
              <a:t>.</a:t>
            </a:r>
            <a:endParaRPr lang="en-US" dirty="0"/>
          </a:p>
        </p:txBody>
      </p:sp>
    </p:spTree>
    <p:extLst>
      <p:ext uri="{BB962C8B-B14F-4D97-AF65-F5344CB8AC3E}">
        <p14:creationId xmlns:p14="http://schemas.microsoft.com/office/powerpoint/2010/main" val="4234417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Libertarians tend to take the position that self-ownership is relatively unproblematic and that what needs to be explained is how self-ownership </a:t>
            </a:r>
            <a:r>
              <a:rPr lang="en-GB" dirty="0" smtClean="0"/>
              <a:t>is </a:t>
            </a:r>
            <a:r>
              <a:rPr lang="en-GB" dirty="0"/>
              <a:t>to be projected into the world to permit the private ownership of external resources. </a:t>
            </a:r>
            <a:endParaRPr lang="en-GB" dirty="0" smtClean="0"/>
          </a:p>
          <a:p>
            <a:r>
              <a:rPr lang="en-GB" dirty="0" smtClean="0"/>
              <a:t>Left </a:t>
            </a:r>
            <a:r>
              <a:rPr lang="en-GB" dirty="0"/>
              <a:t>libertarians (such as Michael </a:t>
            </a:r>
            <a:r>
              <a:rPr lang="en-GB" dirty="0" err="1"/>
              <a:t>Otsuka</a:t>
            </a:r>
            <a:r>
              <a:rPr lang="en-GB" dirty="0"/>
              <a:t>, Peter </a:t>
            </a:r>
            <a:r>
              <a:rPr lang="en-GB" dirty="0" err="1"/>
              <a:t>Vallentyne</a:t>
            </a:r>
            <a:r>
              <a:rPr lang="en-GB" dirty="0"/>
              <a:t> and Hillel Steiner) in their various ways defend self-ownership while at the same time being prepared to countenance significant restrictions on the ownership of external resources. </a:t>
            </a:r>
            <a:endParaRPr lang="en-US" dirty="0"/>
          </a:p>
          <a:p>
            <a:endParaRPr lang="en-US" dirty="0"/>
          </a:p>
        </p:txBody>
      </p:sp>
    </p:spTree>
    <p:extLst>
      <p:ext uri="{BB962C8B-B14F-4D97-AF65-F5344CB8AC3E}">
        <p14:creationId xmlns:p14="http://schemas.microsoft.com/office/powerpoint/2010/main" val="2310177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 A. Cohen is one of those who takes the notion of self-ownership seriously, finding it intuitively plausible. </a:t>
            </a:r>
            <a:endParaRPr lang="en-GB" dirty="0" smtClean="0"/>
          </a:p>
          <a:p>
            <a:r>
              <a:rPr lang="en-GB" dirty="0" smtClean="0"/>
              <a:t>In </a:t>
            </a:r>
            <a:r>
              <a:rPr lang="en-GB" dirty="0"/>
              <a:t>his influential book </a:t>
            </a:r>
            <a:r>
              <a:rPr lang="en-GB" i="1" dirty="0"/>
              <a:t>Self-ownership, Freedom, and Equality </a:t>
            </a:r>
            <a:r>
              <a:rPr lang="en-GB" dirty="0"/>
              <a:t>he writes: ‘The thesis of self-ownership has…plenty of appeal….Its antecedent (that is, pre-philosophical appeal) rivals that of whatever principles of equality it is thought to contradict.’ [Cohen 1995, 70</a:t>
            </a:r>
            <a:r>
              <a:rPr lang="en-GB" dirty="0" smtClean="0"/>
              <a:t>]</a:t>
            </a:r>
          </a:p>
        </p:txBody>
      </p:sp>
    </p:spTree>
    <p:extLst>
      <p:ext uri="{BB962C8B-B14F-4D97-AF65-F5344CB8AC3E}">
        <p14:creationId xmlns:p14="http://schemas.microsoft.com/office/powerpoint/2010/main" val="1449304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a:t>
            </a:r>
            <a:r>
              <a:rPr lang="en-GB" dirty="0"/>
              <a:t>They [those opposed to the notion of self-ownership] do not immediately agree that, were eye transplants easy to achieve, it would then be acceptable for the state to </a:t>
            </a:r>
            <a:r>
              <a:rPr lang="en-GB" dirty="0" smtClean="0"/>
              <a:t>conscript </a:t>
            </a:r>
            <a:r>
              <a:rPr lang="en-GB" dirty="0"/>
              <a:t>potential eye donors into a lottery whose losers must yield an eye to beneficiaries who would otherwise be not one-eyed but </a:t>
            </a:r>
            <a:r>
              <a:rPr lang="en-GB" dirty="0" smtClean="0"/>
              <a:t>blind….</a:t>
            </a:r>
            <a:r>
              <a:rPr lang="en-GB" i="1" dirty="0" smtClean="0"/>
              <a:t>But </a:t>
            </a:r>
            <a:r>
              <a:rPr lang="en-GB" i="1" dirty="0"/>
              <a:t>if the standard leftist objections to inequality of resources, private property, and ultimate condition are taken quite literally, then the fact that it is sheer luck that these (relatively) good eyes are mine should deprive me of special privilege in them</a:t>
            </a:r>
            <a:r>
              <a:rPr lang="en-GB" dirty="0"/>
              <a:t>’. [Cohen 1995, 70 Emphasis added] </a:t>
            </a:r>
            <a:endParaRPr lang="en-US" dirty="0"/>
          </a:p>
          <a:p>
            <a:endParaRPr lang="en-US" dirty="0"/>
          </a:p>
        </p:txBody>
      </p:sp>
    </p:spTree>
    <p:extLst>
      <p:ext uri="{BB962C8B-B14F-4D97-AF65-F5344CB8AC3E}">
        <p14:creationId xmlns:p14="http://schemas.microsoft.com/office/powerpoint/2010/main" val="2652171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What does Locke mean when he says that </a:t>
            </a:r>
            <a:r>
              <a:rPr lang="en-GB" dirty="0"/>
              <a:t>‘every man has a property in his own person: this no body has any right to but </a:t>
            </a:r>
            <a:r>
              <a:rPr lang="en-GB" dirty="0" smtClean="0"/>
              <a:t>himself’? </a:t>
            </a:r>
            <a:r>
              <a:rPr lang="en-GB" dirty="0"/>
              <a:t>[§27] </a:t>
            </a:r>
            <a:endParaRPr lang="en-GB" dirty="0" smtClean="0"/>
          </a:p>
          <a:p>
            <a:r>
              <a:rPr lang="en-GB" dirty="0"/>
              <a:t>Not only does a man have an exclusive property in himself but ‘The labour of his body and the work of his hands, we may say, are his property. Whatsoever </a:t>
            </a:r>
            <a:r>
              <a:rPr lang="en-GB" dirty="0" smtClean="0"/>
              <a:t>then </a:t>
            </a:r>
            <a:r>
              <a:rPr lang="en-GB" dirty="0"/>
              <a:t>he removes out of the state that nature hath provided, and left it in, he hath mixed his labour with, and joined to it something that is his own, and thereby makes it his property. It being by him removed from the common state nature hath placed it </a:t>
            </a:r>
            <a:r>
              <a:rPr lang="en-GB" dirty="0" smtClean="0"/>
              <a:t>in’ </a:t>
            </a:r>
            <a:r>
              <a:rPr lang="en-GB" dirty="0"/>
              <a:t>[§27] </a:t>
            </a:r>
            <a:endParaRPr lang="en-US" dirty="0"/>
          </a:p>
          <a:p>
            <a:endParaRPr lang="en-US" dirty="0"/>
          </a:p>
        </p:txBody>
      </p:sp>
    </p:spTree>
    <p:extLst>
      <p:ext uri="{BB962C8B-B14F-4D97-AF65-F5344CB8AC3E}">
        <p14:creationId xmlns:p14="http://schemas.microsoft.com/office/powerpoint/2010/main" val="2580026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basic idea here is that I have an exclusive right to the disposition of my body and my body’s powers and so also to that part of the external environment that has been significantly modified (‘improved’ in the terminology of the period) by my action upon </a:t>
            </a:r>
            <a:r>
              <a:rPr lang="en-GB" dirty="0" smtClean="0"/>
              <a:t>it</a:t>
            </a:r>
            <a:r>
              <a:rPr lang="en-GB" dirty="0" smtClean="0"/>
              <a:t>.</a:t>
            </a:r>
            <a:endParaRPr lang="en-GB" dirty="0" smtClean="0"/>
          </a:p>
        </p:txBody>
      </p:sp>
    </p:spTree>
    <p:extLst>
      <p:ext uri="{BB962C8B-B14F-4D97-AF65-F5344CB8AC3E}">
        <p14:creationId xmlns:p14="http://schemas.microsoft.com/office/powerpoint/2010/main" val="1745998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citing the passage where Locke talks about ‘mixing one’s labour with things removed from nature,’ I deliberately omitted the final phrase, which runs: ‘…at least where there is enough, and as good, left in common for others.’ [§27] </a:t>
            </a:r>
          </a:p>
          <a:p>
            <a:r>
              <a:rPr lang="en-GB" dirty="0"/>
              <a:t>This is Locke’s notorious proviso which is intended to limit man’s right to acquire external goods. </a:t>
            </a:r>
            <a:endParaRPr lang="en-US" dirty="0"/>
          </a:p>
        </p:txBody>
      </p:sp>
    </p:spTree>
    <p:extLst>
      <p:ext uri="{BB962C8B-B14F-4D97-AF65-F5344CB8AC3E}">
        <p14:creationId xmlns:p14="http://schemas.microsoft.com/office/powerpoint/2010/main" val="2340164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any event, it is easy to see why Locke believes that some such proviso is required. For example, it might be objected that whatever about taking an apple from a tree for my own immediate consumption, fencing off of a parcel of land and claiming </a:t>
            </a:r>
            <a:r>
              <a:rPr lang="en-GB" dirty="0" smtClean="0"/>
              <a:t>it </a:t>
            </a:r>
            <a:r>
              <a:rPr lang="en-GB" dirty="0"/>
              <a:t>as my private property permanently deprives others </a:t>
            </a:r>
            <a:r>
              <a:rPr lang="en-GB" dirty="0" smtClean="0"/>
              <a:t>of the </a:t>
            </a:r>
            <a:r>
              <a:rPr lang="en-GB" dirty="0"/>
              <a:t>opportunity to use that land and does so without their consent.</a:t>
            </a:r>
            <a:r>
              <a:rPr lang="en-US" dirty="0"/>
              <a:t> </a:t>
            </a:r>
          </a:p>
        </p:txBody>
      </p:sp>
    </p:spTree>
    <p:extLst>
      <p:ext uri="{BB962C8B-B14F-4D97-AF65-F5344CB8AC3E}">
        <p14:creationId xmlns:p14="http://schemas.microsoft.com/office/powerpoint/2010/main" val="1976642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core of the Lockean labour-mixing metaphor is that one must </a:t>
            </a:r>
            <a:r>
              <a:rPr lang="en-GB" i="1" dirty="0"/>
              <a:t>do</a:t>
            </a:r>
            <a:r>
              <a:rPr lang="en-GB" dirty="0"/>
              <a:t> something to acquire natural resources—one acquires nothing by sitting around and looking pretty—and that something must have the effect of altering them or controlling them or demarcating them in some significant way so as to exclude others from using them. </a:t>
            </a:r>
            <a:endParaRPr lang="en-GB" dirty="0" smtClean="0"/>
          </a:p>
        </p:txBody>
      </p:sp>
    </p:spTree>
    <p:extLst>
      <p:ext uri="{BB962C8B-B14F-4D97-AF65-F5344CB8AC3E}">
        <p14:creationId xmlns:p14="http://schemas.microsoft.com/office/powerpoint/2010/main" val="4233015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not enough merely to be first; one has to be first in</a:t>
            </a:r>
            <a:r>
              <a:rPr lang="en-GB" i="1" dirty="0"/>
              <a:t> </a:t>
            </a:r>
            <a:r>
              <a:rPr lang="en-GB" i="1" dirty="0" smtClean="0"/>
              <a:t>acquiring;</a:t>
            </a:r>
            <a:r>
              <a:rPr lang="en-GB" dirty="0" smtClean="0"/>
              <a:t> </a:t>
            </a:r>
            <a:r>
              <a:rPr lang="en-GB" dirty="0"/>
              <a:t>and acquiring means appropriating resources in such a way as to exclude their use by others. </a:t>
            </a:r>
            <a:endParaRPr lang="en-GB" dirty="0" smtClean="0"/>
          </a:p>
          <a:p>
            <a:r>
              <a:rPr lang="en-GB" dirty="0" smtClean="0"/>
              <a:t>How </a:t>
            </a:r>
            <a:r>
              <a:rPr lang="en-GB" dirty="0"/>
              <a:t>this exclusion is to be manifested depends on the nature of the resources appropriated. </a:t>
            </a:r>
            <a:endParaRPr lang="en-US" dirty="0"/>
          </a:p>
        </p:txBody>
      </p:sp>
    </p:spTree>
    <p:extLst>
      <p:ext uri="{BB962C8B-B14F-4D97-AF65-F5344CB8AC3E}">
        <p14:creationId xmlns:p14="http://schemas.microsoft.com/office/powerpoint/2010/main" val="3017603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relative valuelessness of unimproved land where there is effectively no scarcity of such is, I repeat, a key point in Locke’s account. </a:t>
            </a:r>
            <a:endParaRPr lang="en-GB" dirty="0" smtClean="0"/>
          </a:p>
          <a:p>
            <a:r>
              <a:rPr lang="en-GB" dirty="0" smtClean="0"/>
              <a:t>It </a:t>
            </a:r>
            <a:r>
              <a:rPr lang="en-GB" dirty="0"/>
              <a:t>must be remembered that Locke was, among other things, an economist and so it is not surprising that he should be sensitive to the relationship between value and scarcity. </a:t>
            </a:r>
            <a:endParaRPr lang="en-US" dirty="0"/>
          </a:p>
        </p:txBody>
      </p:sp>
    </p:spTree>
    <p:extLst>
      <p:ext uri="{BB962C8B-B14F-4D97-AF65-F5344CB8AC3E}">
        <p14:creationId xmlns:p14="http://schemas.microsoft.com/office/powerpoint/2010/main" val="388850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one thing to justify the acquisition of property in a state of abundance; it is another to justify large inequalities of property holdings in a condition of scarcity. </a:t>
            </a:r>
            <a:r>
              <a:rPr lang="en-GB" dirty="0" smtClean="0"/>
              <a:t>How </a:t>
            </a:r>
            <a:r>
              <a:rPr lang="en-GB" dirty="0"/>
              <a:t>is Locke to justify this? </a:t>
            </a:r>
            <a:endParaRPr lang="en-GB" dirty="0" smtClean="0"/>
          </a:p>
          <a:p>
            <a:r>
              <a:rPr lang="en-GB" dirty="0" smtClean="0"/>
              <a:t>Well</a:t>
            </a:r>
            <a:r>
              <a:rPr lang="en-GB" dirty="0"/>
              <a:t>, his proviso was that enough and as good be left for others and Locke’s argument is that, through the appropriation of land, productivity increases spectacularly so that not only is enough and as good left for others, but more than enough and as good is left for others. </a:t>
            </a:r>
            <a:endParaRPr lang="en-US" dirty="0"/>
          </a:p>
        </p:txBody>
      </p:sp>
    </p:spTree>
    <p:extLst>
      <p:ext uri="{BB962C8B-B14F-4D97-AF65-F5344CB8AC3E}">
        <p14:creationId xmlns:p14="http://schemas.microsoft.com/office/powerpoint/2010/main" val="2979917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TotalTime>
  <Words>971</Words>
  <Application>Microsoft Macintosh PowerPoint</Application>
  <PresentationFormat>On-screen Show (4:3)</PresentationFormat>
  <Paragraphs>23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John Locke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Gerard Casey</dc:creator>
  <cp:lastModifiedBy>Gerard Casey</cp:lastModifiedBy>
  <cp:revision>5</cp:revision>
  <dcterms:created xsi:type="dcterms:W3CDTF">2014-08-05T11:37:24Z</dcterms:created>
  <dcterms:modified xsi:type="dcterms:W3CDTF">2014-08-10T21:25:31Z</dcterms:modified>
</cp:coreProperties>
</file>