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9" r:id="rId5"/>
    <p:sldId id="259" r:id="rId6"/>
    <p:sldId id="260" r:id="rId7"/>
    <p:sldId id="261" r:id="rId8"/>
    <p:sldId id="262" r:id="rId9"/>
    <p:sldId id="270" r:id="rId10"/>
    <p:sldId id="264" r:id="rId11"/>
    <p:sldId id="265" r:id="rId12"/>
    <p:sldId id="271" r:id="rId13"/>
    <p:sldId id="266" r:id="rId14"/>
    <p:sldId id="267"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62" d="100"/>
          <a:sy n="62" d="100"/>
        </p:scale>
        <p:origin x="-120" y="-1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printerSettings" Target="printerSettings/printerSettings1.bin"/><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ga-IE"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07/10/2014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ga-IE"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07/10/2014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07/10/2014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ga-IE"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07/10/2014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07/10/2014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ga-IE"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07/10/2014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t>07/10/2014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ga-IE"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t>07/10/2014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ga-IE"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t>07/10/2014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t>07/10/2014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07/10/2014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ga-IE"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07/10/2014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ga-IE"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t>07/10/2014</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Twentieth Century Tribalism</a:t>
            </a:r>
            <a:endParaRPr lang="en-US" dirty="0"/>
          </a:p>
        </p:txBody>
      </p:sp>
      <p:sp>
        <p:nvSpPr>
          <p:cNvPr id="3" name="Subtitle 2"/>
          <p:cNvSpPr>
            <a:spLocks noGrp="1"/>
          </p:cNvSpPr>
          <p:nvPr>
            <p:ph type="subTitle" idx="1"/>
          </p:nvPr>
        </p:nvSpPr>
        <p:spPr/>
        <p:txBody>
          <a:bodyPr/>
          <a:lstStyle/>
          <a:p>
            <a:r>
              <a:rPr lang="en-US" dirty="0" smtClean="0"/>
              <a:t>Part 3—The </a:t>
            </a:r>
            <a:r>
              <a:rPr lang="en-US" smtClean="0"/>
              <a:t>US </a:t>
            </a:r>
            <a:r>
              <a:rPr lang="en-US" smtClean="0"/>
              <a:t>Experience</a:t>
            </a:r>
            <a:r>
              <a:rPr lang="en-US" dirty="0" smtClean="0"/>
              <a:t>, </a:t>
            </a:r>
            <a:r>
              <a:rPr lang="en-US" dirty="0" smtClean="0"/>
              <a:t>Totalitarianism </a:t>
            </a:r>
            <a:r>
              <a:rPr lang="en-US" dirty="0" smtClean="0"/>
              <a:t>&amp; </a:t>
            </a:r>
            <a:r>
              <a:rPr lang="en-US" dirty="0" smtClean="0"/>
              <a:t>Corporatism</a:t>
            </a:r>
            <a:endParaRPr lang="en-US" dirty="0"/>
          </a:p>
        </p:txBody>
      </p:sp>
    </p:spTree>
    <p:extLst>
      <p:ext uri="{BB962C8B-B14F-4D97-AF65-F5344CB8AC3E}">
        <p14:creationId xmlns:p14="http://schemas.microsoft.com/office/powerpoint/2010/main" val="36289608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Once fascism is understood for what it is, FDR’s New Deal can be seen to be, in essence, fascistic. It was seen to be so by many in its own time, a re-incarnation of Wilsonian Progressivism for a new era. </a:t>
            </a:r>
            <a:endParaRPr lang="en-GB" dirty="0" smtClean="0"/>
          </a:p>
          <a:p>
            <a:r>
              <a:rPr lang="en-GB" dirty="0" smtClean="0"/>
              <a:t>This </a:t>
            </a:r>
            <a:r>
              <a:rPr lang="en-GB" dirty="0"/>
              <a:t>movement, a grandchild of the French Revolution (and a great-grandchild of the ideas of Rousseau), was characterised by imperialism, nationalism, militarism, racism, eugenicism, welfarism and Statism. </a:t>
            </a:r>
            <a:endParaRPr lang="en-US" dirty="0"/>
          </a:p>
        </p:txBody>
      </p:sp>
    </p:spTree>
    <p:extLst>
      <p:ext uri="{BB962C8B-B14F-4D97-AF65-F5344CB8AC3E}">
        <p14:creationId xmlns:p14="http://schemas.microsoft.com/office/powerpoint/2010/main" val="36057688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Totalitarian’ is now a bad word, a word that describes something intrinsically evil. But it wasn’t always so. When fascism was fashionable totalitarianism was also in vogue. The disappearance of the word doesn’t mean that the reality it names has also disappeared. In fact, it is still with us but it is now much more likely to be called ‘holism’ or ‘inclusivity’. </a:t>
            </a:r>
            <a:endParaRPr lang="en-US" dirty="0"/>
          </a:p>
        </p:txBody>
      </p:sp>
    </p:spTree>
    <p:extLst>
      <p:ext uri="{BB962C8B-B14F-4D97-AF65-F5344CB8AC3E}">
        <p14:creationId xmlns:p14="http://schemas.microsoft.com/office/powerpoint/2010/main" val="25121683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Totalitarianism can be a father who smacks you around the head to make you do what you are told </a:t>
            </a:r>
            <a:r>
              <a:rPr lang="en-GB" i="1" dirty="0"/>
              <a:t>for your own good</a:t>
            </a:r>
            <a:r>
              <a:rPr lang="en-GB" dirty="0"/>
              <a:t>, or a mother who talks at you incessantly to make you do what whatever it is she wants you to do </a:t>
            </a:r>
            <a:r>
              <a:rPr lang="en-GB" i="1" dirty="0"/>
              <a:t>for your own good</a:t>
            </a:r>
            <a:r>
              <a:rPr lang="en-GB" dirty="0"/>
              <a:t>. </a:t>
            </a:r>
            <a:endParaRPr lang="en-US" dirty="0"/>
          </a:p>
        </p:txBody>
      </p:sp>
    </p:spTree>
    <p:extLst>
      <p:ext uri="{BB962C8B-B14F-4D97-AF65-F5344CB8AC3E}">
        <p14:creationId xmlns:p14="http://schemas.microsoft.com/office/powerpoint/2010/main" val="17567176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Today, the paternal variety is out of fashion and the maternal variety is in the ascendant. </a:t>
            </a:r>
            <a:endParaRPr lang="en-GB" dirty="0" smtClean="0"/>
          </a:p>
          <a:p>
            <a:r>
              <a:rPr lang="en-GB" dirty="0" smtClean="0"/>
              <a:t>Goldberg </a:t>
            </a:r>
            <a:r>
              <a:rPr lang="en-GB" dirty="0"/>
              <a:t>writes, ‘liberalism today sees no realm of human life that is beyond political significance, from what you eat to what you smoke to what you say. Sex is political. Food is politic. Sports, entertainment, your inner motives and outer appearance, all have political salience for liberal fascists. Liberals place their faith in priestly experts who know better, who plan, exhort, badger, and scold.’ [Goldberg, 14] </a:t>
            </a:r>
            <a:endParaRPr lang="en-US" dirty="0"/>
          </a:p>
        </p:txBody>
      </p:sp>
    </p:spTree>
    <p:extLst>
      <p:ext uri="{BB962C8B-B14F-4D97-AF65-F5344CB8AC3E}">
        <p14:creationId xmlns:p14="http://schemas.microsoft.com/office/powerpoint/2010/main" val="34118777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Common to both Fascism and National Socialism was the idea that internal conflict within a state or society was a waste of energy and resources and that ‘a country ought to be able to develop all its resources cooperatively, without the waste and friction of the class struggle, and with a fair distribution of the product between capital and labor.’ [Sabine, 885] </a:t>
            </a:r>
            <a:endParaRPr lang="en-GB" dirty="0" smtClean="0"/>
          </a:p>
        </p:txBody>
      </p:sp>
    </p:spTree>
    <p:extLst>
      <p:ext uri="{BB962C8B-B14F-4D97-AF65-F5344CB8AC3E}">
        <p14:creationId xmlns:p14="http://schemas.microsoft.com/office/powerpoint/2010/main" val="9582103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It shouldn’t come as a surprise, but it almost invariably does, to realise that the first concrete expression of fascism in its totalitarianism mode wasn’t Mussolini’s Italy or Hitler’s Germany but Woodrow Wilson’s USA. </a:t>
            </a:r>
            <a:endParaRPr lang="en-GB" dirty="0" smtClean="0"/>
          </a:p>
          <a:p>
            <a:r>
              <a:rPr lang="en-GB" dirty="0" smtClean="0"/>
              <a:t>Goldberg </a:t>
            </a:r>
            <a:r>
              <a:rPr lang="en-GB" dirty="0"/>
              <a:t>argues that ‘during World War I, America became a fascist country, albeit temporarily. The first appearance of modern totalitarianism in the Western world wasn’t in Italy or Germany but in the United States of America. </a:t>
            </a:r>
            <a:endParaRPr lang="en-GB" dirty="0" smtClean="0"/>
          </a:p>
        </p:txBody>
      </p:sp>
    </p:spTree>
    <p:extLst>
      <p:ext uri="{BB962C8B-B14F-4D97-AF65-F5344CB8AC3E}">
        <p14:creationId xmlns:p14="http://schemas.microsoft.com/office/powerpoint/2010/main" val="23998732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How else’ Goldberg continues, except as totalitarian, ‘would you describe a country where the world’s first modern propaganda ministry was established; political prisoners by the thousands were harassed, beaten, spied upon, and thrown in jail simply for expressing private opinions; the national leader accused foreigners and immigrants of injecting treasonous “poison” into the American </a:t>
            </a:r>
            <a:r>
              <a:rPr lang="en-GB" dirty="0" smtClean="0"/>
              <a:t>bloodstream….(cont’d)</a:t>
            </a:r>
            <a:endParaRPr lang="en-US" dirty="0"/>
          </a:p>
        </p:txBody>
      </p:sp>
    </p:spTree>
    <p:extLst>
      <p:ext uri="{BB962C8B-B14F-4D97-AF65-F5344CB8AC3E}">
        <p14:creationId xmlns:p14="http://schemas.microsoft.com/office/powerpoint/2010/main" val="6012210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smtClean="0"/>
              <a:t>‘…newspapers </a:t>
            </a:r>
            <a:r>
              <a:rPr lang="en-GB" dirty="0"/>
              <a:t>and magazines were shut down for criticizing the government; nearly a hundred thousand government propaganda agents were sent out among to people to whip up support for the regime and its war; college professors imposed loyalty oaths on their colleagues; nearly a quarter-million goons were given legal authority to intimidate and beat “slackers” and dissenters; and leading artists and writers dedicated their crafts to proselytizing for the government.’ </a:t>
            </a:r>
            <a:endParaRPr lang="en-US" dirty="0"/>
          </a:p>
        </p:txBody>
      </p:sp>
    </p:spTree>
    <p:extLst>
      <p:ext uri="{BB962C8B-B14F-4D97-AF65-F5344CB8AC3E}">
        <p14:creationId xmlns:p14="http://schemas.microsoft.com/office/powerpoint/2010/main" val="23033287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Wilson and his associates were adherents of the socio-religious movement called Progressivism. </a:t>
            </a:r>
            <a:endParaRPr lang="en-GB" dirty="0" smtClean="0"/>
          </a:p>
          <a:p>
            <a:r>
              <a:rPr lang="en-GB" dirty="0" smtClean="0"/>
              <a:t>Progressivism </a:t>
            </a:r>
            <a:r>
              <a:rPr lang="en-GB" dirty="0"/>
              <a:t>was a development of certain residual puritanical elements in American society and, more directly, an offshoot of </a:t>
            </a:r>
            <a:r>
              <a:rPr lang="en-US" dirty="0"/>
              <a:t>the  ‘</a:t>
            </a:r>
            <a:r>
              <a:rPr lang="en-US" dirty="0" smtClean="0"/>
              <a:t>postmillennial</a:t>
            </a:r>
            <a:r>
              <a:rPr lang="en-IE" dirty="0"/>
              <a:t> </a:t>
            </a:r>
            <a:r>
              <a:rPr lang="en-IE" dirty="0" smtClean="0"/>
              <a:t>p</a:t>
            </a:r>
            <a:r>
              <a:rPr lang="en-US" dirty="0" err="1" smtClean="0"/>
              <a:t>ietist</a:t>
            </a:r>
            <a:r>
              <a:rPr lang="en-US" dirty="0" smtClean="0"/>
              <a:t> </a:t>
            </a:r>
            <a:r>
              <a:rPr lang="en-US" dirty="0"/>
              <a:t>Protestantism that had conquered Yankee areas of northern Protestantism by the 1830s’. [Rothbard 1999e, 249] </a:t>
            </a:r>
          </a:p>
        </p:txBody>
      </p:sp>
    </p:spTree>
    <p:extLst>
      <p:ext uri="{BB962C8B-B14F-4D97-AF65-F5344CB8AC3E}">
        <p14:creationId xmlns:p14="http://schemas.microsoft.com/office/powerpoint/2010/main" val="34956324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Progressivism had all the religious impulses and fervour of Puritanism but its goal wasn’t the greater glory of God (</a:t>
            </a:r>
            <a:r>
              <a:rPr lang="en-GB" i="1" dirty="0"/>
              <a:t>ad maiorem gloriam Dei</a:t>
            </a:r>
            <a:r>
              <a:rPr lang="en-GB" dirty="0"/>
              <a:t>) but the greater glory of the race and of the nation. </a:t>
            </a:r>
            <a:endParaRPr lang="en-US" dirty="0"/>
          </a:p>
        </p:txBody>
      </p:sp>
    </p:spTree>
    <p:extLst>
      <p:ext uri="{BB962C8B-B14F-4D97-AF65-F5344CB8AC3E}">
        <p14:creationId xmlns:p14="http://schemas.microsoft.com/office/powerpoint/2010/main" val="4400385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chaos of individualism could only be overcome by an heroic leader who could transcend the petty limitations of liberal democracy, Jeffersonian individualism being ‘abandoned for the benefit of a genuinely individual and social consummation…’ [Croly, 188] </a:t>
            </a:r>
            <a:endParaRPr lang="en-US" dirty="0"/>
          </a:p>
        </p:txBody>
      </p:sp>
    </p:spTree>
    <p:extLst>
      <p:ext uri="{BB962C8B-B14F-4D97-AF65-F5344CB8AC3E}">
        <p14:creationId xmlns:p14="http://schemas.microsoft.com/office/powerpoint/2010/main" val="30838467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a:t>Modern liberalism is, in many ways, the successor to Wilsonian Progressivism. </a:t>
            </a:r>
            <a:endParaRPr lang="en-US" dirty="0" smtClean="0"/>
          </a:p>
          <a:p>
            <a:r>
              <a:rPr lang="en-US" dirty="0" smtClean="0"/>
              <a:t>The </a:t>
            </a:r>
            <a:r>
              <a:rPr lang="en-US" dirty="0"/>
              <a:t>aim of the liberal enterprise is to ‘transform a democratic republic into an enormous tribal community, to inspire in very member of society from Key West, Florida, to Fairbanks, Alaska, that same sense of belonging—“we’re all in it together!”—that we allegedly feel in a close-knit </a:t>
            </a:r>
            <a:r>
              <a:rPr lang="en-US" dirty="0" smtClean="0"/>
              <a:t>community….(cont’d)</a:t>
            </a:r>
            <a:endParaRPr lang="en-IE" dirty="0"/>
          </a:p>
        </p:txBody>
      </p:sp>
    </p:spTree>
    <p:extLst>
      <p:ext uri="{BB962C8B-B14F-4D97-AF65-F5344CB8AC3E}">
        <p14:creationId xmlns:p14="http://schemas.microsoft.com/office/powerpoint/2010/main" val="39365142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….ever since the New Deal, liberals have been unable to shake this fundamental dogma that the state can be the instrument for a politics of meaning that transforms the entire nation into a village.’ [Goldberg, 159-160</a:t>
            </a:r>
            <a:r>
              <a:rPr lang="en-US" dirty="0" smtClean="0"/>
              <a:t>]</a:t>
            </a:r>
            <a:endParaRPr lang="en-IE" dirty="0"/>
          </a:p>
        </p:txBody>
      </p:sp>
    </p:spTree>
    <p:extLst>
      <p:ext uri="{BB962C8B-B14F-4D97-AF65-F5344CB8AC3E}">
        <p14:creationId xmlns:p14="http://schemas.microsoft.com/office/powerpoint/2010/main" val="306658478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12</TotalTime>
  <Words>894</Words>
  <Application>Microsoft Macintosh PowerPoint</Application>
  <PresentationFormat>On-screen Show (4:3)</PresentationFormat>
  <Paragraphs>20</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Breeze</vt:lpstr>
      <vt:lpstr>Twentieth Century Tribalism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Twentieth Century Tribalism</dc:title>
  <dc:creator>Gerard Casey</dc:creator>
  <cp:lastModifiedBy>Gerard Casey</cp:lastModifiedBy>
  <cp:revision>6</cp:revision>
  <dcterms:created xsi:type="dcterms:W3CDTF">2014-08-11T17:01:03Z</dcterms:created>
  <dcterms:modified xsi:type="dcterms:W3CDTF">2014-10-07T10:18:20Z</dcterms:modified>
</cp:coreProperties>
</file>